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6"/>
    <p:sldMasterId id="2147483706" r:id="rId7"/>
    <p:sldMasterId id="214748370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Lst>
  <p:sldSz cy="5143500" cx="9144000"/>
  <p:notesSz cx="6858000" cy="9144000"/>
  <p:embeddedFontLst>
    <p:embeddedFont>
      <p:font typeface="Roboto"/>
      <p:regular r:id="rId145"/>
      <p:bold r:id="rId146"/>
      <p:italic r:id="rId147"/>
      <p:boldItalic r:id="rId148"/>
    </p:embeddedFont>
    <p:embeddedFont>
      <p:font typeface="Gothic A1 SemiBold"/>
      <p:regular r:id="rId149"/>
      <p:bold r:id="rId150"/>
    </p:embeddedFont>
    <p:embeddedFont>
      <p:font typeface="Gothic A1"/>
      <p:regular r:id="rId151"/>
      <p:bold r:id="rId152"/>
    </p:embeddedFont>
    <p:embeddedFont>
      <p:font typeface="Gothic A1 Medium"/>
      <p:regular r:id="rId153"/>
      <p:bold r:id="rId154"/>
    </p:embeddedFont>
    <p:embeddedFont>
      <p:font typeface="Gothic A1 ExtraBold"/>
      <p:bold r:id="rId155"/>
    </p:embeddedFont>
    <p:embeddedFont>
      <p:font typeface="Open Sans"/>
      <p:regular r:id="rId156"/>
      <p:bold r:id="rId157"/>
      <p:italic r:id="rId158"/>
      <p:boldItalic r:id="rId1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Claire Shiverdecker"/>
  <p:cmAuthor clrIdx="1" id="1" initials="" lastIdx="2" name="Rebecca Dil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63CBEC-EC66-405C-A678-B9686B5AC235}">
  <a:tblStyle styleId="{8F63CBEC-EC66-405C-A678-B9686B5AC23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2F015C4-E488-4E43-A7A2-845F07948BB5}" styleName="Table_1">
    <a:wholeTbl>
      <a:tcTxStyle b="off" i="off">
        <a:font>
          <a:latin typeface="Usual"/>
          <a:ea typeface="Usual"/>
          <a:cs typeface="Usu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a:tcStyle>
        <a:fill>
          <a:solidFill>
            <a:srgbClr val="CAD1D8"/>
          </a:solidFill>
        </a:fill>
      </a:tcStyle>
    </a:band1H>
    <a:band2H>
      <a:tcTxStyle/>
    </a:band2H>
    <a:band1V>
      <a:tcTxStyle/>
      <a:tcStyle>
        <a:fill>
          <a:solidFill>
            <a:srgbClr val="CAD1D8"/>
          </a:solidFill>
        </a:fill>
      </a:tcStyle>
    </a:band1V>
    <a:band2V>
      <a:tcTxStyle/>
    </a:band2V>
    <a:lastCol>
      <a:tcTxStyle b="on" i="off">
        <a:font>
          <a:latin typeface="Usual"/>
          <a:ea typeface="Usual"/>
          <a:cs typeface="Usual"/>
        </a:font>
        <a:schemeClr val="lt1"/>
      </a:tcTxStyle>
      <a:tcStyle>
        <a:fill>
          <a:solidFill>
            <a:schemeClr val="accent1"/>
          </a:solidFill>
        </a:fill>
      </a:tcStyle>
    </a:lastCol>
    <a:firstCol>
      <a:tcTxStyle b="on" i="off">
        <a:font>
          <a:latin typeface="Usual"/>
          <a:ea typeface="Usual"/>
          <a:cs typeface="Usual"/>
        </a:font>
        <a:schemeClr val="lt1"/>
      </a:tcTxStyle>
      <a:tcStyle>
        <a:fill>
          <a:solidFill>
            <a:schemeClr val="accent1"/>
          </a:solidFill>
        </a:fill>
      </a:tcStyle>
    </a:firstCol>
    <a:lastRow>
      <a:tcTxStyle b="on" i="off">
        <a:font>
          <a:latin typeface="Usual"/>
          <a:ea typeface="Usual"/>
          <a:cs typeface="Usu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Usual"/>
          <a:ea typeface="Usual"/>
          <a:cs typeface="Usu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slide" Target="slides/slide120.xml"/><Relationship Id="rId128" Type="http://schemas.openxmlformats.org/officeDocument/2006/relationships/slide" Target="slides/slide119.xml"/><Relationship Id="rId127" Type="http://schemas.openxmlformats.org/officeDocument/2006/relationships/slide" Target="slides/slide118.xml"/><Relationship Id="rId126" Type="http://schemas.openxmlformats.org/officeDocument/2006/relationships/slide" Target="slides/slide117.xml"/><Relationship Id="rId26" Type="http://schemas.openxmlformats.org/officeDocument/2006/relationships/slide" Target="slides/slide17.xml"/><Relationship Id="rId121" Type="http://schemas.openxmlformats.org/officeDocument/2006/relationships/slide" Target="slides/slide112.xml"/><Relationship Id="rId25" Type="http://schemas.openxmlformats.org/officeDocument/2006/relationships/slide" Target="slides/slide16.xml"/><Relationship Id="rId120" Type="http://schemas.openxmlformats.org/officeDocument/2006/relationships/slide" Target="slides/slide111.xml"/><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slide" Target="slides/slide116.xml"/><Relationship Id="rId29" Type="http://schemas.openxmlformats.org/officeDocument/2006/relationships/slide" Target="slides/slide20.xml"/><Relationship Id="rId124" Type="http://schemas.openxmlformats.org/officeDocument/2006/relationships/slide" Target="slides/slide115.xml"/><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font" Target="fonts/GothicA1SemiBold-bold.fntdata"/><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GothicA1SemiBold-regular.fntdata"/><Relationship Id="rId4" Type="http://schemas.openxmlformats.org/officeDocument/2006/relationships/tableStyles" Target="tableStyles.xml"/><Relationship Id="rId148" Type="http://schemas.openxmlformats.org/officeDocument/2006/relationships/font" Target="fonts/Roboto-boldItalic.fntdata"/><Relationship Id="rId9" Type="http://schemas.openxmlformats.org/officeDocument/2006/relationships/notesMaster" Target="notesMasters/notesMaster1.xml"/><Relationship Id="rId143" Type="http://schemas.openxmlformats.org/officeDocument/2006/relationships/slide" Target="slides/slide134.xml"/><Relationship Id="rId142" Type="http://schemas.openxmlformats.org/officeDocument/2006/relationships/slide" Target="slides/slide133.xml"/><Relationship Id="rId141" Type="http://schemas.openxmlformats.org/officeDocument/2006/relationships/slide" Target="slides/slide132.xml"/><Relationship Id="rId140" Type="http://schemas.openxmlformats.org/officeDocument/2006/relationships/slide" Target="slides/slide131.xml"/><Relationship Id="rId5" Type="http://schemas.openxmlformats.org/officeDocument/2006/relationships/commentAuthors" Target="commentAuthors.xml"/><Relationship Id="rId147" Type="http://schemas.openxmlformats.org/officeDocument/2006/relationships/font" Target="fonts/Roboto-italic.fntdata"/><Relationship Id="rId6" Type="http://schemas.openxmlformats.org/officeDocument/2006/relationships/slideMaster" Target="slideMasters/slideMaster1.xml"/><Relationship Id="rId146" Type="http://schemas.openxmlformats.org/officeDocument/2006/relationships/font" Target="fonts/Roboto-bold.fntdata"/><Relationship Id="rId7" Type="http://schemas.openxmlformats.org/officeDocument/2006/relationships/slideMaster" Target="slideMasters/slideMaster2.xml"/><Relationship Id="rId145" Type="http://schemas.openxmlformats.org/officeDocument/2006/relationships/font" Target="fonts/Roboto-regular.fntdata"/><Relationship Id="rId8" Type="http://schemas.openxmlformats.org/officeDocument/2006/relationships/slideMaster" Target="slideMasters/slideMaster3.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137" Type="http://schemas.openxmlformats.org/officeDocument/2006/relationships/slide" Target="slides/slide128.xml"/><Relationship Id="rId132" Type="http://schemas.openxmlformats.org/officeDocument/2006/relationships/slide" Target="slides/slide123.xml"/><Relationship Id="rId131" Type="http://schemas.openxmlformats.org/officeDocument/2006/relationships/slide" Target="slides/slide122.xml"/><Relationship Id="rId130" Type="http://schemas.openxmlformats.org/officeDocument/2006/relationships/slide" Target="slides/slide121.xml"/><Relationship Id="rId136" Type="http://schemas.openxmlformats.org/officeDocument/2006/relationships/slide" Target="slides/slide127.xml"/><Relationship Id="rId135" Type="http://schemas.openxmlformats.org/officeDocument/2006/relationships/slide" Target="slides/slide126.xml"/><Relationship Id="rId134" Type="http://schemas.openxmlformats.org/officeDocument/2006/relationships/slide" Target="slides/slide125.xml"/><Relationship Id="rId133" Type="http://schemas.openxmlformats.org/officeDocument/2006/relationships/slide" Target="slides/slide124.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font" Target="fonts/OpenSans-boldItalic.fntdata"/><Relationship Id="rId59" Type="http://schemas.openxmlformats.org/officeDocument/2006/relationships/slide" Target="slides/slide50.xml"/><Relationship Id="rId154" Type="http://schemas.openxmlformats.org/officeDocument/2006/relationships/font" Target="fonts/GothicA1Medium-bold.fntdata"/><Relationship Id="rId58" Type="http://schemas.openxmlformats.org/officeDocument/2006/relationships/slide" Target="slides/slide49.xml"/><Relationship Id="rId153" Type="http://schemas.openxmlformats.org/officeDocument/2006/relationships/font" Target="fonts/GothicA1Medium-regular.fntdata"/><Relationship Id="rId152" Type="http://schemas.openxmlformats.org/officeDocument/2006/relationships/font" Target="fonts/GothicA1-bold.fntdata"/><Relationship Id="rId151" Type="http://schemas.openxmlformats.org/officeDocument/2006/relationships/font" Target="fonts/GothicA1-regular.fntdata"/><Relationship Id="rId158" Type="http://schemas.openxmlformats.org/officeDocument/2006/relationships/font" Target="fonts/OpenSans-italic.fntdata"/><Relationship Id="rId157" Type="http://schemas.openxmlformats.org/officeDocument/2006/relationships/font" Target="fonts/OpenSans-bold.fntdata"/><Relationship Id="rId156" Type="http://schemas.openxmlformats.org/officeDocument/2006/relationships/font" Target="fonts/OpenSans-regular.fntdata"/><Relationship Id="rId155" Type="http://schemas.openxmlformats.org/officeDocument/2006/relationships/font" Target="fonts/GothicA1ExtraBold-bold.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1-17T17:24:17.503">
    <p:pos x="585" y="1079"/>
    <p:text>@rdilg@utah.gov Do we need to add climate resilience to this list? Here's the language from Vol 2: "For the identified weather and climate hazards, during the application review process UBC may require that subgrantees in weather-vulnerable geographic areas of Utah implement some or all of the following mitigation measures. ● Incorporating climate resilience into infrastructure design. ● Developing emergency response plans and communication strategies to ensure timely and effective response to extreme weather events. ● Wherefeasible, ensure network redundancy Due to increased costs involved with installation methods that mitigate climate risks, the broadband center will use their discretion when evaluating proposals. Additional mitigation measures not listed may be required by UBC."</p:text>
  </p:cm>
  <p:cm authorId="0" idx="2" dt="2025-01-16T15:54:15.794">
    <p:pos x="585" y="1079"/>
    <p:text>_Marked as resolved_</p:text>
  </p:cm>
  <p:cm authorId="1" idx="1" dt="2025-01-17T17:24:17.503">
    <p:pos x="585" y="1079"/>
    <p:text>_Re-opened_
Yes, and add to the list of webinar topics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5-01-16T16:50:54.695">
    <p:pos x="603" y="573"/>
    <p:text>Save. More in the afternoon @kegordon@wittobriens.com</p:text>
  </p:cm>
  <p:cm authorId="0" idx="3" dt="2025-01-16T16:50:54.695">
    <p:pos x="603" y="573"/>
    <p:text>Should we add Climate Resilience here? This is the Vol 2 language about it: "For the identified weather and climate hazards, during the application review process UBC may require that subgrantees in weather-vulnerable geographic areas of Utah implement some or all of the following mitigation measures. ● Incorporating climate resilience into infrastructure design. ● Developing emergency response plans and communication strategies to ensure timely and effective response to extreme weather events. ● Wherefeasible, ensure network redundancy Due to increased costs involved with installation methods that mitigate climate risks, the broadband center will use their discretion when evaluating proposals. Additional mitigation measures not listed may be required by UBC."</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oadbandusa.ntia.gov/funding-programs/policies-waivers/BEAD-Letter-of-Credit-Waiver" TargetMode="Externa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oadbandusa.ntia.gov/funding-programs/policies-waivers/BEAD-Letter-of-Credit-Waiver"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oadbandusa.ntia.doc.gov/sites/default/files/2022-05/BEAD%20NOFO.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oadbandusa.ntia.doc.gov/sites/default/files/2022-05/BEAD%20NOFO.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oadbandusa.ntia.doc.gov/sites/default/files/2022-05/BEAD%20NOFO.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oadbandusa.ntia.doc.gov/sites/default/files/2022-05/BEAD%20NOFO.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f541699c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ef541699c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25c7fcea6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25c7fcea6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25c7fcea69_1_7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1" name="Google Shape;1021;g325c7fcea69_1_7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25c7fcea69_1_8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4" name="Google Shape;1034;g325c7fcea69_1_8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325c7fcea69_1_8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325c7fcea69_1_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25c7fcea69_1_8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9" name="Google Shape;1049;g325c7fcea69_1_8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325c7fcea69_1_8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7" name="Google Shape;1057;g325c7fcea69_1_8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325c7fcea69_1_9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g325c7fcea69_1_9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25c7fcea69_1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325c7fcea69_1_1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325c7fcea69_1_1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325c7fcea69_1_1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g325c7fcea69_1_1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25c7fcea69_1_10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5" name="Google Shape;1095;g325c7fcea69_1_10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325c7fcea69_1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g325c7fcea69_1_1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4" name="Google Shape;1104;g325c7fcea69_1_1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ef541699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ef541699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marR="914400" rtl="0" algn="l">
              <a:lnSpc>
                <a:spcPct val="107916"/>
              </a:lnSpc>
              <a:spcBef>
                <a:spcPts val="0"/>
              </a:spcBef>
              <a:spcAft>
                <a:spcPts val="0"/>
              </a:spcAft>
              <a:buClr>
                <a:schemeClr val="dk1"/>
              </a:buClr>
              <a:buSzPts val="1800"/>
              <a:buChar char="●"/>
            </a:pPr>
            <a:r>
              <a:rPr lang="en">
                <a:solidFill>
                  <a:srgbClr val="212121"/>
                </a:solidFill>
                <a:latin typeface="Times New Roman"/>
                <a:ea typeface="Times New Roman"/>
                <a:cs typeface="Times New Roman"/>
                <a:sym typeface="Times New Roman"/>
              </a:rPr>
              <a:t>certify by an authorized officer of the prospective subgrantee and be approved by their governing board that the Prospective Subgrantee:</a:t>
            </a:r>
            <a:endParaRPr sz="18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Financially qualified to meet project obligations</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Will have available funds for project costs exceeding the amount of the grant</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Will comply with all program requirements and milestones</a:t>
            </a:r>
            <a:endParaRPr sz="1700">
              <a:solidFill>
                <a:schemeClr val="dk1"/>
              </a:solidFill>
            </a:endParaRPr>
          </a:p>
          <a:p>
            <a:pPr indent="0" lvl="0" marL="457200" rtl="0" algn="l">
              <a:spcBef>
                <a:spcPts val="1000"/>
              </a:spcBef>
              <a:spcAft>
                <a:spcPts val="0"/>
              </a:spcAft>
              <a:buNone/>
            </a:pPr>
            <a:r>
              <a:t/>
            </a:r>
            <a:endParaRPr sz="2300">
              <a:solidFill>
                <a:schemeClr val="dk1"/>
              </a:solidFill>
            </a:endParaRPr>
          </a:p>
          <a:p>
            <a:pPr indent="-342900" lvl="0" marL="457200" rtl="0" algn="l">
              <a:spcBef>
                <a:spcPts val="1000"/>
              </a:spcBef>
              <a:spcAft>
                <a:spcPts val="0"/>
              </a:spcAft>
              <a:buClr>
                <a:schemeClr val="dk1"/>
              </a:buClr>
              <a:buSzPts val="1800"/>
              <a:buChar char="●"/>
            </a:pPr>
            <a:r>
              <a:rPr lang="en" sz="1800">
                <a:solidFill>
                  <a:schemeClr val="dk1"/>
                </a:solidFill>
              </a:rPr>
              <a:t>Letter of Credit/Performance Bond</a:t>
            </a:r>
            <a:r>
              <a:rPr lang="en">
                <a:solidFill>
                  <a:srgbClr val="212121"/>
                </a:solidFill>
                <a:highlight>
                  <a:srgbClr val="00FF00"/>
                </a:highlight>
                <a:latin typeface="Times New Roman"/>
                <a:ea typeface="Times New Roman"/>
                <a:cs typeface="Times New Roman"/>
                <a:sym typeface="Times New Roman"/>
              </a:rPr>
              <a:t>prior to entering into any subgrantee agreement, UBC will require prospective subgrantees to submit a letter from an eligible bank (see 47 C.F.R. § 54.804(c)(2)) in which the bank commits to issuing an irrevocable standby letter of credit to the prospective subgrantee.</a:t>
            </a:r>
            <a:endParaRPr sz="1800">
              <a:solidFill>
                <a:schemeClr val="dk1"/>
              </a:solidFill>
            </a:endParaRPr>
          </a:p>
          <a:p>
            <a:pPr indent="-336550" lvl="1" marL="914400" rtl="0" algn="l">
              <a:spcBef>
                <a:spcPts val="0"/>
              </a:spcBef>
              <a:spcAft>
                <a:spcPts val="0"/>
              </a:spcAft>
              <a:buClr>
                <a:schemeClr val="dk1"/>
              </a:buClr>
              <a:buSzPts val="1700"/>
              <a:buChar char="○"/>
            </a:pPr>
            <a:r>
              <a:rPr lang="en" sz="1700" u="sng">
                <a:solidFill>
                  <a:schemeClr val="hlink"/>
                </a:solidFill>
                <a:hlinkClick r:id="rId2"/>
              </a:rPr>
              <a:t>NTIA Programmatic Waiver</a:t>
            </a:r>
            <a:endParaRPr sz="19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Audited financial statements from previous fiscal year, audited by independent CPA</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Sustainability/Pro Forma Analyses including at least three years of operating cost and cash flow projections post-project</a:t>
            </a:r>
            <a:endParaRPr sz="1800">
              <a:solidFill>
                <a:schemeClr val="dk1"/>
              </a:solidFil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325c7fcea69_1_16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g325c7fcea69_1_1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325c7fcea69_1_16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g325c7fcea69_1_1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25c7fcea69_1_16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g325c7fcea69_1_1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325c7fcea69_1_16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g325c7fcea69_1_1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25c7fcea69_1_16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g325c7fcea69_1_1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25c7fcea69_1_16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g325c7fcea69_1_1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25c7fcea69_1_17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9" name="Google Shape;1169;g325c7fcea69_1_17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25c7fcea69_1_17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7" name="Google Shape;1177;g325c7fcea69_1_17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25c7fcea69_1_17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5" name="Google Shape;1185;g325c7fcea69_1_17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25c7fcea69_1_18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g325c7fcea69_1_1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2bfdcc9e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2bfdcc9e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325c7fcea69_1_18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1" name="Google Shape;1201;g325c7fcea69_1_18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325c7fcea69_1_18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1" name="Google Shape;1211;g325c7fcea69_1_18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325c7fcea69_1_1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8" name="Google Shape;1218;g325c7fcea69_1_1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25c7fcea69_1_19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4" name="Google Shape;1224;g325c7fcea69_1_19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325c7fcea69_1_19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0" name="Google Shape;1230;g325c7fcea69_1_19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25c7fcea69_1_20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6" name="Google Shape;1236;g325c7fcea69_1_20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2c2cf60b0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3" name="Google Shape;1243;g32c2cf60b0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325c7fcea69_1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325c7fcea69_1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BIG: Broadband Infrastructure Grant</a:t>
            </a:r>
            <a:endParaRPr/>
          </a:p>
        </p:txBody>
      </p:sp>
      <p:sp>
        <p:nvSpPr>
          <p:cNvPr id="1250" name="Google Shape;1250;g325c7fcea69_1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25c7fcea69_1_2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6" name="Google Shape;1256;g325c7fcea69_1_2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325c7fcea69_1_2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2" name="Google Shape;1262;g325c7fcea69_1_2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251c7f2160_0_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EHCPL Definition: </a:t>
            </a:r>
            <a:r>
              <a:rPr lang="en" sz="1400">
                <a:solidFill>
                  <a:srgbClr val="262626"/>
                </a:solidFill>
              </a:rPr>
              <a:t>Cost per location above which UBC can decline a proposal in favor of an alternative technology that meets technical requirements if the alternative technology would be less expensive.</a:t>
            </a:r>
            <a:endParaRPr/>
          </a:p>
        </p:txBody>
      </p:sp>
      <p:sp>
        <p:nvSpPr>
          <p:cNvPr id="427" name="Google Shape;427;g3251c7f2160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325c7fcea69_1_2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8" name="Google Shape;1268;g325c7fcea69_1_2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325c7fcea69_1_2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g325c7fcea69_1_2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325c7fcea69_1_235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280" name="Google Shape;1280;g325c7fcea69_1_2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30a7bd49a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30a7bd49a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3251c7f2160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3251c7f2160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2ef671023e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2ef671023e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24b0ff2dd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24b0ff2dd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251c7f2160_0_11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EHCPL Definition: </a:t>
            </a:r>
            <a:r>
              <a:rPr lang="en" sz="1400">
                <a:solidFill>
                  <a:srgbClr val="262626"/>
                </a:solidFill>
              </a:rPr>
              <a:t>Cost per location above which UBC can decline a proposal in favor of an alternative technology that meets technical requirements if the alternative technology would be less expensive.</a:t>
            </a:r>
            <a:endParaRPr/>
          </a:p>
        </p:txBody>
      </p:sp>
      <p:sp>
        <p:nvSpPr>
          <p:cNvPr id="446" name="Google Shape;446;g3251c7f2160_0_1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251c7f2160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251c7f216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marR="914400" rtl="0" algn="l">
              <a:lnSpc>
                <a:spcPct val="107916"/>
              </a:lnSpc>
              <a:spcBef>
                <a:spcPts val="0"/>
              </a:spcBef>
              <a:spcAft>
                <a:spcPts val="0"/>
              </a:spcAft>
              <a:buClr>
                <a:schemeClr val="dk1"/>
              </a:buClr>
              <a:buSzPts val="1800"/>
              <a:buChar char="●"/>
            </a:pPr>
            <a:r>
              <a:rPr lang="en">
                <a:solidFill>
                  <a:srgbClr val="212121"/>
                </a:solidFill>
                <a:latin typeface="Times New Roman"/>
                <a:ea typeface="Times New Roman"/>
                <a:cs typeface="Times New Roman"/>
                <a:sym typeface="Times New Roman"/>
              </a:rPr>
              <a:t>certify by an authorized officer of the prospective subgrantee and be approved by their governing board that the Prospective Subgrantee:</a:t>
            </a:r>
            <a:endParaRPr sz="18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Financially qualified to meet project obligations</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Will have available funds for project costs exceeding the amount of the grant</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Will comply with all program requirements and milestones</a:t>
            </a:r>
            <a:endParaRPr sz="1700">
              <a:solidFill>
                <a:schemeClr val="dk1"/>
              </a:solidFill>
            </a:endParaRPr>
          </a:p>
          <a:p>
            <a:pPr indent="0" lvl="0" marL="457200" rtl="0" algn="l">
              <a:spcBef>
                <a:spcPts val="1000"/>
              </a:spcBef>
              <a:spcAft>
                <a:spcPts val="0"/>
              </a:spcAft>
              <a:buNone/>
            </a:pPr>
            <a:r>
              <a:t/>
            </a:r>
            <a:endParaRPr sz="2300">
              <a:solidFill>
                <a:schemeClr val="dk1"/>
              </a:solidFill>
            </a:endParaRPr>
          </a:p>
          <a:p>
            <a:pPr indent="-342900" lvl="0" marL="457200" rtl="0" algn="l">
              <a:spcBef>
                <a:spcPts val="1000"/>
              </a:spcBef>
              <a:spcAft>
                <a:spcPts val="0"/>
              </a:spcAft>
              <a:buClr>
                <a:schemeClr val="dk1"/>
              </a:buClr>
              <a:buSzPts val="1800"/>
              <a:buChar char="●"/>
            </a:pPr>
            <a:r>
              <a:rPr lang="en" sz="1800">
                <a:solidFill>
                  <a:schemeClr val="dk1"/>
                </a:solidFill>
              </a:rPr>
              <a:t>Letter of Credit/Performance Bond</a:t>
            </a:r>
            <a:r>
              <a:rPr lang="en">
                <a:solidFill>
                  <a:srgbClr val="212121"/>
                </a:solidFill>
                <a:highlight>
                  <a:srgbClr val="00FF00"/>
                </a:highlight>
                <a:latin typeface="Times New Roman"/>
                <a:ea typeface="Times New Roman"/>
                <a:cs typeface="Times New Roman"/>
                <a:sym typeface="Times New Roman"/>
              </a:rPr>
              <a:t>prior to entering into any subgrantee agreement, UBC will require prospective subgrantees to submit a letter from an eligible bank (see 47 C.F.R. § 54.804(c)(2)) in which the bank commits to issuing an irrevocable standby letter of credit to the prospective subgrantee.</a:t>
            </a:r>
            <a:endParaRPr sz="1800">
              <a:solidFill>
                <a:schemeClr val="dk1"/>
              </a:solidFill>
            </a:endParaRPr>
          </a:p>
          <a:p>
            <a:pPr indent="-336550" lvl="1" marL="914400" rtl="0" algn="l">
              <a:spcBef>
                <a:spcPts val="0"/>
              </a:spcBef>
              <a:spcAft>
                <a:spcPts val="0"/>
              </a:spcAft>
              <a:buClr>
                <a:schemeClr val="dk1"/>
              </a:buClr>
              <a:buSzPts val="1700"/>
              <a:buChar char="○"/>
            </a:pPr>
            <a:r>
              <a:rPr lang="en" sz="1700" u="sng">
                <a:solidFill>
                  <a:schemeClr val="hlink"/>
                </a:solidFill>
                <a:hlinkClick r:id="rId2"/>
              </a:rPr>
              <a:t>NTIA Programmatic Waiver</a:t>
            </a:r>
            <a:endParaRPr sz="19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Audited financial statements from previous fiscal year, audited by independent CPA</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Sustainability/Pro Forma Analyses including at least three years of operating cost and cash flow projections post-project</a:t>
            </a:r>
            <a:endParaRPr sz="1800">
              <a:solidFill>
                <a:schemeClr val="dk1"/>
              </a:solidFil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25c7fcea6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25c7fcea6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2c2cf60b04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2c2cf60b04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24b0ff2dd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24b0ff2dd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25c7fcea6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25c7fcea6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251c7f2160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251c7f2160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Beginning on page 23</a:t>
            </a:r>
            <a:endParaRPr/>
          </a:p>
          <a:p>
            <a:pPr indent="0" lvl="0" marL="0" rtl="0" algn="l">
              <a:spcBef>
                <a:spcPts val="0"/>
              </a:spcBef>
              <a:spcAft>
                <a:spcPts val="0"/>
              </a:spcAft>
              <a:buNone/>
            </a:pPr>
            <a:r>
              <a:rPr lang="en"/>
              <a:t>Primary Criteria. In deciding among competing Priority Broadband Projects covering the same location or locations, Eligible Entities must give the greatest weight (e.g., substantial points or credits) to the following criteria:Minimal BEAD Outlay, affordability Fair Labor Practices.  Secondary Criteria is Speed to Deployment with other optional categories.</a:t>
            </a:r>
            <a:endParaRPr/>
          </a:p>
          <a:p>
            <a:pPr indent="0" lvl="0" marL="0" rtl="0" algn="l">
              <a:spcBef>
                <a:spcPts val="0"/>
              </a:spcBef>
              <a:spcAft>
                <a:spcPts val="0"/>
              </a:spcAft>
              <a:buNone/>
            </a:pPr>
            <a:r>
              <a:rPr lang="en"/>
              <a:t>Match 25% = 0 pts to 70%+ = 45 pts / NTIA High-cost areas Match 5% = 5 pts to 45% = 45 points.  Affordability $70 = 15 pts $142.75 = 1 pt / Cost per Location =, $3,000 = 5 pts to $9,001 to EHCPLT = 0</a:t>
            </a:r>
            <a:endParaRPr/>
          </a:p>
          <a:p>
            <a:pPr indent="0" lvl="0" marL="0" rtl="0" algn="l">
              <a:spcBef>
                <a:spcPts val="0"/>
              </a:spcBef>
              <a:spcAft>
                <a:spcPts val="0"/>
              </a:spcAft>
              <a:buNone/>
            </a:pPr>
            <a:r>
              <a:rPr lang="en"/>
              <a:t>Fair labor points from .5 to 5 in 6 categories to total up to 10 pts.</a:t>
            </a:r>
            <a:endParaRPr/>
          </a:p>
          <a:p>
            <a:pPr indent="0" lvl="0" marL="0" rtl="0" algn="l">
              <a:spcBef>
                <a:spcPts val="0"/>
              </a:spcBef>
              <a:spcAft>
                <a:spcPts val="0"/>
              </a:spcAft>
              <a:buNone/>
            </a:pPr>
            <a:r>
              <a:rPr lang="en"/>
              <a:t>Secondary Criteria points cannot exceed lowest point category of Primary Criteria. </a:t>
            </a:r>
            <a:endParaRPr/>
          </a:p>
          <a:p>
            <a:pPr indent="0" lvl="0" marL="0" rtl="0" algn="l">
              <a:spcBef>
                <a:spcPts val="0"/>
              </a:spcBef>
              <a:spcAft>
                <a:spcPts val="0"/>
              </a:spcAft>
              <a:buNone/>
            </a:pPr>
            <a:r>
              <a:rPr lang="en"/>
              <a:t>Fair labor 0-1 yrs - 4 pts 3-&lt;4 yrs = 1 pt &amp; Documentation 1 pt ea up to 4 pts in 5 categories of documentation (proof of ROW, pole attachments access, towers, easement’ franchise agreement of permit process underway; engineering design; inventory or bill of sale; other applicable.</a:t>
            </a:r>
            <a:endParaRPr/>
          </a:p>
          <a:p>
            <a:pPr indent="0" lvl="0" marL="0" rtl="0" algn="l">
              <a:spcBef>
                <a:spcPts val="0"/>
              </a:spcBef>
              <a:spcAft>
                <a:spcPts val="0"/>
              </a:spcAft>
              <a:buNone/>
            </a:pPr>
            <a:r>
              <a:rPr lang="en"/>
              <a:t>Local coordination: Minutes = 3 pts; agenda - 1 pt &amp; Resolution of Support or other approved formal demonstration of consent from local government leaders= 2 pts</a:t>
            </a:r>
            <a:endParaRPr/>
          </a:p>
          <a:p>
            <a:pPr indent="0" lvl="0" marL="0" rtl="0" algn="l">
              <a:spcBef>
                <a:spcPts val="0"/>
              </a:spcBef>
              <a:spcAft>
                <a:spcPts val="0"/>
              </a:spcAft>
              <a:buNone/>
            </a:pPr>
            <a:r>
              <a:rPr lang="en"/>
              <a:t>Community Impact 3 pts. “innovative means of providing a public benefit that addresses the community’s needs and includes a long-term benefit.  Must demonstrate extensive community engagement &amp; local planning including evidence of locally held outreach meetings such as open town hall with residents and businesses ( 1 pt); Signed letters of support from community organizations referencing the long-term benefit = 3 pts.  Service to CAIs, community facility not a CAI, economically distressed area, digital literacy training, low-income assistance, partner with or establish co-working space, increase adoption including low-cost offerings for 3 yrs, open community WiFi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Middle Class: pp. 101 - 103Each year the FCC publishes a monthly broadband price benchmark for fixed service. This benchmark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used to ensure recipients of high-cost universal service have at least one fixed (non-mobile) broadband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service below this rate. For example, the 2023 FCC Urban Rate Survey Broadband Methodology Report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rate for 100/20 Mbps with an unlimited capacity allowance (GB) is $105.03. The FCC’s national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urban benchmark for 1Gbps/500Mbps is $142.75.</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251c7f2160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251c7f2160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Match for 100/20 30% = 5 pts to 55% = 30 pts.  </a:t>
            </a:r>
            <a:endParaRPr/>
          </a:p>
          <a:p>
            <a:pPr indent="0" lvl="0" marL="0" rtl="0" algn="l">
              <a:spcBef>
                <a:spcPts val="0"/>
              </a:spcBef>
              <a:spcAft>
                <a:spcPts val="0"/>
              </a:spcAft>
              <a:buNone/>
            </a:pPr>
            <a:r>
              <a:rPr lang="en"/>
              <a:t>The scalability and resiliency scoring category is based if the network design is more scalable or resilient than what is considered to be industry standard–Route diversity, redundancy, protective measures, scalability in network design for future growth and tech advancement. 5 pts for ea category up to 20 pts.</a:t>
            </a:r>
            <a:endParaRPr/>
          </a:p>
          <a:p>
            <a:pPr indent="0" lvl="0" marL="0" rtl="0" algn="l">
              <a:spcBef>
                <a:spcPts val="0"/>
              </a:spcBef>
              <a:spcAft>
                <a:spcPts val="0"/>
              </a:spcAft>
              <a:buNone/>
            </a:pPr>
            <a:r>
              <a:rPr lang="en"/>
              <a:t>Affordability for 100/20 $60 or less 15 pts to $105.03 for 2 pts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Fair labor practices same as Priority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Secondary Criteria</a:t>
            </a:r>
            <a:endParaRPr/>
          </a:p>
          <a:p>
            <a:pPr indent="0" lvl="0" marL="0" rtl="0" algn="l">
              <a:spcBef>
                <a:spcPts val="0"/>
              </a:spcBef>
              <a:spcAft>
                <a:spcPts val="0"/>
              </a:spcAft>
              <a:buNone/>
            </a:pPr>
            <a:r>
              <a:rPr lang="en"/>
              <a:t>Speed to Deployment 0-1 yr = 3 ts to &lt;4 yr = 1 pt &amp; documentation 1 pt</a:t>
            </a:r>
            <a:endParaRPr/>
          </a:p>
          <a:p>
            <a:pPr indent="0" lvl="0" marL="0" rtl="0" algn="l">
              <a:spcBef>
                <a:spcPts val="0"/>
              </a:spcBef>
              <a:spcAft>
                <a:spcPts val="0"/>
              </a:spcAft>
              <a:buNone/>
            </a:pPr>
            <a:r>
              <a:rPr lang="en"/>
              <a:t>Speed of Network &amp; Other Technical Capabilities based on technology eg. Hybrid fiber coaxial 6 pts, Hybrid fiber-fixed wireless using licensed spectrum 5 pts,  to Fixed wireless with licensed spectrum 4 pts.  Alternate technologies = unlicensed fixed wireless 100/100 service 2 pts; 100/20 = 1 pt.  LEO = 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Local community Coordination 4 pts (minutes = 3 pts; agenda 1 pt) Resolution 3 pts</a:t>
            </a:r>
            <a:endParaRPr/>
          </a:p>
          <a:p>
            <a:pPr indent="0" lvl="0" marL="0" rtl="0" algn="l">
              <a:spcBef>
                <a:spcPts val="0"/>
              </a:spcBef>
              <a:spcAft>
                <a:spcPts val="0"/>
              </a:spcAft>
              <a:buNone/>
            </a:pPr>
            <a:r>
              <a:rPr lang="en"/>
              <a:t>Community Impact and Open Access same as Priority Projects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Each year the FCC publishes a monthly broadband price benchmark for fixed service. This benchmark is</a:t>
            </a:r>
            <a:endParaRPr/>
          </a:p>
          <a:p>
            <a:pPr indent="0" lvl="0" marL="0" rtl="0" algn="l">
              <a:spcBef>
                <a:spcPts val="0"/>
              </a:spcBef>
              <a:spcAft>
                <a:spcPts val="0"/>
              </a:spcAft>
              <a:buClr>
                <a:schemeClr val="dk1"/>
              </a:buClr>
              <a:buSzPts val="1100"/>
              <a:buFont typeface="Arial"/>
              <a:buNone/>
            </a:pPr>
            <a:r>
              <a:rPr lang="en"/>
              <a:t>used to ensure recipients of high-cost universal service have at least one fixed (non-mobile) broadband</a:t>
            </a:r>
            <a:endParaRPr/>
          </a:p>
          <a:p>
            <a:pPr indent="0" lvl="0" marL="0" rtl="0" algn="l">
              <a:spcBef>
                <a:spcPts val="0"/>
              </a:spcBef>
              <a:spcAft>
                <a:spcPts val="0"/>
              </a:spcAft>
              <a:buClr>
                <a:schemeClr val="dk1"/>
              </a:buClr>
              <a:buSzPts val="1100"/>
              <a:buFont typeface="Arial"/>
              <a:buNone/>
            </a:pPr>
            <a:r>
              <a:rPr lang="en"/>
              <a:t>service below this rate. For example, the 2023 FCC Urban Rate Survey Broadband Methodology Report</a:t>
            </a:r>
            <a:endParaRPr/>
          </a:p>
          <a:p>
            <a:pPr indent="0" lvl="0" marL="0" rtl="0" algn="l">
              <a:spcBef>
                <a:spcPts val="0"/>
              </a:spcBef>
              <a:spcAft>
                <a:spcPts val="0"/>
              </a:spcAft>
              <a:buClr>
                <a:schemeClr val="dk1"/>
              </a:buClr>
              <a:buSzPts val="1100"/>
              <a:buFont typeface="Arial"/>
              <a:buNone/>
            </a:pPr>
            <a:r>
              <a:rPr lang="en"/>
              <a:t>rate for 100/20 Mbps with an unlimited capacity allowance (GB) is $105.03. The FCC’s national</a:t>
            </a:r>
            <a:endParaRPr/>
          </a:p>
          <a:p>
            <a:pPr indent="0" lvl="0" marL="0" rtl="0" algn="l">
              <a:spcBef>
                <a:spcPts val="0"/>
              </a:spcBef>
              <a:spcAft>
                <a:spcPts val="0"/>
              </a:spcAft>
              <a:buClr>
                <a:schemeClr val="dk1"/>
              </a:buClr>
              <a:buSzPts val="1100"/>
              <a:buFont typeface="Arial"/>
              <a:buNone/>
            </a:pPr>
            <a:r>
              <a:rPr lang="en"/>
              <a:t>urban benchmark for 1Gbps/500Mbps is $142.75.</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2c2cf60b04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2c2cf60b04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2c2cf60b04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2c2cf60b04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2c2cf60b04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2c2cf60b04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https://drive.google.com/file/d/1H_MKLurLyLhj3PxhD6Snxr8i6oMbU3oI/view?usp=drive_link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25c7fcea6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25c7fcea6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Utah IP Volume 2 has details about these categories.</a:t>
            </a:r>
            <a:endParaRPr/>
          </a:p>
          <a:p>
            <a:pPr indent="0" lvl="0" marL="0" rtl="0" algn="l">
              <a:spcBef>
                <a:spcPts val="1000"/>
              </a:spcBef>
              <a:spcAft>
                <a:spcPts val="0"/>
              </a:spcAft>
              <a:buNone/>
            </a:pPr>
            <a:r>
              <a:rPr lang="en"/>
              <a:t>Required documentation for these categories were submitted in the registration and pre-application. Supplemental documentation to support your application in these categories may be submitted with the full application if you choose to do so.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25c7fcea6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25c7fcea6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Utah IP Volume 2:</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UBC understands the need to ensure that American taxpayer dollars are spent procuring needed products and supplies from American workers and businesses and minimizing the impacts from building in areas where environmental and/or historic preservation may be of concern.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UBC will ensure adherence to the requirements of Build America, Buy America Act (BABA), the National Environmental Policy Act (NEPA) (42 U.S.C. § 4321 et seq.) and National Historic Preservation Act (NHPA) (54 U.S.C. § 300101 et seq.). UBC will communicate requirements stipulated in the Acts noted above to all prospective subgrantee prior to the selection process. This will be completed by conducting outreach (webinars, in-person meetings, etc.) to participating stakeholders, posting a list of regulations on the Connecting Utah website, and including these requirements in grant application instructions and grant agreement terms, conditions and monitoring program requirements.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Specific to BABA compliance efforts, UBC will ensure the following key points are highlighted: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Requirements that all iron, steel, manufactured products (including but not limited to fiber-optic communications facilities), and construction materials used in the project or other eligible activities are produced in the United States unless a waiver is granted.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In determining whether a product is produced in America, prospective subgrantees must comply with definitions included in Section 70912 of the Build America, Buy America Act, which provides that a manufactured product is considered produced in the United States if the manufactured product was manufactured in the United States and the cost of the components of the manufactured product that are mined, produced, or manufactured in the United States is greater than 55 percent of the total cost of all components of the manufactured product, unless another standard for determining the minimum amount of domestic content of the manufactured product has been established under applicable law or regulation.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In addition to the provisions above, prospective subgrantees may not use BEAD funding to purchase or support any covered communications equipment or service, as defined in Section 9 of the Secure and Trusted Communications Networks Act of 2019 (47 U.S.C. § 1608).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Infrastructure Act expressly prohibits subgrantees from using BEAD funding to purchase or support fiber optic cable and optical transmission equipment manufactured in the People’s Republic of China unless a waiver of this requirement is received from the Assistant Secretary.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UBC will also permit prospective subgrantees to utilize the BEAD Program Build America, Buy America Waiver released by NTIA in February 2024, along with any additional waivers approved by NTIA. Additional guidance regarding Build America, Buy America compliance will be provided as it is made available by NTIA.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Specific to NEPA and NHPA compliance efforts, including Section 106 compliance, UBC will ensure the following key points are highlighted: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Prospective subgrantees will describe how they will comply with applicable environmental and national historical preservation requirements.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Prospective subgrantees will obtain all necessary federal, Eligible Entity, and local governmental permits and approvals necessary for the proposed work to be conducted based on the timeline for implementation for project areas.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Projects and other eligible activities are expected to be designed so that they minimize the potential for adverse impacts on the environment.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UBC will formulate specific intake questions to evaluate the viability and compliance of a proposed application. Prospective subgrantees will be required to provide plans that show compliance with the Acts noted above and will only be eligible to participate in the subgrant process once compliance is determined. Because adhering to these requirements is necessary to participate in any BEAD funding grant rounds, engagement with stakeholders is critical for success. UBC will encourage prospective subgrantees to engage with numerous federal, state and local stakeholders, including but not limited the following: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Federal land and resource managing agencies, including but not limited to the National Park Service, the U.S. Fish and Wildlife Service, the Bureau of Land Management, the National Marine Fisheries Service, the U.S. Army Corps of Engineers, the U.S. Coast Guard, the U.S. Forest Service and others in order to understand any restrictions or special conditions that may apply to infrastructure proposed on federal land, or that may impact federally managed resources such as wetlands, threatened or endangered species, navigable waterways and others.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Coordination with state and local agencies that may have a role in EHP requirements, such as the State Historic Preservation Office, as well as state or local agencies that may need to issue their own permits for any proposed projects.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UBC recognizes the importance of compliance with the Acts noted above and ongoing monitoring of the subgrantees to ensure compliance. UBC will ensure preparedness for compliance requirements with BABA once further guidance is finalized by NTIA. The office will ensure preparedness for compliance requirements with NEPA and NHPA through the following steps: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Review of available resources and requirements: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Familiarity with the EHP requirements and additional guidance in the BEAD NOFO.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Understanding of the requirements of the NEPA review process and the NHPA review process.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Review the NEPA, Historic Preservation, and Climate Resilience Webinar and presentation materials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Sourcing of EHP focused staff or contractors: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Demonstrate the readiness of the broadband team to analyze potential environmental impacts.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If necessary, hire additional staff or contractor support to ensure the broadband team has the appropriate capacity and expertise to manage EHP activities.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Designate certain individuals to be specifically responsible for EHP activities. Outline their responsibilities associated with managing EHP and NEPA review activities.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Invite collaborators or SMEs to support their team.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Outline an approach for EHP activities: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Outline steps and activities necessary to ensure that the prospective subgrantees understand the requirements to comply with NEPA.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Coordinate with other state offices that have experience administering federal grants, such as the Utah Department of Transportation, to identify best practices and approaches for managing the NEPA review process.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Identify subcontractors they may engage to support with potential environmental assessments.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Share best practices for developing a project description that provides enough detail about the potential impacts to the environment to make a preliminary determination about the level of NEPA review required.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Documentation related to the requirements above will be collected and reviewed by qualified personnel. As needed, UBC will hire additional staff or contractors to ensure there is appropriate capacity and expertise to adequately review the documentation and provide a third-party perspective of the requirements noted above. Applications that do not show intent to abide by BABA and EHP requirements, or that explicitly violate the requirements, will not be considered eligible to receive BEAD funding.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251c7f2160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251c7f2160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Utah IP Volume 2:</a:t>
            </a:r>
            <a:endParaRPr>
              <a:solidFill>
                <a:srgbClr val="212121"/>
              </a:solidFill>
              <a:latin typeface="Times New Roman"/>
              <a:ea typeface="Times New Roman"/>
              <a:cs typeface="Times New Roman"/>
              <a:sym typeface="Times New Roman"/>
            </a:endParaRPr>
          </a:p>
          <a:p>
            <a:pPr indent="-342900" lvl="0" marL="457200" rtl="0" algn="l">
              <a:spcBef>
                <a:spcPts val="1000"/>
              </a:spcBef>
              <a:spcAft>
                <a:spcPts val="0"/>
              </a:spcAft>
              <a:buClr>
                <a:schemeClr val="dk1"/>
              </a:buClr>
              <a:buSzPts val="1800"/>
              <a:buChar char="●"/>
            </a:pPr>
            <a:r>
              <a:rPr lang="en">
                <a:solidFill>
                  <a:srgbClr val="212121"/>
                </a:solidFill>
                <a:latin typeface="Times New Roman"/>
                <a:ea typeface="Times New Roman"/>
                <a:cs typeface="Times New Roman"/>
                <a:sym typeface="Times New Roman"/>
              </a:rPr>
              <a:t>At the time of formal application, UBC will require prospective subgrantees to demonstrate capability of fulfilling funded activities competently and complying with all applicable federal, state, territorial, and local laws. The prospective subgrantee will be required to demonstrate compliance, including, but not limited to, the following legal topics:</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Employment</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Safety and Health (OSHA)</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Underground Plant Protection (Blue Stakes of Utah 811)</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Siting of wireless infrastructure</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Use of Public ROW</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Consumer Privacy</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Cybersecurity (data breach notification)</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FCC (ACP participation)</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Utah Department of Commerce</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Compliance with Utah Code Title 54, Public Utilities Code</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Subgrantee Registrations with regulatory agencies</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Truth in Billing</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Deceptive Trade Practices</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Nondiscrimination in service areas</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Building on Tribal lands</a:t>
            </a:r>
            <a:endParaRPr>
              <a:solidFill>
                <a:srgbClr val="212121"/>
              </a:solidFill>
              <a:latin typeface="Times New Roman"/>
              <a:ea typeface="Times New Roman"/>
              <a:cs typeface="Times New Roman"/>
              <a:sym typeface="Times New Roman"/>
            </a:endParaRPr>
          </a:p>
          <a:p>
            <a:pPr indent="-298450" lvl="0" marL="457200" marR="914400" rtl="0" algn="l">
              <a:spcBef>
                <a:spcPts val="0"/>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Lobby laws</a:t>
            </a:r>
            <a:endParaRPr>
              <a:solidFill>
                <a:srgbClr val="212121"/>
              </a:solidFill>
              <a:latin typeface="Times New Roman"/>
              <a:ea typeface="Times New Roman"/>
              <a:cs typeface="Times New Roman"/>
              <a:sym typeface="Times New Roman"/>
            </a:endParaRPr>
          </a:p>
          <a:p>
            <a:pPr indent="0" lvl="0" marL="0" rtl="0" algn="l">
              <a:spcBef>
                <a:spcPts val="1000"/>
              </a:spcBef>
              <a:spcAft>
                <a:spcPts val="0"/>
              </a:spcAft>
              <a:buNone/>
            </a:pPr>
            <a:r>
              <a:rPr lang="en"/>
              <a:t>Prospective subgrantees may provide written internal procedures, required compliance reports, reports of violations and their remedies, audit reports etc. as evidence of demonstrated compliance with all applicable laws. In addition, the prospective subgrantee must identify the key management personnel responsible for legal compliance, i.e., Chief Compliance Officer. </a:t>
            </a:r>
            <a:endParaRPr/>
          </a:p>
          <a:p>
            <a:pPr indent="0" lvl="0" marL="0" rtl="0" algn="l">
              <a:spcBef>
                <a:spcPts val="1000"/>
              </a:spcBef>
              <a:spcAft>
                <a:spcPts val="1000"/>
              </a:spcAft>
              <a:buNone/>
            </a:pPr>
            <a:r>
              <a:rPr lang="en"/>
              <a:t>Any legal actions taken against the subgrantee resulting from non-compliance with any federal, state, territorial, or local laws resulting in judgment or that are pending litigation against the prospective subgrantee in the three (3) years prior to the submission of an application must be disclosed and documented. If the prospective subgrantee operations are unionized, any union actions reaching the Chief Compliance Officer or key management personnel level must be disclosed and documented.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25c7fcea6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25c7fcea6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Utah IP Volume 2:</a:t>
            </a:r>
            <a:endParaRPr sz="1300">
              <a:solidFill>
                <a:schemeClr val="dk1"/>
              </a:solidFill>
            </a:endParaRPr>
          </a:p>
          <a:p>
            <a:pPr indent="0" lvl="0" marL="0" rtl="0" algn="l">
              <a:spcBef>
                <a:spcPts val="1000"/>
              </a:spcBef>
              <a:spcAft>
                <a:spcPts val="0"/>
              </a:spcAft>
              <a:buNone/>
            </a:pPr>
            <a:r>
              <a:rPr lang="en" sz="1300">
                <a:solidFill>
                  <a:schemeClr val="dk1"/>
                </a:solidFill>
              </a:rPr>
              <a:t>At the time of the formal application, prospective grantees will verify they permit workers to create worker-led health and safety committees that key management personnel will meet upon reasonable request. UBC requires the prospective subgrantee to describe their process for promoting worker-led health and safety committees.</a:t>
            </a:r>
            <a:endParaRPr sz="1300">
              <a:solidFill>
                <a:schemeClr val="dk1"/>
              </a:solidFill>
            </a:endParaRPr>
          </a:p>
          <a:p>
            <a:pPr indent="0" lvl="0" marL="0" rtl="0" algn="l">
              <a:spcBef>
                <a:spcPts val="1000"/>
              </a:spcBef>
              <a:spcAft>
                <a:spcPts val="0"/>
              </a:spcAft>
              <a:buNone/>
            </a:pPr>
            <a:r>
              <a:rPr lang="en" sz="1300">
                <a:solidFill>
                  <a:schemeClr val="dk1"/>
                </a:solidFill>
              </a:rPr>
              <a:t>A prospective subgrantee with existing worker-lead health and safety programs must describe the program and document past meetings with key management personnel. Prospective subgrantees with union contracts must disclose terms and conditions in the contract applying to worker-led health and safety committees. </a:t>
            </a:r>
            <a:endParaRPr sz="1300">
              <a:solidFill>
                <a:schemeClr val="dk1"/>
              </a:solidFill>
            </a:endParaRPr>
          </a:p>
          <a:p>
            <a:pPr indent="0" lvl="0" marL="0" rtl="0" algn="l">
              <a:spcBef>
                <a:spcPts val="1000"/>
              </a:spcBef>
              <a:spcAft>
                <a:spcPts val="0"/>
              </a:spcAft>
              <a:buNone/>
            </a:pPr>
            <a:r>
              <a:rPr lang="en" sz="1300">
                <a:solidFill>
                  <a:schemeClr val="dk1"/>
                </a:solidFill>
              </a:rPr>
              <a:t>A prospective subgrantee must document the reasonable time provided for during working hours for the worker-led health and safety committees to meet independently of key management personnel on prospective subgrantee premises. Key management personnel of the prospective subgrantee must respond to a reasonable request to meet with the worker-led health and safety committees within 10 business days of the request. No retaliation by the prospective subgrantee is permitted to the worker-led health and safety committee or its members. </a:t>
            </a:r>
            <a:endParaRPr sz="1300">
              <a:solidFill>
                <a:schemeClr val="dk1"/>
              </a:solidFill>
            </a:endParaRPr>
          </a:p>
          <a:p>
            <a:pPr indent="0" lvl="0" marL="0" rtl="0" algn="l">
              <a:spcBef>
                <a:spcPts val="1000"/>
              </a:spcBef>
              <a:spcAft>
                <a:spcPts val="1000"/>
              </a:spcAft>
              <a:buNone/>
            </a:pPr>
            <a:r>
              <a:rPr lang="en" sz="1300">
                <a:solidFill>
                  <a:schemeClr val="dk1"/>
                </a:solidFill>
              </a:rPr>
              <a:t>Under no circumstances does a worker-led health and safety committee mitigate compliance with all applicable federal, state, territorial, and local laws.</a:t>
            </a:r>
            <a:endParaRPr sz="6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25c7fcea6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25c7fcea6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BEAD NOFO pages 64-70 </a:t>
            </a:r>
            <a:r>
              <a:rPr lang="en" u="sng">
                <a:solidFill>
                  <a:schemeClr val="hlink"/>
                </a:solidFill>
                <a:hlinkClick r:id="rId2"/>
              </a:rPr>
              <a:t>https://broadbandusa.ntia.doc.gov/sites/default/files/2022-05/BEAD%20NOFO.pdf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Eligible Entities shall ensure that any subgrant agreement for a Funded Network permits the subgrantee to use the subgrant to deploy broadband infrastructure in or through any area required to reach interconnection points or otherwise to ensure the technical feasibility and financial sustainability of a project providing broadband service to an unserved location, underserved location, or Eligible Community Anchor Institution.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Pursuant to Section 60102(g)(1)(A) of the Infrastructure Act, which directs the Assistant Secretary to establish quality-of-service standards to which each subgrantee must comply, each Eligible Entity shall ensure that every Funded Network meets the following criteria: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ensure that Funded Networks meet current and future use cases and to promote consistency across federal agencies, NTIA adopts the compliance standards and testing protocols for speed and latency established and used by the Commission in multiple contexts, including the Connect America Fund and the Rural Digital Opportunity Fund.78 In order to demonstrate continued compliance with these standards, subgrantees must perform speed and latency tests from the customer premises of an active subscriber to a remote test server at an end-point consistent with the requirements for a Commission-designated IXP.79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Subject to the exceptions identified in Section IV.B.7.a, Funded Networks shall deliver Reliable Broadband Service with speeds of not less than 100 Mbps for downloads and 20 Mbps for uploads.80 In addition, 95 percent of latency measurements during testing windows must fall at or below 100 milliseconds round-trip time.81 This approach ensures a connection that supports reasonably foreseeable real-time applications. In the limited circumstance where even a fiber deployment cannot achieve this latency threshold (for example in a remote territory), NTIA may expand the latency threshold for specific Funded Networks at the request of an Eligible Entity.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Funded Network connections to Eligible Community Anchor Institutions shall be capable of delivering service at speeds not less than 1 Gigabit per second for downloads and 1 Gigabit per second for uploads.82 Eligible Entities shall ensure that such connections can be used to provide business data services.83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Funded Network’s outages should not exceed, on average, 48 hours over any 365-day period except in the case of natural disasters or other force majeure occurrence. Each Eligible Entity should ensure a prospective network is designed to meet this requirement and should develop metrics for measuring outages to be utilized in connection with this requirement once the network is operational.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25c7fcea6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25c7fcea6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25c7fcea6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25c7fcea6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BEAD NOFO pages 64-70 </a:t>
            </a:r>
            <a:r>
              <a:rPr lang="en" u="sng">
                <a:solidFill>
                  <a:schemeClr val="hlink"/>
                </a:solidFill>
                <a:hlinkClick r:id="rId2"/>
              </a:rPr>
              <a:t>https://broadbandusa.ntia.doc.gov/sites/default/files/2022-05/BEAD%20NOFO.pdf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Eligible Entities shall ensure that each subgrantee deploys its Funded Networks and begins providing broadband service to each customer that desires broadband service not later than four years after the date on which the subgrantee receives the subgrant for the applicable network.84 Eligible Entities shall establish interim buildout milestones, enforceable as conditions of the subgrant, sufficient to ensure that subgrantees are making reasonable progress toward meeting the four-year deployment deadline. Eligible Entities may, following consultation with the NTIA and with the approval of the Assistant Secretary, extend the deadlines under this subparagraph if the Eligible Entity reasonably determines that (i) the subgrantee has a specific plan for use of the grant funds, with project completion expected by a specific date not more than one year after the four-year deadline; (ii) the construction project is underway; or (iii) extenuating circumstances require an extension of time to allow the project to be completed.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Any Funded Network deployment project that involves laying fiber-optic cables or conduit underground or along a roadway must include interspersed conduit access points at regular and short intervals for interconnection by unaffiliated entities. Where a project proposes to lay conduit, Eligible Entities shall require prospective subgrantees to propose to deploy a reasonable amount of excess conduit capacity and to propose a conduit access point interval as part of the grant application process and shall consider the adequacy of the prospective subgrantee’s proposed excess conduit capacity and access points when evaluating the application.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2c2cf60b0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2c2cf60b0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2c2cf60b0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2c2cf60b0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2c2cf60b04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2c2cf60b04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2c2cf60b04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2c2cf60b04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2c2cf60b04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2c2cf60b04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2c2cf60b04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2c2cf60b04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25c7fcea6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25c7fcea6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BEAD NOFO pages 64-70 </a:t>
            </a:r>
            <a:r>
              <a:rPr lang="en" u="sng">
                <a:solidFill>
                  <a:schemeClr val="hlink"/>
                </a:solidFill>
                <a:hlinkClick r:id="rId2"/>
              </a:rPr>
              <a:t>https://broadbandusa.ntia.doc.gov/sites/default/files/2022-05/BEAD%20NOFO.pdf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Infrastructure Act’s BEAD provisions are premised on Congress’s determination that “[a]ccess to affordable, reliable, high-speed broadband is essential to full participation in modern life in the United States,” and that “[t]he persistent ‘digital divide’ in the United States is a barrier to” the nation’s “economic competitiveness [and the] equitable distribution of essential public services, including health care and education.”85 Accordingly, each Eligible Entity must include in its Initial and Final Proposals a middle-class affordability plan to ensure that all consumers have access to affordable high-speed internet. We expect that Eligible Entities will adopt diverse strategies to achieve this objective. For example, some Eligible Entities might require providers receiving BEAD funds to offer low-cost, high-speed plans to all middle-class households using the BEAD-funded network. Others might provide consumer subsidies to defray subscription costs for households not eligible for the Affordable Connectivity Benefit or other federal subsidies. Others may use their regulatory authority to promote structural competition. Some might assign especially high weights to selection criteria relating to affordability and/or open access in selecting BEAD subgrantees.86 And others might employ a combination of these methods, or other methods not mentioned here. Ultimately, however, each Eligible Entity must submit a plan to ensure that high-quality broadband services are available to all middle-class families in the BEAD-funded network’s service area at reasonable prices. Eligible Entities will be required to ensure that services offered over Funded Networks allow subscribers in the service area to utilize the ACP.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the Infrastructure Act requires that each subgrantee receiving BEAD funding to deploy network infrastructure offer at least one low-cost broadband service option. Each Eligible Entity must consult with the Assistant Secretary and prospective subgrantees regarding a proposed definition of the term “low-cost broadband service option.” Each Eligible Entity shall thereafter submit a proposed definition to the Assistant Secretary for approval in its Final Proposal. The Infrastructure Act directs the Assistant Secretary to define the subscribers eligible for such low-cost plans.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Eligible Entities must propose low-cost broadband service option parameters that best serve the needs of residents within their jurisdictions. Low-cost broadband service options must remain available for the useful life of the network assets. In crafting proposals, NTIA emphasizes that access to affordable broadband is among the Infrastructure Act’s objectives. In determining whether to approve an Eligible Entity’s proposed definition of “low-cost broadband service option,” the Assistant Secretary will consider, among other factors, (1) whether prospective subgrantees will be required to participate in the Affordable Connectivity Program, any successor program, and/or any other household broadband subsidy programs; (2) the expected cost (both monthly and non-recurring charges) to an Eligible Subscriber for a typical broadband internet access service plan after the application of any subsidies; and (3) the performance characteristics of the proposed options, including download and upload speeds, latency, data caps, and reliability commitments.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definition of low-cost broadband service option should address, at a minimum: (1) all recurring charges to the subscriber, as well as any non-recurring costs or fees to the subscriber (e.g., service initiation costs); (2) the plan’s basic service characteristics (download and upload speeds, latency, any limits on usage or availability, and any material network management practices, (3) whether a subscriber may use any Affordable Connectivity Benefit subsidy toward the plan’s rate; and (4) any provisions regarding the subscriber’s ability to upgrade to any new low-cost service plans offering more advantageous technical specifications.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Eligible Entity shall ensure that each prospective subgrantee does not impose data usage caps on any plans offered over a Funded Network or impose unjust or unreasonable network management practices.89 Subgrantees shall certify through the semiannual reporting requirements described in Section VII.E of this NOFO that the plans offered over Funded Networks do not contain data usage caps for subscribers.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Operators of Funded Networks shall provide access to broadband service to each customer served by the project that desires broadband service on terms and conditions that are reasonable and non-discriminatory.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Eligible Entities shall require subgrantees to carry out public awareness campaigns in their service areas that are designed to highlight the value and benefits of broadband service in order to increase the adoption of broadband service by consumers. Awareness campaigns must include information about low-cost service plans and any federal subsidies for low-income households such as the Lifeline Program, the Affordable Connectivity Program, and any successor programs. Further, awareness campaigns must be conducted in an equitable and nondiscriminatory manner. Subgrantees must utilize a variety of communications media (e.g., online, print, radio) and provide information in languages other than English when warranted based on the demographics of the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Eligible Entities shall require that once a Funded Network has been deployed, each subgrantee shall provide public notice, online and through other means, of that fact to individuals residing in the locations to which broadband service has been provided and share the public notice with the Eligible Entity that awarded the subgrant. Each Eligible Entity shall require each prospective subgrantee seeking to deploy or upgrade network facilities to explain in its application how it intends to notify relevant populations of the new or newly upgraded offerings available in each area. Such proposals shall be designed in a manner that reflects any unique needs of the specific demographics of the area at issue (including, for example, languages prominently spoken in the area and the best means of ensuring that the population is likely to encounter the subgrantee’s public notice).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25c7fcea6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25c7fcea6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BEAD NOFO pages 64-70 </a:t>
            </a:r>
            <a:r>
              <a:rPr lang="en" u="sng">
                <a:solidFill>
                  <a:schemeClr val="hlink"/>
                </a:solidFill>
                <a:hlinkClick r:id="rId2"/>
              </a:rPr>
              <a:t>https://broadbandusa.ntia.doc.gov/sites/default/files/2022-05/BEAD%20NOFO.pdf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Any subgrantee receiving funds to deploy Middle Mile Infrastructure under this Program in connection with service to an Unserved Service Project or an Underserved Service Project shall permit other broadband service providers to interconnect with its funded Middle Mile Infrastructure network facilities on a just, reasonable, and nondiscriminatory basis. An Eligible Entity awarding funds for construction of Middle Mile Infrastructure shall require the subgrantee, via contract or other binding mandate, to allow such interconnection at any technically feasible point on the Middle Mile Infrastructure network (without exceeding current or reasonably anticipated capacity limitations). This duty includes, at a minimum, the physical interconnection of the subgrantee’s Middle Mile Infrastructure to a requesting party’s facilities for the exchange of traffic. In addition, subgrantees shall connect to the public internet directly or indirectly and provide requesting parties with an ability to connect to the internet. Rates and terms for interconnection shall be reasonable and nondiscriminatory. Each Eligible Entity shall require each subgrantee that obtains funding for the deployment or upgrade of Middle Mile Infrastructure to negotiate in good faith with any requesting party (including public, Tribal, private, non-profit, or other parties) making a bona fide request for interconnection. Subgrantees shall report through the subgrantee reporting process established in Section VII.E.2 of this NOFO any interconnection requests made to the subgrantee during that year and the status of those requests. In selecting subgrantees for last-mile deployments to Unserved Service Projects and Underserved Service Projects, NTIA encourages Eligible Entities to give preference to prospective subgrantees who commit to offering wholesale broadband services at rates and terms that are reasonable and nondiscriminatory.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Eligible Entities shall require that if a subgrantee, at any time, is no longer able to provide broadband service to the end user locations covered by the subgrant at any time on a retail basis remedial action be taken to ensure continuity of service. In consultation with NTIA, the Eligible Entity shall require the subgrantee to sell the network capacity at a reasonable, wholesale rate on a nondiscriminatory basis to one or more other broadband service providers or public-sector entities or sell the network in its entirety to a new provider who commits to providing services under the terms of the BEAD Program.90 The Eligible Entity may pursue either remedial action so long as such action results in continued retail service to end users in the grant area.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Infrastructure Act directs the Assistant Secretary to specify prudent cybersecurity and supply-chain risk management practices for subgrantees deploying or upgrading broadband networks using BEAD funds. NTIA recognizes the importance of (a) protecting American communications networks and those who use them from domestic and international threat actors, and (b) promoting the natural evolution of cybersecurity and supply-chain risk management practices in a manner that allows flexibility in addressing evolving threats. To that end, we impose baseline requirements herein, though an Eligible Entity may propose additional measures it believes necessary to safeguard networks and users falling within its jurisdiction for consideration by the Assistant Secretary.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respect to cybersecurity, prior to allocating any funds to a subgrantee, an Eligible Entity shall, at a minimum, require a prospective subgrantee to attest that: </a:t>
            </a:r>
            <a:endParaRPr/>
          </a:p>
          <a:p>
            <a:pPr indent="0" lvl="0" marL="0" rtl="0" algn="l">
              <a:spcBef>
                <a:spcPts val="0"/>
              </a:spcBef>
              <a:spcAft>
                <a:spcPts val="0"/>
              </a:spcAft>
              <a:buNone/>
            </a:pPr>
            <a:r>
              <a:rPr lang="en"/>
              <a:t>1. The prospective subgrantee has a cybersecurity risk management plan (the plan) in place that is either: a. operational, if the prospective subgrantee is providing service prior to the award of the grant; or b. ready to be operationalized upon providing service, if the prospective subgrantee is not yet providing service prior to the grant award;  </a:t>
            </a:r>
            <a:endParaRPr/>
          </a:p>
          <a:p>
            <a:pPr indent="0" lvl="0" marL="0" rtl="0" algn="l">
              <a:spcBef>
                <a:spcPts val="0"/>
              </a:spcBef>
              <a:spcAft>
                <a:spcPts val="0"/>
              </a:spcAft>
              <a:buNone/>
            </a:pPr>
            <a:r>
              <a:rPr lang="en"/>
              <a:t>2. The plan reflects the latest version of the National Institute of Standards and Technology (NIST) Framework for Improving Critical Infrastructure Cybersecurity (currently Version 1.1) and the standards and controls set forth in Executive Order 14028 and specifies the security and privacy controls being implemented;  </a:t>
            </a:r>
            <a:endParaRPr/>
          </a:p>
          <a:p>
            <a:pPr indent="0" lvl="0" marL="0" rtl="0" algn="l">
              <a:spcBef>
                <a:spcPts val="0"/>
              </a:spcBef>
              <a:spcAft>
                <a:spcPts val="0"/>
              </a:spcAft>
              <a:buNone/>
            </a:pPr>
            <a:r>
              <a:rPr lang="en"/>
              <a:t>3. The plan will be reevaluated and updated on a periodic basis and as events warrant; and </a:t>
            </a:r>
            <a:endParaRPr/>
          </a:p>
          <a:p>
            <a:pPr indent="0" lvl="0" marL="0" rtl="0" algn="l">
              <a:spcBef>
                <a:spcPts val="0"/>
              </a:spcBef>
              <a:spcAft>
                <a:spcPts val="0"/>
              </a:spcAft>
              <a:buNone/>
            </a:pPr>
            <a:r>
              <a:rPr lang="en"/>
              <a:t>4. The plan will be submitted to the Eligible Entity prior to the allocation of funds. If the subgrantee makes any substantive changes to the plan, a new version will be submitted to the Eligible Entity within 30 days. The Eligible Entity must provide a subgrantee’s plan to NTIA upon NTIA’s request.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respect to supply chain risk management (SCRM), prior to allocating any funds to a subgrantee, an Eligible Entity shall, at a minimum, require a prospective subgrantee to attest that: </a:t>
            </a:r>
            <a:endParaRPr/>
          </a:p>
          <a:p>
            <a:pPr indent="0" lvl="0" marL="0" rtl="0" algn="l">
              <a:spcBef>
                <a:spcPts val="0"/>
              </a:spcBef>
              <a:spcAft>
                <a:spcPts val="0"/>
              </a:spcAft>
              <a:buNone/>
            </a:pPr>
            <a:r>
              <a:rPr lang="en"/>
              <a:t>1. The prospective subgrantee has a SCRM plan in place that is either: a. operational, if the prospective subgrantee is already providing service at the time of the grant; or  b. ready to be operationalized, if the prospective subgrantee is not yet providing service at the time of grant award;  </a:t>
            </a:r>
            <a:endParaRPr/>
          </a:p>
          <a:p>
            <a:pPr indent="0" lvl="0" marL="0" rtl="0" algn="l">
              <a:spcBef>
                <a:spcPts val="0"/>
              </a:spcBef>
              <a:spcAft>
                <a:spcPts val="0"/>
              </a:spcAft>
              <a:buNone/>
            </a:pPr>
            <a:r>
              <a:rPr lang="en"/>
              <a:t>2. The plan is based upon the key practices discussed in the NIST publication NISTIR 8276, Key Practices in Cyber Supply Chain Risk Management: Observations from Industry and related SCRM guidance from NIST, including NIST 800-161, Cybersecurity Supply Chain Risk Management Practices for Systems and Organizations and specifies the supply chain risk management controls being implemented;  </a:t>
            </a:r>
            <a:endParaRPr/>
          </a:p>
          <a:p>
            <a:pPr indent="0" lvl="0" marL="0" rtl="0" algn="l">
              <a:spcBef>
                <a:spcPts val="0"/>
              </a:spcBef>
              <a:spcAft>
                <a:spcPts val="0"/>
              </a:spcAft>
              <a:buNone/>
            </a:pPr>
            <a:r>
              <a:rPr lang="en"/>
              <a:t>3. The plan will be reevaluated and updated on a periodic basis and as events warrant; and </a:t>
            </a:r>
            <a:endParaRPr/>
          </a:p>
          <a:p>
            <a:pPr indent="0" lvl="0" marL="0" rtl="0" algn="l">
              <a:spcBef>
                <a:spcPts val="0"/>
              </a:spcBef>
              <a:spcAft>
                <a:spcPts val="0"/>
              </a:spcAft>
              <a:buNone/>
            </a:pPr>
            <a:r>
              <a:rPr lang="en"/>
              <a:t>4. The plan will be submitted to the Eligible Entity prior to the allocation of funds. If the subgrantee makes any substantive changes to the plan, a new version will be submitted to the Eligible Entity within 30 days. The Eligible Entity must provide a subgrantee’s plan to NTIA upon NTIA’s request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Eligible Entity also must ensure that, to the extent a BEAD subgrantee relies in whole or in part on network facilities owned or operated by a third party (e.g., purchases wholesale carriage on such facilities), obtain the above attestations from its network provider with respect to both cybersecurity and supply chain risk management practices.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25c7fcea6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25c7fcea6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Utah IP Volume 2:</a:t>
            </a:r>
            <a:endParaRPr/>
          </a:p>
          <a:p>
            <a:pPr indent="0" lvl="0" marL="0" rtl="0" algn="l">
              <a:spcBef>
                <a:spcPts val="1000"/>
              </a:spcBef>
              <a:spcAft>
                <a:spcPts val="0"/>
              </a:spcAft>
              <a:buNone/>
            </a:pPr>
            <a:r>
              <a:rPr lang="en"/>
              <a:t>Because of some of the unique situations in Utah and the relationship work that has been accomplished between the Tribes, ISPs and the State of Utah, UBC will submit to NTIA in the final proposal either a Resolution of Consent or other formal demonstration of consent used at the request of the Tribal Government from each Tribal Government’s Tribal Council or other governing body, upon whose Tribal Lands the infrastructure will be deployed. UBC will require that the resolution of consent, or any substitute document used at the request of the Tribal Government, be submitted by the applicant at the time of application along with other relevant documents demonstrating that holistic local coordination occurred. Relevant documents demonstrating holistic coordination between the Tribal Government and applicant, may include but are not limited to, current Tribal Business license and Tribal Access Permits issued by the Tribal Government to applicant or an executed agreement between the Tribal Government and applicant that grants applicant the ability to provide Broadband services on Tribal Lands. This will ensure that the proper documentation is obtained for submission and approval of the Final Proposal. </a:t>
            </a:r>
            <a:endParaRPr/>
          </a:p>
          <a:p>
            <a:pPr indent="0" lvl="0" marL="0" rtl="0" algn="l">
              <a:spcBef>
                <a:spcPts val="1000"/>
              </a:spcBef>
              <a:spcAft>
                <a:spcPts val="0"/>
              </a:spcAft>
              <a:buNone/>
            </a:pPr>
            <a:r>
              <a:rPr lang="en"/>
              <a:t>To ensure compliance and respect for Tribal sovereignty, the Utah Broadband Center (UBC) will adopt a meticulous and collaborative approach when planning projects that include locations on Tribal Lands. Here is an outline of the steps UBC will take to submit proof of Tribal Governments’ consent: </a:t>
            </a:r>
            <a:endParaRPr/>
          </a:p>
          <a:p>
            <a:pPr indent="0" lvl="0" marL="0" rtl="0" algn="l">
              <a:spcBef>
                <a:spcPts val="1000"/>
              </a:spcBef>
              <a:spcAft>
                <a:spcPts val="0"/>
              </a:spcAft>
              <a:buNone/>
            </a:pPr>
            <a:r>
              <a:rPr lang="en"/>
              <a:t>1. Engagement with Tribal Governments: UBC will engage directly with each Tribal Government to discuss the intended projects, ensuring that the projects align with the Tribes' needs and priorities and include the Tribe in the review process when awarding grant funds, unless they are the applicant. </a:t>
            </a:r>
            <a:endParaRPr/>
          </a:p>
          <a:p>
            <a:pPr indent="0" lvl="0" marL="0" rtl="0" algn="l">
              <a:spcBef>
                <a:spcPts val="1000"/>
              </a:spcBef>
              <a:spcAft>
                <a:spcPts val="0"/>
              </a:spcAft>
              <a:buNone/>
            </a:pPr>
            <a:r>
              <a:rPr lang="en"/>
              <a:t>2. Formal Documentation of Consent: UBC will request a formal demonstration of consent, such as a Resolution of Consent or other formal demonstration of consent, from the Tribal Council or other authorized governing bodies. This documentation will serve as an unequivocal expression of the Tribe's approval of the proposed broadband deployment on their lands. </a:t>
            </a:r>
            <a:endParaRPr/>
          </a:p>
          <a:p>
            <a:pPr indent="0" lvl="0" marL="0" rtl="0" algn="l">
              <a:spcBef>
                <a:spcPts val="1000"/>
              </a:spcBef>
              <a:spcAft>
                <a:spcPts val="0"/>
              </a:spcAft>
              <a:buNone/>
            </a:pPr>
            <a:r>
              <a:rPr lang="en"/>
              <a:t>3. Submission Requirements for Applicants: Applicants proposing projects on Tribal Lands will be required to submit the formal demonstration of consent from the relevant Tribal Government at the time of their application. This will be a mandatory part of the application process to ensure all proposed projects have the necessary Tribal approval before any further consideration. </a:t>
            </a:r>
            <a:endParaRPr/>
          </a:p>
          <a:p>
            <a:pPr indent="0" lvl="0" marL="0" rtl="0" algn="l">
              <a:spcBef>
                <a:spcPts val="1000"/>
              </a:spcBef>
              <a:spcAft>
                <a:spcPts val="0"/>
              </a:spcAft>
              <a:buNone/>
            </a:pPr>
            <a:r>
              <a:rPr lang="en"/>
              <a:t>4. Verification of Holistic Local Coordination: Alongside the consent documents, applicants will need to submit evidence of holistic local coordination, demonstrating that the project has been developed in consultation with the Tribal Governments and that it addresses their specific broadband needs. </a:t>
            </a:r>
            <a:endParaRPr/>
          </a:p>
          <a:p>
            <a:pPr indent="0" lvl="0" marL="0" rtl="0" algn="l">
              <a:spcBef>
                <a:spcPts val="1000"/>
              </a:spcBef>
              <a:spcAft>
                <a:spcPts val="0"/>
              </a:spcAft>
              <a:buNone/>
            </a:pPr>
            <a:r>
              <a:rPr lang="en"/>
              <a:t>5. Compilation for Final Proposal: UBC will compile all resolutions of consent, letters of support, and other relevant documents from each Tribal Government for submission to the National Telecommunications and Information Administration (NTIA) as part of the Final Proposal package. </a:t>
            </a:r>
            <a:endParaRPr/>
          </a:p>
          <a:p>
            <a:pPr indent="0" lvl="0" marL="0" rtl="0" algn="l">
              <a:spcBef>
                <a:spcPts val="1000"/>
              </a:spcBef>
              <a:spcAft>
                <a:spcPts val="1000"/>
              </a:spcAft>
              <a:buNone/>
            </a:pPr>
            <a:r>
              <a:rPr lang="en"/>
              <a:t>6. Continuous Communication: Throughout the process, UBC will maintain open lines of communication with Tribal Governments to ensure that any feedback or additional requirements are addressed promptly and respectfully. By following these steps, UBC will confirm that the deployment of broadband infrastructure on Tribal Lands is conducted with full consent and collaboration of Tribal Governments, thereby upholding Tribal sovereignty and ensuring a community-centric approach to broadband expansion.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226f13c3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226f13c3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25c7fcea6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25c7fcea6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BEAD NOFO page 3:</a:t>
            </a:r>
            <a:endParaRPr/>
          </a:p>
          <a:p>
            <a:pPr indent="0" lvl="0" marL="0" rtl="0" algn="l">
              <a:spcBef>
                <a:spcPts val="1000"/>
              </a:spcBef>
              <a:spcAft>
                <a:spcPts val="0"/>
              </a:spcAft>
              <a:buNone/>
            </a:pPr>
            <a:r>
              <a:rPr lang="en"/>
              <a:t>L. Cost Sharing/Matching Except in certain specific circumstances described herein (including projects in designated “high-cost areas,” as defined in Section 60102(a)(2)(G), and other cases in which NTIA has waived the matching requirement pursuant to Section 60102(h)(3)(A)(ii)), for each broadband deployment project utilizing BEAD grant funding, each Eligible Entity shall provide, require its subgrantee to provide, or provide in concert with its subgrantee, matching funds of not less than 25 percent of project costs. Funds from federal programs, including funds from the Commission’s Universal Service Fund programs, generally may not be used as matching funds; however, the Infrastructure Act expressly provides that matching funds for the BEAD Program may come from a federal regional commission or authority and from funds that were provided to an Eligible Entity or a subgrantee for the purpose of deploying broadband service under the Families First Coronavirus Response Act (Public Law 116-127; 134 Stat. 178); the CARES Act (Public Law 116-136; 134 Stat. 281), the Consolidated Appropriations Act, 2021 (Public Law 116-260; 134 Stat. 1182); or the American Rescue Plan Act of 2021 (Public Law 117-2; 135 Stat. 4), to the extent permitted by those laws. See Section III.B of this NOFO for more information pertaining to the cost sharing requirements for this Program. </a:t>
            </a:r>
            <a:endParaRPr/>
          </a:p>
          <a:p>
            <a:pPr indent="0" lvl="0" marL="0" rtl="0" algn="l">
              <a:spcBef>
                <a:spcPts val="1000"/>
              </a:spcBef>
              <a:spcAft>
                <a:spcPts val="0"/>
              </a:spcAft>
              <a:buNone/>
            </a:pPr>
            <a:r>
              <a:rPr lang="en"/>
              <a:t>Utah IP Volume 2:</a:t>
            </a:r>
            <a:endParaRPr/>
          </a:p>
          <a:p>
            <a:pPr indent="0" lvl="0" marL="0" rtl="0" algn="l">
              <a:spcBef>
                <a:spcPts val="1000"/>
              </a:spcBef>
              <a:spcAft>
                <a:spcPts val="0"/>
              </a:spcAft>
              <a:buNone/>
            </a:pPr>
            <a:r>
              <a:rPr lang="en"/>
              <a:t>UBC may consider a waiver for the matching funds criteria. Determined on a case-by-case basis, a full or partial waiver may be granted. To be eligible for a waiver, an applicant must submit a proposal with more than 80% of BSLs in the project area located in regions defined as High-Cost Areas by NTIA. UBC may request additional matching fund waivers from NTIA to incentivize areas that are not applied for during the first round of subgrantee selection. </a:t>
            </a:r>
            <a:endParaRPr/>
          </a:p>
          <a:p>
            <a:pPr indent="0" lvl="0" marL="0" rtl="0" algn="l">
              <a:spcBef>
                <a:spcPts val="1000"/>
              </a:spcBef>
              <a:spcAft>
                <a:spcPts val="0"/>
              </a:spcAft>
              <a:buNone/>
            </a:pPr>
            <a:r>
              <a:rPr lang="en"/>
              <a:t>If an application’s affordability offering could be improved (i.e., the cost of the match is offset by a higher cost to potential subscribers), a waiver may be granted. Those requesting a waiver must demonstrate the effect of affordability to potential subscribers by submitting pro forma financials with different capex assumptions based on different matching fund requirements, which shows the impact on subscriber rates to achieve average revenue per customer (ARPC). The appropriate Utah affordability threshold will be determined by UBC. </a:t>
            </a:r>
            <a:endParaRPr/>
          </a:p>
          <a:p>
            <a:pPr indent="0" lvl="0" marL="0" rtl="0" algn="l">
              <a:spcBef>
                <a:spcPts val="1000"/>
              </a:spcBef>
              <a:spcAft>
                <a:spcPts val="1000"/>
              </a:spcAft>
              <a:buNone/>
            </a:pPr>
            <a:r>
              <a:rPr lang="en"/>
              <a:t>To the extent NTIA shall allow additional waivers, including but not limited to the Extremely High Cost per Location threshold, UBC reserves the right to consider any and all waivers for subgrantees. All waivers will be submitted to NTIA for review and approval.</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25c7fcea6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25c7fcea6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25c7fcea6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25c7fcea6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25c7fcea69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25c7fcea69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25c7fcea69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25c7fcea69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25c7fcea69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25c7fcea69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25c7fcea6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25c7fcea6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25c7fcea69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25c7fcea69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2e1140eb5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2e1140eb5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UBC will deconflict project areas through a pre-application process which is required for any entity that</a:t>
            </a:r>
            <a:endParaRPr/>
          </a:p>
          <a:p>
            <a:pPr indent="0" lvl="0" marL="0" rtl="0" algn="l">
              <a:spcBef>
                <a:spcPts val="0"/>
              </a:spcBef>
              <a:spcAft>
                <a:spcPts val="0"/>
              </a:spcAft>
              <a:buNone/>
            </a:pPr>
            <a:r>
              <a:rPr lang="en"/>
              <a:t>plans to apply for BEAD funds. With each pre-application, the applicant will complete a .csv template</a:t>
            </a:r>
            <a:endParaRPr/>
          </a:p>
          <a:p>
            <a:pPr indent="0" lvl="0" marL="0" rtl="0" algn="l">
              <a:spcBef>
                <a:spcPts val="0"/>
              </a:spcBef>
              <a:spcAft>
                <a:spcPts val="0"/>
              </a:spcAft>
              <a:buNone/>
            </a:pPr>
            <a:r>
              <a:rPr lang="en"/>
              <a:t>provided by UBC of census blocks (CB) where there are unserved or underserved locations for which the</a:t>
            </a:r>
            <a:endParaRPr/>
          </a:p>
          <a:p>
            <a:pPr indent="0" lvl="0" marL="0" rtl="0" algn="l">
              <a:spcBef>
                <a:spcPts val="0"/>
              </a:spcBef>
              <a:spcAft>
                <a:spcPts val="0"/>
              </a:spcAft>
              <a:buNone/>
            </a:pPr>
            <a:r>
              <a:rPr lang="en"/>
              <a:t>applicant intends to apply through the BEAD program. During the pre-application, applicants will be able</a:t>
            </a:r>
            <a:endParaRPr/>
          </a:p>
          <a:p>
            <a:pPr indent="0" lvl="0" marL="0" rtl="0" algn="l">
              <a:spcBef>
                <a:spcPts val="0"/>
              </a:spcBef>
              <a:spcAft>
                <a:spcPts val="0"/>
              </a:spcAft>
              <a:buNone/>
            </a:pPr>
            <a:r>
              <a:rPr lang="en"/>
              <a:t>to provide any narrative, explanation, or details to indicate any advantages or challenges, high-cost</a:t>
            </a:r>
            <a:endParaRPr/>
          </a:p>
          <a:p>
            <a:pPr indent="0" lvl="0" marL="0" rtl="0" algn="l">
              <a:spcBef>
                <a:spcPts val="0"/>
              </a:spcBef>
              <a:spcAft>
                <a:spcPts val="0"/>
              </a:spcAft>
              <a:buNone/>
            </a:pPr>
            <a:r>
              <a:rPr lang="en"/>
              <a:t>barriers, overlapping service areas, access to infrastructure, any possible constraints of serving an entire</a:t>
            </a:r>
            <a:endParaRPr/>
          </a:p>
          <a:p>
            <a:pPr indent="0" lvl="0" marL="0" rtl="0" algn="l">
              <a:spcBef>
                <a:spcPts val="0"/>
              </a:spcBef>
              <a:spcAft>
                <a:spcPts val="0"/>
              </a:spcAft>
              <a:buNone/>
            </a:pPr>
            <a:r>
              <a:rPr lang="en"/>
              <a:t>CB, or any other factor they wish to share regarding a CB for which they wish to apply. UBC will then</a:t>
            </a:r>
            <a:endParaRPr/>
          </a:p>
          <a:p>
            <a:pPr indent="0" lvl="0" marL="0" rtl="0" algn="l">
              <a:spcBef>
                <a:spcPts val="0"/>
              </a:spcBef>
              <a:spcAft>
                <a:spcPts val="0"/>
              </a:spcAft>
              <a:buNone/>
            </a:pPr>
            <a:r>
              <a:rPr lang="en"/>
              <a:t>review all pre-applications and develop Utah Project Funding Areas (UPFAs). During the creation of the</a:t>
            </a:r>
            <a:endParaRPr/>
          </a:p>
          <a:p>
            <a:pPr indent="0" lvl="0" marL="0" rtl="0" algn="l">
              <a:spcBef>
                <a:spcPts val="0"/>
              </a:spcBef>
              <a:spcAft>
                <a:spcPts val="0"/>
              </a:spcAft>
              <a:buNone/>
            </a:pPr>
            <a:r>
              <a:rPr lang="en"/>
              <a:t>UPFAs, UBC will identify any CB not chosen that contains unserved or underserved locations, and either</a:t>
            </a:r>
            <a:endParaRPr/>
          </a:p>
          <a:p>
            <a:pPr indent="0" lvl="0" marL="0" rtl="0" algn="l">
              <a:spcBef>
                <a:spcPts val="0"/>
              </a:spcBef>
              <a:spcAft>
                <a:spcPts val="0"/>
              </a:spcAft>
              <a:buNone/>
            </a:pPr>
            <a:r>
              <a:rPr lang="en"/>
              <a:t>group them with other CBs as is feasible or will identify them as unique project areas, in accordance with</a:t>
            </a:r>
            <a:endParaRPr/>
          </a:p>
          <a:p>
            <a:pPr indent="0" lvl="0" marL="0" rtl="0" algn="l">
              <a:spcBef>
                <a:spcPts val="0"/>
              </a:spcBef>
              <a:spcAft>
                <a:spcPts val="0"/>
              </a:spcAft>
              <a:buNone/>
            </a:pPr>
            <a:r>
              <a:rPr lang="en"/>
              <a:t>the criteria included in Project Funding Areas in 2.1.4. CBs that are included in multiple pre-applications</a:t>
            </a:r>
            <a:endParaRPr/>
          </a:p>
          <a:p>
            <a:pPr indent="0" lvl="0" marL="0" rtl="0" algn="l">
              <a:spcBef>
                <a:spcPts val="0"/>
              </a:spcBef>
              <a:spcAft>
                <a:spcPts val="0"/>
              </a:spcAft>
              <a:buNone/>
            </a:pPr>
            <a:r>
              <a:rPr lang="en"/>
              <a:t>will be identified as unique project areas. Following the 60 calendar days of the pre-application</a:t>
            </a:r>
            <a:endParaRPr/>
          </a:p>
          <a:p>
            <a:pPr indent="0" lvl="0" marL="0" rtl="0" algn="l">
              <a:spcBef>
                <a:spcPts val="0"/>
              </a:spcBef>
              <a:spcAft>
                <a:spcPts val="0"/>
              </a:spcAft>
              <a:buNone/>
            </a:pPr>
            <a:r>
              <a:rPr lang="en"/>
              <a:t>submission deadline, the UBC will publish the eligible Utah Project Funding Areas (UPFA) prior to the</a:t>
            </a:r>
            <a:endParaRPr/>
          </a:p>
          <a:p>
            <a:pPr indent="0" lvl="0" marL="0" rtl="0" algn="l">
              <a:spcBef>
                <a:spcPts val="0"/>
              </a:spcBef>
              <a:spcAft>
                <a:spcPts val="0"/>
              </a:spcAft>
              <a:buNone/>
            </a:pPr>
            <a:r>
              <a:rPr lang="en"/>
              <a:t>Priority and Other Last-Mile Deployment Projects application round. During this application round,</a:t>
            </a:r>
            <a:endParaRPr/>
          </a:p>
          <a:p>
            <a:pPr indent="0" lvl="0" marL="0" rtl="0" algn="l">
              <a:spcBef>
                <a:spcPts val="0"/>
              </a:spcBef>
              <a:spcAft>
                <a:spcPts val="0"/>
              </a:spcAft>
              <a:buNone/>
            </a:pPr>
            <a:r>
              <a:rPr lang="en"/>
              <a:t>applicants will be required to identify each UPFA they want to apply for, and include project-specific</a:t>
            </a:r>
            <a:endParaRPr/>
          </a:p>
          <a:p>
            <a:pPr indent="0" lvl="0" marL="0" rtl="0" algn="l">
              <a:spcBef>
                <a:spcPts val="0"/>
              </a:spcBef>
              <a:spcAft>
                <a:spcPts val="0"/>
              </a:spcAft>
              <a:buNone/>
            </a:pPr>
            <a:r>
              <a:rPr lang="en"/>
              <a:t>information for each UPFA (including budget, technical specifications, etc.). Applicants will only be</a:t>
            </a:r>
            <a:endParaRPr/>
          </a:p>
          <a:p>
            <a:pPr indent="0" lvl="0" marL="0" rtl="0" algn="l">
              <a:spcBef>
                <a:spcPts val="0"/>
              </a:spcBef>
              <a:spcAft>
                <a:spcPts val="0"/>
              </a:spcAft>
              <a:buNone/>
            </a:pPr>
            <a:r>
              <a:rPr lang="en"/>
              <a:t>required to submit their organizational information (including financial capability, managerial capability,</a:t>
            </a:r>
            <a:endParaRPr/>
          </a:p>
          <a:p>
            <a:pPr indent="0" lvl="0" marL="0" rtl="0" algn="l">
              <a:spcBef>
                <a:spcPts val="0"/>
              </a:spcBef>
              <a:spcAft>
                <a:spcPts val="0"/>
              </a:spcAft>
              <a:buNone/>
            </a:pPr>
            <a:r>
              <a:rPr lang="en"/>
              <a:t>etc.) once. During the application review process, the review committee will review applications for each</a:t>
            </a:r>
            <a:endParaRPr/>
          </a:p>
          <a:p>
            <a:pPr indent="0" lvl="0" marL="0" rtl="0" algn="l">
              <a:spcBef>
                <a:spcPts val="0"/>
              </a:spcBef>
              <a:spcAft>
                <a:spcPts val="0"/>
              </a:spcAft>
              <a:buNone/>
            </a:pPr>
            <a:r>
              <a:rPr lang="en"/>
              <a:t>UPFA and make an award for each UPFA. It is likely that applicants who apply for multiple UFPAs may</a:t>
            </a:r>
            <a:endParaRPr/>
          </a:p>
          <a:p>
            <a:pPr indent="0" lvl="0" marL="0" rtl="0" algn="l">
              <a:spcBef>
                <a:spcPts val="0"/>
              </a:spcBef>
              <a:spcAft>
                <a:spcPts val="0"/>
              </a:spcAft>
              <a:buNone/>
            </a:pPr>
            <a:r>
              <a:rPr lang="en"/>
              <a:t>only receive awards for some of the UPFAs they apply for. This process of identifying where two or more</a:t>
            </a:r>
            <a:endParaRPr/>
          </a:p>
          <a:p>
            <a:pPr indent="0" lvl="0" marL="0" rtl="0" algn="l">
              <a:spcBef>
                <a:spcPts val="0"/>
              </a:spcBef>
              <a:spcAft>
                <a:spcPts val="0"/>
              </a:spcAft>
              <a:buNone/>
            </a:pPr>
            <a:r>
              <a:rPr lang="en"/>
              <a:t>applicants are proposing to serve the same locations and requiring like-applications be submitted to serve</a:t>
            </a:r>
            <a:endParaRPr/>
          </a:p>
          <a:p>
            <a:pPr indent="0" lvl="0" marL="0" rtl="0" algn="l">
              <a:spcBef>
                <a:spcPts val="0"/>
              </a:spcBef>
              <a:spcAft>
                <a:spcPts val="0"/>
              </a:spcAft>
              <a:buNone/>
            </a:pPr>
            <a:r>
              <a:rPr lang="en"/>
              <a:t>those same locations allows for direct comparison of competing applications. Ultimately, application</a:t>
            </a:r>
            <a:endParaRPr/>
          </a:p>
          <a:p>
            <a:pPr indent="0" lvl="0" marL="0" rtl="0" algn="l">
              <a:spcBef>
                <a:spcPts val="0"/>
              </a:spcBef>
              <a:spcAft>
                <a:spcPts val="0"/>
              </a:spcAft>
              <a:buNone/>
            </a:pPr>
            <a:r>
              <a:rPr lang="en"/>
              <a:t>areas may be as small as one location.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2e1140eb53_0_1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EHCPL Definition: </a:t>
            </a:r>
            <a:r>
              <a:rPr lang="en" sz="1400">
                <a:solidFill>
                  <a:srgbClr val="262626"/>
                </a:solidFill>
              </a:rPr>
              <a:t>Cost per location above which UBC can decline a proposal in favor of an alternative technology that meets technical requirements if the alternative technology would be less expensive.</a:t>
            </a:r>
            <a:endParaRPr/>
          </a:p>
        </p:txBody>
      </p:sp>
      <p:sp>
        <p:nvSpPr>
          <p:cNvPr id="685" name="Google Shape;685;g32e1140eb53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25c7fcea69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25c7fcea6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2e1140eb5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2e1140eb5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2e1140eb53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2e1140eb53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25c7fcea6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25c7fcea6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2662b0fd7b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2662b0fd7b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UBC will require applicants to submit the following information during the application period of the</a:t>
            </a:r>
            <a:endParaRPr/>
          </a:p>
          <a:p>
            <a:pPr indent="0" lvl="0" marL="0" rtl="0" algn="l">
              <a:spcBef>
                <a:spcPts val="0"/>
              </a:spcBef>
              <a:spcAft>
                <a:spcPts val="0"/>
              </a:spcAft>
              <a:buClr>
                <a:schemeClr val="dk1"/>
              </a:buClr>
              <a:buSzPts val="1100"/>
              <a:buFont typeface="Arial"/>
              <a:buNone/>
            </a:pPr>
            <a:r>
              <a:rPr lang="en"/>
              <a:t>competitive subgrantee selection process:</a:t>
            </a:r>
            <a:endParaRPr/>
          </a:p>
          <a:p>
            <a:pPr indent="0" lvl="0" marL="0" rtl="0" algn="l">
              <a:spcBef>
                <a:spcPts val="0"/>
              </a:spcBef>
              <a:spcAft>
                <a:spcPts val="0"/>
              </a:spcAft>
              <a:buClr>
                <a:schemeClr val="dk1"/>
              </a:buClr>
              <a:buSzPts val="1100"/>
              <a:buFont typeface="Arial"/>
              <a:buNone/>
            </a:pPr>
            <a:r>
              <a:rPr lang="en"/>
              <a:t>1. Applicants’ record of past compliance with federal labor and employment laws, which:</a:t>
            </a:r>
            <a:endParaRPr/>
          </a:p>
          <a:p>
            <a:pPr indent="0" lvl="0" marL="0" rtl="0" algn="l">
              <a:spcBef>
                <a:spcPts val="0"/>
              </a:spcBef>
              <a:spcAft>
                <a:spcPts val="0"/>
              </a:spcAft>
              <a:buClr>
                <a:schemeClr val="dk1"/>
              </a:buClr>
              <a:buSzPts val="1100"/>
              <a:buFont typeface="Arial"/>
              <a:buNone/>
            </a:pPr>
            <a:r>
              <a:rPr lang="en"/>
              <a:t>○ Must address information on these entities’ compliance with federal labor and</a:t>
            </a:r>
            <a:endParaRPr/>
          </a:p>
          <a:p>
            <a:pPr indent="0" lvl="0" marL="0" rtl="0" algn="l">
              <a:spcBef>
                <a:spcPts val="0"/>
              </a:spcBef>
              <a:spcAft>
                <a:spcPts val="0"/>
              </a:spcAft>
              <a:buClr>
                <a:schemeClr val="dk1"/>
              </a:buClr>
              <a:buSzPts val="1100"/>
              <a:buFont typeface="Arial"/>
              <a:buNone/>
            </a:pPr>
            <a:r>
              <a:rPr lang="en"/>
              <a:t>employment laws on broadband deployment projects in the last three years;</a:t>
            </a:r>
            <a:endParaRPr/>
          </a:p>
          <a:p>
            <a:pPr indent="0" lvl="0" marL="0" rtl="0" algn="l">
              <a:spcBef>
                <a:spcPts val="0"/>
              </a:spcBef>
              <a:spcAft>
                <a:spcPts val="0"/>
              </a:spcAft>
              <a:buClr>
                <a:schemeClr val="dk1"/>
              </a:buClr>
              <a:buSzPts val="1100"/>
              <a:buFont typeface="Arial"/>
              <a:buNone/>
            </a:pPr>
            <a:r>
              <a:rPr lang="en"/>
              <a:t>○ Should include a certification from an Officer/Director-level employee (or equivalent) of</a:t>
            </a:r>
            <a:endParaRPr/>
          </a:p>
          <a:p>
            <a:pPr indent="0" lvl="0" marL="0" rtl="0" algn="l">
              <a:spcBef>
                <a:spcPts val="0"/>
              </a:spcBef>
              <a:spcAft>
                <a:spcPts val="0"/>
              </a:spcAft>
              <a:buClr>
                <a:schemeClr val="dk1"/>
              </a:buClr>
              <a:buSzPts val="1100"/>
              <a:buFont typeface="Arial"/>
              <a:buNone/>
            </a:pPr>
            <a:r>
              <a:rPr lang="en"/>
              <a:t>the applicant evidencing consistent past compliance with federal labor and employment</a:t>
            </a:r>
            <a:endParaRPr/>
          </a:p>
          <a:p>
            <a:pPr indent="0" lvl="0" marL="0" rtl="0" algn="l">
              <a:spcBef>
                <a:spcPts val="0"/>
              </a:spcBef>
              <a:spcAft>
                <a:spcPts val="0"/>
              </a:spcAft>
              <a:buClr>
                <a:schemeClr val="dk1"/>
              </a:buClr>
              <a:buSzPts val="1100"/>
              <a:buFont typeface="Arial"/>
              <a:buNone/>
            </a:pPr>
            <a:r>
              <a:rPr lang="en"/>
              <a:t>laws by the applicant, as well as all contractors and subcontractors; and</a:t>
            </a:r>
            <a:endParaRPr/>
          </a:p>
          <a:p>
            <a:pPr indent="0" lvl="0" marL="0" rtl="0" algn="l">
              <a:spcBef>
                <a:spcPts val="0"/>
              </a:spcBef>
              <a:spcAft>
                <a:spcPts val="0"/>
              </a:spcAft>
              <a:buClr>
                <a:schemeClr val="dk1"/>
              </a:buClr>
              <a:buSzPts val="1100"/>
              <a:buFont typeface="Arial"/>
              <a:buNone/>
            </a:pPr>
            <a:r>
              <a:rPr lang="en"/>
              <a:t>○ Should include written confirmation that the applicant discloses any instances in which it</a:t>
            </a:r>
            <a:endParaRPr/>
          </a:p>
          <a:p>
            <a:pPr indent="0" lvl="0" marL="0" rtl="0" algn="l">
              <a:spcBef>
                <a:spcPts val="0"/>
              </a:spcBef>
              <a:spcAft>
                <a:spcPts val="0"/>
              </a:spcAft>
              <a:buClr>
                <a:schemeClr val="dk1"/>
              </a:buClr>
              <a:buSzPts val="1100"/>
              <a:buFont typeface="Arial"/>
              <a:buNone/>
            </a:pPr>
            <a:r>
              <a:rPr lang="en"/>
              <a:t>or its contractors or subcontractors have been found to have violated laws such as the</a:t>
            </a:r>
            <a:endParaRPr/>
          </a:p>
          <a:p>
            <a:pPr indent="0" lvl="0" marL="0" rtl="0" algn="l">
              <a:spcBef>
                <a:spcPts val="0"/>
              </a:spcBef>
              <a:spcAft>
                <a:spcPts val="0"/>
              </a:spcAft>
              <a:buClr>
                <a:schemeClr val="dk1"/>
              </a:buClr>
              <a:buSzPts val="1100"/>
              <a:buFont typeface="Arial"/>
              <a:buNone/>
            </a:pPr>
            <a:r>
              <a:rPr lang="en"/>
              <a:t>Occupational Safety and Health Act, the Fair Labor Standards Act, or any other</a:t>
            </a:r>
            <a:endParaRPr/>
          </a:p>
          <a:p>
            <a:pPr indent="0" lvl="0" marL="0" rtl="0" algn="l">
              <a:spcBef>
                <a:spcPts val="0"/>
              </a:spcBef>
              <a:spcAft>
                <a:spcPts val="0"/>
              </a:spcAft>
              <a:buClr>
                <a:schemeClr val="dk1"/>
              </a:buClr>
              <a:buSzPts val="1100"/>
              <a:buFont typeface="Arial"/>
              <a:buNone/>
            </a:pPr>
            <a:r>
              <a:rPr lang="en"/>
              <a:t>applicable labor and employment laws for the preceding three years.</a:t>
            </a:r>
            <a:endParaRPr/>
          </a:p>
          <a:p>
            <a:pPr indent="0" lvl="0" marL="0" rtl="0" algn="l">
              <a:spcBef>
                <a:spcPts val="0"/>
              </a:spcBef>
              <a:spcAft>
                <a:spcPts val="0"/>
              </a:spcAft>
              <a:buClr>
                <a:schemeClr val="dk1"/>
              </a:buClr>
              <a:buSzPts val="1100"/>
              <a:buFont typeface="Arial"/>
              <a:buNone/>
            </a:pPr>
            <a:r>
              <a:rPr lang="en"/>
              <a:t>2. Applicants’ plans for ensuring compliance with federal labor and employment laws, which must</a:t>
            </a:r>
            <a:endParaRPr/>
          </a:p>
          <a:p>
            <a:pPr indent="0" lvl="0" marL="0" rtl="0" algn="l">
              <a:spcBef>
                <a:spcPts val="0"/>
              </a:spcBef>
              <a:spcAft>
                <a:spcPts val="0"/>
              </a:spcAft>
              <a:buClr>
                <a:schemeClr val="dk1"/>
              </a:buClr>
              <a:buSzPts val="1100"/>
              <a:buFont typeface="Arial"/>
              <a:buNone/>
            </a:pPr>
            <a:r>
              <a:rPr lang="en"/>
              <a:t>address the following:</a:t>
            </a:r>
            <a:endParaRPr/>
          </a:p>
          <a:p>
            <a:pPr indent="0" lvl="0" marL="0" rtl="0" algn="l">
              <a:spcBef>
                <a:spcPts val="0"/>
              </a:spcBef>
              <a:spcAft>
                <a:spcPts val="0"/>
              </a:spcAft>
              <a:buClr>
                <a:schemeClr val="dk1"/>
              </a:buClr>
              <a:buSzPts val="1100"/>
              <a:buFont typeface="Arial"/>
              <a:buNone/>
            </a:pPr>
            <a:r>
              <a:rPr lang="en"/>
              <a:t>○ How the applicant will ensure compliance in its own labor and employment practices, as</a:t>
            </a:r>
            <a:endParaRPr/>
          </a:p>
          <a:p>
            <a:pPr indent="0" lvl="0" marL="0" rtl="0" algn="l">
              <a:spcBef>
                <a:spcPts val="0"/>
              </a:spcBef>
              <a:spcAft>
                <a:spcPts val="0"/>
              </a:spcAft>
              <a:buClr>
                <a:schemeClr val="dk1"/>
              </a:buClr>
              <a:buSzPts val="1100"/>
              <a:buFont typeface="Arial"/>
              <a:buNone/>
            </a:pPr>
            <a:r>
              <a:rPr lang="en"/>
              <a:t>well as that of its contractors and subcontractors, including:</a:t>
            </a:r>
            <a:endParaRPr/>
          </a:p>
          <a:p>
            <a:pPr indent="0" lvl="0" marL="0" rtl="0" algn="l">
              <a:spcBef>
                <a:spcPts val="0"/>
              </a:spcBef>
              <a:spcAft>
                <a:spcPts val="0"/>
              </a:spcAft>
              <a:buClr>
                <a:schemeClr val="dk1"/>
              </a:buClr>
              <a:buSzPts val="1100"/>
              <a:buFont typeface="Arial"/>
              <a:buNone/>
            </a:pPr>
            <a:r>
              <a:rPr lang="en"/>
              <a:t>○ Information on applicable wage scales and wage and overtime payment practices for each</a:t>
            </a:r>
            <a:endParaRPr/>
          </a:p>
          <a:p>
            <a:pPr indent="0" lvl="0" marL="0" rtl="0" algn="l">
              <a:spcBef>
                <a:spcPts val="0"/>
              </a:spcBef>
              <a:spcAft>
                <a:spcPts val="0"/>
              </a:spcAft>
              <a:buClr>
                <a:schemeClr val="dk1"/>
              </a:buClr>
              <a:buSzPts val="1100"/>
              <a:buFont typeface="Arial"/>
              <a:buNone/>
            </a:pPr>
            <a:r>
              <a:rPr lang="en"/>
              <a:t>class of employees expected to be involved directly in the physical construction of the</a:t>
            </a:r>
            <a:endParaRPr/>
          </a:p>
          <a:p>
            <a:pPr indent="0" lvl="0" marL="0" rtl="0" algn="l">
              <a:spcBef>
                <a:spcPts val="0"/>
              </a:spcBef>
              <a:spcAft>
                <a:spcPts val="0"/>
              </a:spcAft>
              <a:buClr>
                <a:schemeClr val="dk1"/>
              </a:buClr>
              <a:buSzPts val="1100"/>
              <a:buFont typeface="Arial"/>
              <a:buNone/>
            </a:pPr>
            <a:r>
              <a:rPr lang="en"/>
              <a:t>broadband network; and</a:t>
            </a:r>
            <a:endParaRPr/>
          </a:p>
          <a:p>
            <a:pPr indent="0" lvl="0" marL="0" rtl="0" algn="l">
              <a:spcBef>
                <a:spcPts val="0"/>
              </a:spcBef>
              <a:spcAft>
                <a:spcPts val="0"/>
              </a:spcAft>
              <a:buClr>
                <a:schemeClr val="dk1"/>
              </a:buClr>
              <a:buSzPts val="1100"/>
              <a:buFont typeface="Arial"/>
              <a:buNone/>
            </a:pPr>
            <a:r>
              <a:rPr lang="en"/>
              <a:t>○ How the applicant will ensure the implementation of workplace safety committees that</a:t>
            </a:r>
            <a:endParaRPr/>
          </a:p>
          <a:p>
            <a:pPr indent="0" lvl="0" marL="0" rtl="0" algn="l">
              <a:spcBef>
                <a:spcPts val="0"/>
              </a:spcBef>
              <a:spcAft>
                <a:spcPts val="0"/>
              </a:spcAft>
              <a:buClr>
                <a:schemeClr val="dk1"/>
              </a:buClr>
              <a:buSzPts val="1100"/>
              <a:buFont typeface="Arial"/>
              <a:buNone/>
            </a:pPr>
            <a:r>
              <a:rPr lang="en"/>
              <a:t>are authorized to raise health and safety concerns in connection with the delivery of</a:t>
            </a:r>
            <a:endParaRPr/>
          </a:p>
          <a:p>
            <a:pPr indent="0" lvl="0" marL="0" rtl="0" algn="l">
              <a:spcBef>
                <a:spcPts val="0"/>
              </a:spcBef>
              <a:spcAft>
                <a:spcPts val="0"/>
              </a:spcAft>
              <a:buClr>
                <a:schemeClr val="dk1"/>
              </a:buClr>
              <a:buSzPts val="1100"/>
              <a:buFont typeface="Arial"/>
              <a:buNone/>
            </a:pPr>
            <a:r>
              <a:rPr lang="en"/>
              <a:t>deployment projects.13</a:t>
            </a:r>
            <a:endParaRPr/>
          </a:p>
          <a:p>
            <a:pPr indent="0" lvl="0" marL="0" rtl="0" algn="l">
              <a:spcBef>
                <a:spcPts val="0"/>
              </a:spcBef>
              <a:spcAft>
                <a:spcPts val="0"/>
              </a:spcAft>
              <a:buClr>
                <a:schemeClr val="dk1"/>
              </a:buClr>
              <a:buSzPts val="1100"/>
              <a:buFont typeface="Arial"/>
              <a:buNone/>
            </a:pPr>
            <a:r>
              <a:rPr lang="en"/>
              <a:t>New entrants without a three-year record of federal labor and employment law compliance will be</a:t>
            </a:r>
            <a:endParaRPr/>
          </a:p>
          <a:p>
            <a:pPr indent="0" lvl="0" marL="0" rtl="0" algn="l">
              <a:spcBef>
                <a:spcPts val="0"/>
              </a:spcBef>
              <a:spcAft>
                <a:spcPts val="0"/>
              </a:spcAft>
              <a:buClr>
                <a:schemeClr val="dk1"/>
              </a:buClr>
              <a:buSzPts val="1100"/>
              <a:buFont typeface="Arial"/>
              <a:buNone/>
            </a:pPr>
            <a:r>
              <a:rPr lang="en"/>
              <a:t>permitted to make binding legal commitments to strong labor and employment standards and protections</a:t>
            </a:r>
            <a:endParaRPr/>
          </a:p>
          <a:p>
            <a:pPr indent="0" lvl="0" marL="0" rtl="0" algn="l">
              <a:spcBef>
                <a:spcPts val="0"/>
              </a:spcBef>
              <a:spcAft>
                <a:spcPts val="0"/>
              </a:spcAft>
              <a:buClr>
                <a:schemeClr val="dk1"/>
              </a:buClr>
              <a:buSzPts val="1100"/>
              <a:buFont typeface="Arial"/>
              <a:buNone/>
            </a:pPr>
            <a:r>
              <a:rPr lang="en"/>
              <a:t>regarding BEAD-funded projects.</a:t>
            </a:r>
            <a:endParaRPr/>
          </a:p>
          <a:p>
            <a:pPr indent="0" lvl="0" marL="0" rtl="0" algn="l">
              <a:spcBef>
                <a:spcPts val="0"/>
              </a:spcBef>
              <a:spcAft>
                <a:spcPts val="0"/>
              </a:spcAft>
              <a:buClr>
                <a:schemeClr val="dk1"/>
              </a:buClr>
              <a:buSzPts val="1100"/>
              <a:buFont typeface="Arial"/>
              <a:buNone/>
            </a:pPr>
            <a:r>
              <a:rPr lang="en"/>
              <a:t>If prospective subgrantees, including new entrants, fail to provide certification, confirmation, and/or a</a:t>
            </a:r>
            <a:endParaRPr/>
          </a:p>
          <a:p>
            <a:pPr indent="0" lvl="0" marL="0" rtl="0" algn="l">
              <a:spcBef>
                <a:spcPts val="0"/>
              </a:spcBef>
              <a:spcAft>
                <a:spcPts val="0"/>
              </a:spcAft>
              <a:buClr>
                <a:schemeClr val="dk1"/>
              </a:buClr>
              <a:buSzPts val="1100"/>
              <a:buFont typeface="Arial"/>
              <a:buNone/>
            </a:pPr>
            <a:r>
              <a:rPr lang="en"/>
              <a:t>binding commitment, the application will be denied.</a:t>
            </a:r>
            <a:endParaRPr/>
          </a:p>
          <a:p>
            <a:pPr indent="0" lvl="0" marL="0" rtl="0" algn="l">
              <a:spcBef>
                <a:spcPts val="0"/>
              </a:spcBef>
              <a:spcAft>
                <a:spcPts val="0"/>
              </a:spcAft>
              <a:buClr>
                <a:schemeClr val="dk1"/>
              </a:buClr>
              <a:buSzPts val="1100"/>
              <a:buFont typeface="Arial"/>
              <a:buNone/>
            </a:pPr>
            <a:r>
              <a:rPr lang="en"/>
              <a:t>During the competitive subgrantee selection process, UBC will make the determination that information</a:t>
            </a:r>
            <a:endParaRPr/>
          </a:p>
          <a:p>
            <a:pPr indent="0" lvl="0" marL="0" rtl="0" algn="l">
              <a:spcBef>
                <a:spcPts val="0"/>
              </a:spcBef>
              <a:spcAft>
                <a:spcPts val="0"/>
              </a:spcAft>
              <a:buClr>
                <a:schemeClr val="dk1"/>
              </a:buClr>
              <a:buSzPts val="1100"/>
              <a:buFont typeface="Arial"/>
              <a:buNone/>
            </a:pPr>
            <a:r>
              <a:rPr lang="en"/>
              <a:t>submitted suffices for the purposes of the federal BEAD requirements. See section 2.4.2 for more</a:t>
            </a:r>
            <a:endParaRPr/>
          </a:p>
          <a:p>
            <a:pPr indent="0" lvl="0" marL="0" rtl="0" algn="l">
              <a:spcBef>
                <a:spcPts val="0"/>
              </a:spcBef>
              <a:spcAft>
                <a:spcPts val="0"/>
              </a:spcAft>
              <a:buClr>
                <a:schemeClr val="dk1"/>
              </a:buClr>
              <a:buSzPts val="1100"/>
              <a:buFont typeface="Arial"/>
              <a:buNone/>
            </a:pPr>
            <a:r>
              <a:rPr lang="en"/>
              <a:t>information regarding scoring of Fair Labor Practices during the subgrantee selection process.</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2e000dfb9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2e000dfb9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2c2cf60b04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2c2cf60b04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2c2cf60b04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2c2cf60b04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2c2cf60b04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32c2cf60b04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2c2cf60b04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2c2cf60b04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2e000dfb9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2e000dfb9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25c7fcea69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325c7fcea69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BIG: Broadband Infrastructure Grant</a:t>
            </a:r>
            <a:endParaRPr/>
          </a:p>
        </p:txBody>
      </p:sp>
      <p:sp>
        <p:nvSpPr>
          <p:cNvPr id="350" name="Google Shape;350;g325c7fcea69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2c2cf60b04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2c2cf60b04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2c2cf60b04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2c2cf60b04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2e000dfb9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2e000dfb9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2662b0fd7b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32662b0fd7b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2.7.2 COMPLIANCE WITH FEDERAL LABOR AND EMPLOYMENT LAWS</a:t>
            </a:r>
            <a:endParaRPr/>
          </a:p>
          <a:p>
            <a:pPr indent="0" lvl="0" marL="0" rtl="0" algn="l">
              <a:spcBef>
                <a:spcPts val="0"/>
              </a:spcBef>
              <a:spcAft>
                <a:spcPts val="0"/>
              </a:spcAft>
              <a:buNone/>
            </a:pPr>
            <a:r>
              <a:rPr lang="en"/>
              <a:t>Describe in detail whether the Eligible Entity will make mandatory for all subgrantees</a:t>
            </a:r>
            <a:endParaRPr/>
          </a:p>
          <a:p>
            <a:pPr indent="0" lvl="0" marL="0" rtl="0" algn="l">
              <a:spcBef>
                <a:spcPts val="0"/>
              </a:spcBef>
              <a:spcAft>
                <a:spcPts val="0"/>
              </a:spcAft>
              <a:buNone/>
            </a:pPr>
            <a:r>
              <a:rPr lang="en"/>
              <a:t>(including contractors and subcontractors) any of the following and, if required, how it</a:t>
            </a:r>
            <a:endParaRPr/>
          </a:p>
          <a:p>
            <a:pPr indent="0" lvl="0" marL="0" rtl="0" algn="l">
              <a:spcBef>
                <a:spcPts val="0"/>
              </a:spcBef>
              <a:spcAft>
                <a:spcPts val="0"/>
              </a:spcAft>
              <a:buNone/>
            </a:pPr>
            <a:r>
              <a:rPr lang="en"/>
              <a:t>will incorporate them into binding legal commitments in the subgrants it makes (See</a:t>
            </a:r>
            <a:endParaRPr/>
          </a:p>
          <a:p>
            <a:pPr indent="0" lvl="0" marL="0" rtl="0" algn="l">
              <a:spcBef>
                <a:spcPts val="0"/>
              </a:spcBef>
              <a:spcAft>
                <a:spcPts val="0"/>
              </a:spcAft>
              <a:buNone/>
            </a:pPr>
            <a:r>
              <a:rPr lang="en"/>
              <a:t>heading a through i of Section 2.7.2 below):</a:t>
            </a:r>
            <a:endParaRPr/>
          </a:p>
          <a:p>
            <a:pPr indent="0" lvl="0" marL="0" rtl="0" algn="l">
              <a:spcBef>
                <a:spcPts val="0"/>
              </a:spcBef>
              <a:spcAft>
                <a:spcPts val="0"/>
              </a:spcAft>
              <a:buNone/>
            </a:pPr>
            <a:r>
              <a:rPr lang="en"/>
              <a:t>The Governor’s Office of Economic Opportunity Grant Contract Standard Terms and Conditions requires</a:t>
            </a:r>
            <a:endParaRPr/>
          </a:p>
          <a:p>
            <a:pPr indent="0" lvl="0" marL="0" rtl="0" algn="l">
              <a:spcBef>
                <a:spcPts val="0"/>
              </a:spcBef>
              <a:spcAft>
                <a:spcPts val="0"/>
              </a:spcAft>
              <a:buNone/>
            </a:pPr>
            <a:r>
              <a:rPr lang="en"/>
              <a:t>compliance with state and federal labor and employment law. Specifically, with regard to Subsection 2.7.2</a:t>
            </a:r>
            <a:endParaRPr/>
          </a:p>
          <a:p>
            <a:pPr indent="0" lvl="0" marL="0" rtl="0" algn="l">
              <a:spcBef>
                <a:spcPts val="0"/>
              </a:spcBef>
              <a:spcAft>
                <a:spcPts val="0"/>
              </a:spcAft>
              <a:buNone/>
            </a:pPr>
            <a:r>
              <a:rPr lang="en"/>
              <a:t>(i) "Taking steps to prevent the misclassification of workers." The Utah Labor Commission monitors and</a:t>
            </a:r>
            <a:endParaRPr/>
          </a:p>
          <a:p>
            <a:pPr indent="0" lvl="0" marL="0" rtl="0" algn="l">
              <a:spcBef>
                <a:spcPts val="0"/>
              </a:spcBef>
              <a:spcAft>
                <a:spcPts val="0"/>
              </a:spcAft>
              <a:buNone/>
            </a:pPr>
            <a:r>
              <a:rPr lang="en"/>
              <a:t>enforces misclassification of employees (for example, a contractor hires someone to work as a 1099</a:t>
            </a:r>
            <a:endParaRPr/>
          </a:p>
          <a:p>
            <a:pPr indent="0" lvl="0" marL="0" rtl="0" algn="l">
              <a:spcBef>
                <a:spcPts val="0"/>
              </a:spcBef>
              <a:spcAft>
                <a:spcPts val="0"/>
              </a:spcAft>
              <a:buNone/>
            </a:pPr>
            <a:r>
              <a:rPr lang="en"/>
              <a:t>independent contractor, when in reality that person is working as an employee, and should be classified</a:t>
            </a:r>
            <a:endParaRPr/>
          </a:p>
          <a:p>
            <a:pPr indent="0" lvl="0" marL="0" rtl="0" algn="l">
              <a:spcBef>
                <a:spcPts val="0"/>
              </a:spcBef>
              <a:spcAft>
                <a:spcPts val="0"/>
              </a:spcAft>
              <a:buNone/>
            </a:pPr>
            <a:r>
              <a:rPr lang="en"/>
              <a:t>78</a:t>
            </a:r>
            <a:endParaRPr/>
          </a:p>
          <a:p>
            <a:pPr indent="0" lvl="0" marL="0" rtl="0" algn="l">
              <a:spcBef>
                <a:spcPts val="0"/>
              </a:spcBef>
              <a:spcAft>
                <a:spcPts val="0"/>
              </a:spcAft>
              <a:buNone/>
            </a:pPr>
            <a:r>
              <a:rPr lang="en"/>
              <a:t>for payroll taxes as an employee).</a:t>
            </a:r>
            <a:endParaRPr/>
          </a:p>
          <a:p>
            <a:pPr indent="0" lvl="0" marL="0" rtl="0" algn="l">
              <a:spcBef>
                <a:spcPts val="0"/>
              </a:spcBef>
              <a:spcAft>
                <a:spcPts val="0"/>
              </a:spcAft>
              <a:buNone/>
            </a:pPr>
            <a:r>
              <a:rPr lang="en"/>
              <a:t>UBC encourages applicants to provide the following information to UBC as evidence to support the</a:t>
            </a:r>
            <a:endParaRPr/>
          </a:p>
          <a:p>
            <a:pPr indent="0" lvl="0" marL="0" rtl="0" algn="l">
              <a:spcBef>
                <a:spcPts val="0"/>
              </a:spcBef>
              <a:spcAft>
                <a:spcPts val="0"/>
              </a:spcAft>
              <a:buNone/>
            </a:pPr>
            <a:r>
              <a:rPr lang="en"/>
              <a:t>applicant’s operational and managerial capability. These items will not be included in legally binding</a:t>
            </a:r>
            <a:endParaRPr/>
          </a:p>
          <a:p>
            <a:pPr indent="0" lvl="0" marL="0" rtl="0" algn="l">
              <a:spcBef>
                <a:spcPts val="0"/>
              </a:spcBef>
              <a:spcAft>
                <a:spcPts val="0"/>
              </a:spcAft>
              <a:buNone/>
            </a:pPr>
            <a:r>
              <a:rPr lang="en"/>
              <a:t>commitments, nor in the application scoring process.</a:t>
            </a:r>
            <a:endParaRPr/>
          </a:p>
          <a:p>
            <a:pPr indent="0" lvl="0" marL="0" rtl="0" algn="l">
              <a:spcBef>
                <a:spcPts val="0"/>
              </a:spcBef>
              <a:spcAft>
                <a:spcPts val="0"/>
              </a:spcAft>
              <a:buNone/>
            </a:pPr>
            <a:r>
              <a:rPr lang="en"/>
              <a:t>a. Using a directly employed workforce, as opposed to a subcontracted workforce.</a:t>
            </a:r>
            <a:endParaRPr/>
          </a:p>
          <a:p>
            <a:pPr indent="0" lvl="0" marL="0" rtl="0" algn="l">
              <a:spcBef>
                <a:spcPts val="0"/>
              </a:spcBef>
              <a:spcAft>
                <a:spcPts val="0"/>
              </a:spcAft>
              <a:buNone/>
            </a:pPr>
            <a:r>
              <a:rPr lang="en"/>
              <a:t>b. Paying county prevailing wages and benefits to workers, including compliance</a:t>
            </a:r>
            <a:endParaRPr/>
          </a:p>
          <a:p>
            <a:pPr indent="0" lvl="0" marL="0" rtl="0" algn="l">
              <a:spcBef>
                <a:spcPts val="0"/>
              </a:spcBef>
              <a:spcAft>
                <a:spcPts val="0"/>
              </a:spcAft>
              <a:buNone/>
            </a:pPr>
            <a:r>
              <a:rPr lang="en"/>
              <a:t>with Davis-Bacon and Related Acts requirements, where applicable, and collecting</a:t>
            </a:r>
            <a:endParaRPr/>
          </a:p>
          <a:p>
            <a:pPr indent="0" lvl="0" marL="0" rtl="0" algn="l">
              <a:spcBef>
                <a:spcPts val="0"/>
              </a:spcBef>
              <a:spcAft>
                <a:spcPts val="0"/>
              </a:spcAft>
              <a:buNone/>
            </a:pPr>
            <a:r>
              <a:rPr lang="en"/>
              <a:t>the required certified payrolls.</a:t>
            </a:r>
            <a:endParaRPr/>
          </a:p>
          <a:p>
            <a:pPr indent="0" lvl="0" marL="0" rtl="0" algn="l">
              <a:spcBef>
                <a:spcPts val="0"/>
              </a:spcBef>
              <a:spcAft>
                <a:spcPts val="0"/>
              </a:spcAft>
              <a:buNone/>
            </a:pPr>
            <a:r>
              <a:rPr lang="en"/>
              <a:t>c. Using project labor agreements (i.e., pre-hire collective bargaining agreements</a:t>
            </a:r>
            <a:endParaRPr/>
          </a:p>
          <a:p>
            <a:pPr indent="0" lvl="0" marL="0" rtl="0" algn="l">
              <a:spcBef>
                <a:spcPts val="0"/>
              </a:spcBef>
              <a:spcAft>
                <a:spcPts val="0"/>
              </a:spcAft>
              <a:buNone/>
            </a:pPr>
            <a:r>
              <a:rPr lang="en"/>
              <a:t>between unions and contractors that govern terms and conditions of employment</a:t>
            </a:r>
            <a:endParaRPr/>
          </a:p>
          <a:p>
            <a:pPr indent="0" lvl="0" marL="0" rtl="0" algn="l">
              <a:spcBef>
                <a:spcPts val="0"/>
              </a:spcBef>
              <a:spcAft>
                <a:spcPts val="0"/>
              </a:spcAft>
              <a:buNone/>
            </a:pPr>
            <a:r>
              <a:rPr lang="en"/>
              <a:t>for all workers on a construction project).</a:t>
            </a:r>
            <a:endParaRPr/>
          </a:p>
          <a:p>
            <a:pPr indent="0" lvl="0" marL="0" rtl="0" algn="l">
              <a:spcBef>
                <a:spcPts val="0"/>
              </a:spcBef>
              <a:spcAft>
                <a:spcPts val="0"/>
              </a:spcAft>
              <a:buNone/>
            </a:pPr>
            <a:r>
              <a:rPr lang="en"/>
              <a:t>d. Use of local hire provisions.</a:t>
            </a:r>
            <a:endParaRPr/>
          </a:p>
          <a:p>
            <a:pPr indent="0" lvl="0" marL="0" rtl="0" algn="l">
              <a:spcBef>
                <a:spcPts val="0"/>
              </a:spcBef>
              <a:spcAft>
                <a:spcPts val="0"/>
              </a:spcAft>
              <a:buNone/>
            </a:pPr>
            <a:r>
              <a:rPr lang="en"/>
              <a:t>e. Commitments to union neutrality.</a:t>
            </a:r>
            <a:endParaRPr/>
          </a:p>
          <a:p>
            <a:pPr indent="0" lvl="0" marL="0" rtl="0" algn="l">
              <a:spcBef>
                <a:spcPts val="0"/>
              </a:spcBef>
              <a:spcAft>
                <a:spcPts val="0"/>
              </a:spcAft>
              <a:buNone/>
            </a:pPr>
            <a:r>
              <a:rPr lang="en"/>
              <a:t>f. Use of labor peace agreements.</a:t>
            </a:r>
            <a:endParaRPr/>
          </a:p>
          <a:p>
            <a:pPr indent="0" lvl="0" marL="0" rtl="0" algn="l">
              <a:spcBef>
                <a:spcPts val="0"/>
              </a:spcBef>
              <a:spcAft>
                <a:spcPts val="0"/>
              </a:spcAft>
              <a:buNone/>
            </a:pPr>
            <a:r>
              <a:rPr lang="en"/>
              <a:t>g. Use of an appropriately skilled workforce (e.g., through registered apprenticeships</a:t>
            </a:r>
            <a:endParaRPr/>
          </a:p>
          <a:p>
            <a:pPr indent="0" lvl="0" marL="0" rtl="0" algn="l">
              <a:spcBef>
                <a:spcPts val="0"/>
              </a:spcBef>
              <a:spcAft>
                <a:spcPts val="0"/>
              </a:spcAft>
              <a:buNone/>
            </a:pPr>
            <a:r>
              <a:rPr lang="en"/>
              <a:t>or other joint labor-management training programs that serve all workers,</a:t>
            </a:r>
            <a:endParaRPr/>
          </a:p>
          <a:p>
            <a:pPr indent="0" lvl="0" marL="0" rtl="0" algn="l">
              <a:spcBef>
                <a:spcPts val="0"/>
              </a:spcBef>
              <a:spcAft>
                <a:spcPts val="0"/>
              </a:spcAft>
              <a:buNone/>
            </a:pPr>
            <a:r>
              <a:rPr lang="en"/>
              <a:t>particularly those underrepresented or historically excluded).</a:t>
            </a:r>
            <a:endParaRPr/>
          </a:p>
          <a:p>
            <a:pPr indent="0" lvl="0" marL="0" rtl="0" algn="l">
              <a:spcBef>
                <a:spcPts val="0"/>
              </a:spcBef>
              <a:spcAft>
                <a:spcPts val="0"/>
              </a:spcAft>
              <a:buNone/>
            </a:pPr>
            <a:r>
              <a:rPr lang="en"/>
              <a:t>h. Use of an appropriately credentialed workforce (i.e., satisfying requirements for</a:t>
            </a:r>
            <a:endParaRPr/>
          </a:p>
          <a:p>
            <a:pPr indent="0" lvl="0" marL="0" rtl="0" algn="l">
              <a:spcBef>
                <a:spcPts val="0"/>
              </a:spcBef>
              <a:spcAft>
                <a:spcPts val="0"/>
              </a:spcAft>
              <a:buNone/>
            </a:pPr>
            <a:r>
              <a:rPr lang="en"/>
              <a:t>appropriate and relevant pre-existing occupational training, certification and</a:t>
            </a:r>
            <a:endParaRPr/>
          </a:p>
          <a:p>
            <a:pPr indent="0" lvl="0" marL="0" rtl="0" algn="l">
              <a:spcBef>
                <a:spcPts val="0"/>
              </a:spcBef>
              <a:spcAft>
                <a:spcPts val="0"/>
              </a:spcAft>
              <a:buNone/>
            </a:pPr>
            <a:r>
              <a:rPr lang="en"/>
              <a:t>licensure).</a:t>
            </a:r>
            <a:endParaRPr/>
          </a:p>
          <a:p>
            <a:pPr indent="0" lvl="0" marL="0" rtl="0" algn="l">
              <a:spcBef>
                <a:spcPts val="0"/>
              </a:spcBef>
              <a:spcAft>
                <a:spcPts val="0"/>
              </a:spcAft>
              <a:buNone/>
            </a:pPr>
            <a:r>
              <a:rPr lang="en"/>
              <a:t>i. Taking steps to prevent the misclassification of workers.</a:t>
            </a:r>
            <a:endParaRPr/>
          </a:p>
          <a:p>
            <a:pPr indent="0" lvl="0" marL="0" rtl="0" algn="l">
              <a:spcBef>
                <a:spcPts val="0"/>
              </a:spcBef>
              <a:spcAft>
                <a:spcPts val="0"/>
              </a:spcAft>
              <a:buNone/>
            </a:pPr>
            <a:r>
              <a:rPr lang="en"/>
              <a:t>UBC will ensure subgrantees are aware of these items prior to and throughout the selection process by</a:t>
            </a:r>
            <a:endParaRPr/>
          </a:p>
          <a:p>
            <a:pPr indent="0" lvl="0" marL="0" rtl="0" algn="l">
              <a:spcBef>
                <a:spcPts val="0"/>
              </a:spcBef>
              <a:spcAft>
                <a:spcPts val="0"/>
              </a:spcAft>
              <a:buNone/>
            </a:pPr>
            <a:r>
              <a:rPr lang="en"/>
              <a:t>conducting regulations information webinars, posting a list of regulations on the Connecting Utah</a:t>
            </a:r>
            <a:endParaRPr/>
          </a:p>
          <a:p>
            <a:pPr indent="0" lvl="0" marL="0" rtl="0" algn="l">
              <a:spcBef>
                <a:spcPts val="0"/>
              </a:spcBef>
              <a:spcAft>
                <a:spcPts val="0"/>
              </a:spcAft>
              <a:buNone/>
            </a:pPr>
            <a:r>
              <a:rPr lang="en"/>
              <a:t>website, and including the requirements in grant applications/instructions as well as grant agreement</a:t>
            </a:r>
            <a:endParaRPr/>
          </a:p>
          <a:p>
            <a:pPr indent="0" lvl="0" marL="0" rtl="0" algn="l">
              <a:spcBef>
                <a:spcPts val="0"/>
              </a:spcBef>
              <a:spcAft>
                <a:spcPts val="0"/>
              </a:spcAft>
              <a:buNone/>
            </a:pPr>
            <a:r>
              <a:rPr lang="en"/>
              <a:t>terms/conditions and subrecipient grant monitoring program requirements.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2662b0fd7b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2662b0fd7b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2662b0fd7b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2662b0fd7b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Fair Labor Practices</a:t>
            </a:r>
            <a:endParaRPr/>
          </a:p>
          <a:p>
            <a:pPr indent="0" lvl="0" marL="0" rtl="0" algn="l">
              <a:spcBef>
                <a:spcPts val="0"/>
              </a:spcBef>
              <a:spcAft>
                <a:spcPts val="0"/>
              </a:spcAft>
              <a:buClr>
                <a:schemeClr val="dk1"/>
              </a:buClr>
              <a:buSzPts val="1100"/>
              <a:buFont typeface="Arial"/>
              <a:buNone/>
            </a:pPr>
            <a:r>
              <a:rPr lang="en"/>
              <a:t>Fair Labor Standards Act Establishment of minimum wage, overtime pay, recordkeeping,</a:t>
            </a:r>
            <a:endParaRPr/>
          </a:p>
          <a:p>
            <a:pPr indent="0" lvl="0" marL="0" rtl="0" algn="l">
              <a:spcBef>
                <a:spcPts val="0"/>
              </a:spcBef>
              <a:spcAft>
                <a:spcPts val="0"/>
              </a:spcAft>
              <a:buClr>
                <a:schemeClr val="dk1"/>
              </a:buClr>
              <a:buSzPts val="1100"/>
              <a:buFont typeface="Arial"/>
              <a:buNone/>
            </a:pPr>
            <a:r>
              <a:rPr lang="en"/>
              <a:t>and child labor standards affecting full-time and part-time</a:t>
            </a:r>
            <a:endParaRPr/>
          </a:p>
          <a:p>
            <a:pPr indent="0" lvl="0" marL="0" rtl="0" algn="l">
              <a:spcBef>
                <a:spcPts val="0"/>
              </a:spcBef>
              <a:spcAft>
                <a:spcPts val="0"/>
              </a:spcAft>
              <a:buClr>
                <a:schemeClr val="dk1"/>
              </a:buClr>
              <a:buSzPts val="1100"/>
              <a:buFont typeface="Arial"/>
              <a:buNone/>
            </a:pPr>
            <a:r>
              <a:rPr lang="en"/>
              <a:t>workers across private and public sectors</a:t>
            </a:r>
            <a:endParaRPr/>
          </a:p>
          <a:p>
            <a:pPr indent="0" lvl="0" marL="0" rtl="0" algn="l">
              <a:spcBef>
                <a:spcPts val="0"/>
              </a:spcBef>
              <a:spcAft>
                <a:spcPts val="0"/>
              </a:spcAft>
              <a:buClr>
                <a:schemeClr val="dk1"/>
              </a:buClr>
              <a:buSzPts val="1100"/>
              <a:buFont typeface="Arial"/>
              <a:buNone/>
            </a:pPr>
            <a:r>
              <a:rPr lang="en"/>
              <a:t>Occupational Safety and</a:t>
            </a:r>
            <a:endParaRPr/>
          </a:p>
          <a:p>
            <a:pPr indent="0" lvl="0" marL="0" rtl="0" algn="l">
              <a:spcBef>
                <a:spcPts val="0"/>
              </a:spcBef>
              <a:spcAft>
                <a:spcPts val="0"/>
              </a:spcAft>
              <a:buClr>
                <a:schemeClr val="dk1"/>
              </a:buClr>
              <a:buSzPts val="1100"/>
              <a:buFont typeface="Arial"/>
              <a:buNone/>
            </a:pPr>
            <a:r>
              <a:rPr lang="en"/>
              <a:t>Health Act</a:t>
            </a:r>
            <a:endParaRPr/>
          </a:p>
          <a:p>
            <a:pPr indent="0" lvl="0" marL="0" rtl="0" algn="l">
              <a:spcBef>
                <a:spcPts val="0"/>
              </a:spcBef>
              <a:spcAft>
                <a:spcPts val="0"/>
              </a:spcAft>
              <a:buClr>
                <a:schemeClr val="dk1"/>
              </a:buClr>
              <a:buSzPts val="1100"/>
              <a:buFont typeface="Arial"/>
              <a:buNone/>
            </a:pPr>
            <a:r>
              <a:rPr lang="en"/>
              <a:t>Establishment of safe and healthy workplace standards</a:t>
            </a:r>
            <a:endParaRPr/>
          </a:p>
          <a:p>
            <a:pPr indent="0" lvl="0" marL="0" rtl="0" algn="l">
              <a:spcBef>
                <a:spcPts val="0"/>
              </a:spcBef>
              <a:spcAft>
                <a:spcPts val="0"/>
              </a:spcAft>
              <a:buClr>
                <a:schemeClr val="dk1"/>
              </a:buClr>
              <a:buSzPts val="1100"/>
              <a:buFont typeface="Arial"/>
              <a:buNone/>
            </a:pPr>
            <a:r>
              <a:rPr lang="en"/>
              <a:t>Service Contract Act Establishment of standards for contractors and subcontractors</a:t>
            </a:r>
            <a:endParaRPr/>
          </a:p>
          <a:p>
            <a:pPr indent="0" lvl="0" marL="0" rtl="0" algn="l">
              <a:spcBef>
                <a:spcPts val="0"/>
              </a:spcBef>
              <a:spcAft>
                <a:spcPts val="0"/>
              </a:spcAft>
              <a:buClr>
                <a:schemeClr val="dk1"/>
              </a:buClr>
              <a:buSzPts val="1100"/>
              <a:buFont typeface="Arial"/>
              <a:buNone/>
            </a:pPr>
            <a:r>
              <a:rPr lang="en"/>
              <a:t>performing services on prime contracts in excess of 2,500</a:t>
            </a:r>
            <a:endParaRPr/>
          </a:p>
          <a:p>
            <a:pPr indent="0" lvl="0" marL="0" rtl="0" algn="l">
              <a:spcBef>
                <a:spcPts val="0"/>
              </a:spcBef>
              <a:spcAft>
                <a:spcPts val="0"/>
              </a:spcAft>
              <a:buClr>
                <a:schemeClr val="dk1"/>
              </a:buClr>
              <a:buSzPts val="1100"/>
              <a:buFont typeface="Arial"/>
              <a:buNone/>
            </a:pPr>
            <a:r>
              <a:rPr lang="en"/>
              <a:t>13 The Utah Labor Commission, Utah Occupational Safety &amp; Health Office (UOSH), provides free consultation services to employers</a:t>
            </a:r>
            <a:endParaRPr/>
          </a:p>
          <a:p>
            <a:pPr indent="0" lvl="0" marL="0" rtl="0" algn="l">
              <a:spcBef>
                <a:spcPts val="0"/>
              </a:spcBef>
              <a:spcAft>
                <a:spcPts val="0"/>
              </a:spcAft>
              <a:buClr>
                <a:schemeClr val="dk1"/>
              </a:buClr>
              <a:buSzPts val="1100"/>
              <a:buFont typeface="Arial"/>
              <a:buNone/>
            </a:pPr>
            <a:r>
              <a:rPr lang="en"/>
              <a:t>to help identify safety and health hazards in the workplace and provide recommendations for correction. The goal of UOSHl is to</a:t>
            </a:r>
            <a:endParaRPr/>
          </a:p>
          <a:p>
            <a:pPr indent="0" lvl="0" marL="0" rtl="0" algn="l">
              <a:spcBef>
                <a:spcPts val="0"/>
              </a:spcBef>
              <a:spcAft>
                <a:spcPts val="0"/>
              </a:spcAft>
              <a:buClr>
                <a:schemeClr val="dk1"/>
              </a:buClr>
              <a:buSzPts val="1100"/>
              <a:buFont typeface="Arial"/>
              <a:buNone/>
            </a:pPr>
            <a:r>
              <a:rPr lang="en"/>
              <a:t>educate and assist employers and their employees in promoting safety and health in the workplace to prevent injuries and illnesses.</a:t>
            </a:r>
            <a:endParaRPr/>
          </a:p>
          <a:p>
            <a:pPr indent="0" lvl="0" marL="0" rtl="0" algn="l">
              <a:spcBef>
                <a:spcPts val="0"/>
              </a:spcBef>
              <a:spcAft>
                <a:spcPts val="0"/>
              </a:spcAft>
              <a:buClr>
                <a:schemeClr val="dk1"/>
              </a:buClr>
              <a:buSzPts val="1100"/>
              <a:buFont typeface="Arial"/>
              <a:buNone/>
            </a:pPr>
            <a:r>
              <a:rPr lang="en"/>
              <a:t>UOSH Consultation helps accomplish this without issuing citations or penalties. UOSH Consultation Services website:</a:t>
            </a:r>
            <a:endParaRPr/>
          </a:p>
          <a:p>
            <a:pPr indent="0" lvl="0" marL="0" rtl="0" algn="l">
              <a:spcBef>
                <a:spcPts val="0"/>
              </a:spcBef>
              <a:spcAft>
                <a:spcPts val="0"/>
              </a:spcAft>
              <a:buClr>
                <a:schemeClr val="dk1"/>
              </a:buClr>
              <a:buSzPts val="1100"/>
              <a:buFont typeface="Arial"/>
              <a:buNone/>
            </a:pPr>
            <a:r>
              <a:rPr lang="en"/>
              <a:t>https://laborcommission.utah.gov/divisions/uosh/consultation</a:t>
            </a:r>
            <a:endParaRPr/>
          </a:p>
          <a:p>
            <a:pPr indent="0" lvl="0" marL="0" rtl="0" algn="l">
              <a:spcBef>
                <a:spcPts val="0"/>
              </a:spcBef>
              <a:spcAft>
                <a:spcPts val="0"/>
              </a:spcAft>
              <a:buClr>
                <a:schemeClr val="dk1"/>
              </a:buClr>
              <a:buSzPts val="1100"/>
              <a:buFont typeface="Arial"/>
              <a:buNone/>
            </a:pPr>
            <a:r>
              <a:rPr lang="en"/>
              <a:t>77</a:t>
            </a:r>
            <a:endParaRPr/>
          </a:p>
          <a:p>
            <a:pPr indent="0" lvl="0" marL="0" rtl="0" algn="l">
              <a:spcBef>
                <a:spcPts val="0"/>
              </a:spcBef>
              <a:spcAft>
                <a:spcPts val="0"/>
              </a:spcAft>
              <a:buClr>
                <a:schemeClr val="dk1"/>
              </a:buClr>
              <a:buSzPts val="1100"/>
              <a:buFont typeface="Arial"/>
              <a:buNone/>
            </a:pPr>
            <a:r>
              <a:rPr lang="en"/>
              <a:t>Civil Rights and Nondiscrimination</a:t>
            </a:r>
            <a:endParaRPr/>
          </a:p>
          <a:p>
            <a:pPr indent="0" lvl="0" marL="0" rtl="0" algn="l">
              <a:spcBef>
                <a:spcPts val="0"/>
              </a:spcBef>
              <a:spcAft>
                <a:spcPts val="0"/>
              </a:spcAft>
              <a:buClr>
                <a:schemeClr val="dk1"/>
              </a:buClr>
              <a:buSzPts val="1100"/>
              <a:buFont typeface="Arial"/>
              <a:buNone/>
            </a:pPr>
            <a:r>
              <a:rPr lang="en"/>
              <a:t>Title VI of the Civil Rights Act</a:t>
            </a:r>
            <a:endParaRPr/>
          </a:p>
          <a:p>
            <a:pPr indent="0" lvl="0" marL="0" rtl="0" algn="l">
              <a:spcBef>
                <a:spcPts val="0"/>
              </a:spcBef>
              <a:spcAft>
                <a:spcPts val="0"/>
              </a:spcAft>
              <a:buClr>
                <a:schemeClr val="dk1"/>
              </a:buClr>
              <a:buSzPts val="1100"/>
              <a:buFont typeface="Arial"/>
              <a:buNone/>
            </a:pPr>
            <a:r>
              <a:rPr lang="en"/>
              <a:t>of 1964</a:t>
            </a:r>
            <a:endParaRPr/>
          </a:p>
          <a:p>
            <a:pPr indent="0" lvl="0" marL="0" rtl="0" algn="l">
              <a:spcBef>
                <a:spcPts val="0"/>
              </a:spcBef>
              <a:spcAft>
                <a:spcPts val="0"/>
              </a:spcAft>
              <a:buClr>
                <a:schemeClr val="dk1"/>
              </a:buClr>
              <a:buSzPts val="1100"/>
              <a:buFont typeface="Arial"/>
              <a:buNone/>
            </a:pPr>
            <a:r>
              <a:rPr lang="en"/>
              <a:t>(See also 15 C.F.R. Part 8)</a:t>
            </a:r>
            <a:endParaRPr/>
          </a:p>
          <a:p>
            <a:pPr indent="0" lvl="0" marL="0" rtl="0" algn="l">
              <a:spcBef>
                <a:spcPts val="0"/>
              </a:spcBef>
              <a:spcAft>
                <a:spcPts val="0"/>
              </a:spcAft>
              <a:buClr>
                <a:schemeClr val="dk1"/>
              </a:buClr>
              <a:buSzPts val="1100"/>
              <a:buFont typeface="Arial"/>
              <a:buNone/>
            </a:pPr>
            <a:r>
              <a:rPr lang="en"/>
              <a:t>Prohibition on discrimination on the basis of race, color, or</a:t>
            </a:r>
            <a:endParaRPr/>
          </a:p>
          <a:p>
            <a:pPr indent="0" lvl="0" marL="0" rtl="0" algn="l">
              <a:spcBef>
                <a:spcPts val="0"/>
              </a:spcBef>
              <a:spcAft>
                <a:spcPts val="0"/>
              </a:spcAft>
              <a:buClr>
                <a:schemeClr val="dk1"/>
              </a:buClr>
              <a:buSzPts val="1100"/>
              <a:buFont typeface="Arial"/>
              <a:buNone/>
            </a:pPr>
            <a:r>
              <a:rPr lang="en"/>
              <a:t>national origin under programs or activities receiving federal</a:t>
            </a:r>
            <a:endParaRPr/>
          </a:p>
          <a:p>
            <a:pPr indent="0" lvl="0" marL="0" rtl="0" algn="l">
              <a:spcBef>
                <a:spcPts val="0"/>
              </a:spcBef>
              <a:spcAft>
                <a:spcPts val="0"/>
              </a:spcAft>
              <a:buClr>
                <a:schemeClr val="dk1"/>
              </a:buClr>
              <a:buSzPts val="1100"/>
              <a:buFont typeface="Arial"/>
              <a:buNone/>
            </a:pPr>
            <a:r>
              <a:rPr lang="en"/>
              <a:t>financial assistance, including from the Department of</a:t>
            </a:r>
            <a:endParaRPr/>
          </a:p>
          <a:p>
            <a:pPr indent="0" lvl="0" marL="0" rtl="0" algn="l">
              <a:spcBef>
                <a:spcPts val="0"/>
              </a:spcBef>
              <a:spcAft>
                <a:spcPts val="0"/>
              </a:spcAft>
              <a:buClr>
                <a:schemeClr val="dk1"/>
              </a:buClr>
              <a:buSzPts val="1100"/>
              <a:buFont typeface="Arial"/>
              <a:buNone/>
            </a:pPr>
            <a:r>
              <a:rPr lang="en"/>
              <a:t>Commerce</a:t>
            </a:r>
            <a:endParaRPr/>
          </a:p>
          <a:p>
            <a:pPr indent="0" lvl="0" marL="0" rtl="0" algn="l">
              <a:spcBef>
                <a:spcPts val="0"/>
              </a:spcBef>
              <a:spcAft>
                <a:spcPts val="0"/>
              </a:spcAft>
              <a:buClr>
                <a:schemeClr val="dk1"/>
              </a:buClr>
              <a:buSzPts val="1100"/>
              <a:buFont typeface="Arial"/>
              <a:buNone/>
            </a:pPr>
            <a:r>
              <a:rPr lang="en"/>
              <a:t>Title IX of the Education</a:t>
            </a:r>
            <a:endParaRPr/>
          </a:p>
          <a:p>
            <a:pPr indent="0" lvl="0" marL="0" rtl="0" algn="l">
              <a:spcBef>
                <a:spcPts val="0"/>
              </a:spcBef>
              <a:spcAft>
                <a:spcPts val="0"/>
              </a:spcAft>
              <a:buClr>
                <a:schemeClr val="dk1"/>
              </a:buClr>
              <a:buSzPts val="1100"/>
              <a:buFont typeface="Arial"/>
              <a:buNone/>
            </a:pPr>
            <a:r>
              <a:rPr lang="en"/>
              <a:t>Amendments of 1972</a:t>
            </a:r>
            <a:endParaRPr/>
          </a:p>
          <a:p>
            <a:pPr indent="0" lvl="0" marL="0" rtl="0" algn="l">
              <a:spcBef>
                <a:spcPts val="0"/>
              </a:spcBef>
              <a:spcAft>
                <a:spcPts val="0"/>
              </a:spcAft>
              <a:buClr>
                <a:schemeClr val="dk1"/>
              </a:buClr>
              <a:buSzPts val="1100"/>
              <a:buFont typeface="Arial"/>
              <a:buNone/>
            </a:pPr>
            <a:r>
              <a:rPr lang="en"/>
              <a:t>Prohibition of discrimination on the basis of sex under federally</a:t>
            </a:r>
            <a:endParaRPr/>
          </a:p>
          <a:p>
            <a:pPr indent="0" lvl="0" marL="0" rtl="0" algn="l">
              <a:spcBef>
                <a:spcPts val="0"/>
              </a:spcBef>
              <a:spcAft>
                <a:spcPts val="0"/>
              </a:spcAft>
              <a:buClr>
                <a:schemeClr val="dk1"/>
              </a:buClr>
              <a:buSzPts val="1100"/>
              <a:buFont typeface="Arial"/>
              <a:buNone/>
            </a:pPr>
            <a:r>
              <a:rPr lang="en"/>
              <a:t>assisted education programs or activities</a:t>
            </a:r>
            <a:endParaRPr/>
          </a:p>
          <a:p>
            <a:pPr indent="0" lvl="0" marL="0" rtl="0" algn="l">
              <a:spcBef>
                <a:spcPts val="0"/>
              </a:spcBef>
              <a:spcAft>
                <a:spcPts val="0"/>
              </a:spcAft>
              <a:buClr>
                <a:schemeClr val="dk1"/>
              </a:buClr>
              <a:buSzPts val="1100"/>
              <a:buFont typeface="Arial"/>
              <a:buNone/>
            </a:pPr>
            <a:r>
              <a:rPr lang="en"/>
              <a:t>The Americans with</a:t>
            </a:r>
            <a:endParaRPr/>
          </a:p>
          <a:p>
            <a:pPr indent="0" lvl="0" marL="0" rtl="0" algn="l">
              <a:spcBef>
                <a:spcPts val="0"/>
              </a:spcBef>
              <a:spcAft>
                <a:spcPts val="0"/>
              </a:spcAft>
              <a:buClr>
                <a:schemeClr val="dk1"/>
              </a:buClr>
              <a:buSzPts val="1100"/>
              <a:buFont typeface="Arial"/>
              <a:buNone/>
            </a:pPr>
            <a:r>
              <a:rPr lang="en"/>
              <a:t>Disabilities Act of 1990</a:t>
            </a:r>
            <a:endParaRPr/>
          </a:p>
          <a:p>
            <a:pPr indent="0" lvl="0" marL="0" rtl="0" algn="l">
              <a:spcBef>
                <a:spcPts val="0"/>
              </a:spcBef>
              <a:spcAft>
                <a:spcPts val="0"/>
              </a:spcAft>
              <a:buClr>
                <a:schemeClr val="dk1"/>
              </a:buClr>
              <a:buSzPts val="1100"/>
              <a:buFont typeface="Arial"/>
              <a:buNone/>
            </a:pPr>
            <a:r>
              <a:rPr lang="en"/>
              <a:t>Prohibition of discrimination on the basis of disability under</a:t>
            </a:r>
            <a:endParaRPr/>
          </a:p>
          <a:p>
            <a:pPr indent="0" lvl="0" marL="0" rtl="0" algn="l">
              <a:spcBef>
                <a:spcPts val="0"/>
              </a:spcBef>
              <a:spcAft>
                <a:spcPts val="0"/>
              </a:spcAft>
              <a:buClr>
                <a:schemeClr val="dk1"/>
              </a:buClr>
              <a:buSzPts val="1100"/>
              <a:buFont typeface="Arial"/>
              <a:buNone/>
            </a:pPr>
            <a:r>
              <a:rPr lang="en"/>
              <a:t>programs, activities, and services provided or made available by</a:t>
            </a:r>
            <a:endParaRPr/>
          </a:p>
          <a:p>
            <a:pPr indent="0" lvl="0" marL="0" rtl="0" algn="l">
              <a:spcBef>
                <a:spcPts val="0"/>
              </a:spcBef>
              <a:spcAft>
                <a:spcPts val="0"/>
              </a:spcAft>
              <a:buClr>
                <a:schemeClr val="dk1"/>
              </a:buClr>
              <a:buSzPts val="1100"/>
              <a:buFont typeface="Arial"/>
              <a:buNone/>
            </a:pPr>
            <a:r>
              <a:rPr lang="en"/>
              <a:t>Eligible Entities and local governments or instrumentalities or</a:t>
            </a:r>
            <a:endParaRPr/>
          </a:p>
          <a:p>
            <a:pPr indent="0" lvl="0" marL="0" rtl="0" algn="l">
              <a:spcBef>
                <a:spcPts val="0"/>
              </a:spcBef>
              <a:spcAft>
                <a:spcPts val="0"/>
              </a:spcAft>
              <a:buClr>
                <a:schemeClr val="dk1"/>
              </a:buClr>
              <a:buSzPts val="1100"/>
              <a:buFont typeface="Arial"/>
              <a:buNone/>
            </a:pPr>
            <a:r>
              <a:rPr lang="en"/>
              <a:t>agencies thereto, as well as public or private entities that provide</a:t>
            </a:r>
            <a:endParaRPr/>
          </a:p>
          <a:p>
            <a:pPr indent="0" lvl="0" marL="0" rtl="0" algn="l">
              <a:spcBef>
                <a:spcPts val="0"/>
              </a:spcBef>
              <a:spcAft>
                <a:spcPts val="0"/>
              </a:spcAft>
              <a:buClr>
                <a:schemeClr val="dk1"/>
              </a:buClr>
              <a:buSzPts val="1100"/>
              <a:buFont typeface="Arial"/>
              <a:buNone/>
            </a:pPr>
            <a:r>
              <a:rPr lang="en"/>
              <a:t>transportation</a:t>
            </a:r>
            <a:endParaRPr/>
          </a:p>
          <a:p>
            <a:pPr indent="0" lvl="0" marL="0" rtl="0" algn="l">
              <a:spcBef>
                <a:spcPts val="0"/>
              </a:spcBef>
              <a:spcAft>
                <a:spcPts val="0"/>
              </a:spcAft>
              <a:buClr>
                <a:schemeClr val="dk1"/>
              </a:buClr>
              <a:buSzPts val="1100"/>
              <a:buFont typeface="Arial"/>
              <a:buNone/>
            </a:pPr>
            <a:r>
              <a:rPr lang="en"/>
              <a:t>Section 504 of the</a:t>
            </a:r>
            <a:endParaRPr/>
          </a:p>
          <a:p>
            <a:pPr indent="0" lvl="0" marL="0" rtl="0" algn="l">
              <a:spcBef>
                <a:spcPts val="0"/>
              </a:spcBef>
              <a:spcAft>
                <a:spcPts val="0"/>
              </a:spcAft>
              <a:buClr>
                <a:schemeClr val="dk1"/>
              </a:buClr>
              <a:buSzPts val="1100"/>
              <a:buFont typeface="Arial"/>
              <a:buNone/>
            </a:pPr>
            <a:r>
              <a:rPr lang="en"/>
              <a:t>Rehabilitation Act of 1973</a:t>
            </a:r>
            <a:endParaRPr/>
          </a:p>
          <a:p>
            <a:pPr indent="0" lvl="0" marL="0" rtl="0" algn="l">
              <a:spcBef>
                <a:spcPts val="0"/>
              </a:spcBef>
              <a:spcAft>
                <a:spcPts val="0"/>
              </a:spcAft>
              <a:buClr>
                <a:schemeClr val="dk1"/>
              </a:buClr>
              <a:buSzPts val="1100"/>
              <a:buFont typeface="Arial"/>
              <a:buNone/>
            </a:pPr>
            <a:r>
              <a:rPr lang="en"/>
              <a:t>Prohibition of discrimination on the basis of handicap under any</a:t>
            </a:r>
            <a:endParaRPr/>
          </a:p>
          <a:p>
            <a:pPr indent="0" lvl="0" marL="0" rtl="0" algn="l">
              <a:spcBef>
                <a:spcPts val="0"/>
              </a:spcBef>
              <a:spcAft>
                <a:spcPts val="0"/>
              </a:spcAft>
              <a:buClr>
                <a:schemeClr val="dk1"/>
              </a:buClr>
              <a:buSzPts val="1100"/>
              <a:buFont typeface="Arial"/>
              <a:buNone/>
            </a:pPr>
            <a:r>
              <a:rPr lang="en"/>
              <a:t>program or activity receiving or benefiting from federal assistance</a:t>
            </a:r>
            <a:endParaRPr/>
          </a:p>
          <a:p>
            <a:pPr indent="0" lvl="0" marL="0" rtl="0" algn="l">
              <a:spcBef>
                <a:spcPts val="0"/>
              </a:spcBef>
              <a:spcAft>
                <a:spcPts val="0"/>
              </a:spcAft>
              <a:buClr>
                <a:schemeClr val="dk1"/>
              </a:buClr>
              <a:buSzPts val="1100"/>
              <a:buFont typeface="Arial"/>
              <a:buNone/>
            </a:pPr>
            <a:r>
              <a:rPr lang="en"/>
              <a:t>The Age Discrimination Act</a:t>
            </a:r>
            <a:endParaRPr/>
          </a:p>
          <a:p>
            <a:pPr indent="0" lvl="0" marL="0" rtl="0" algn="l">
              <a:spcBef>
                <a:spcPts val="0"/>
              </a:spcBef>
              <a:spcAft>
                <a:spcPts val="0"/>
              </a:spcAft>
              <a:buClr>
                <a:schemeClr val="dk1"/>
              </a:buClr>
              <a:buSzPts val="1100"/>
              <a:buFont typeface="Arial"/>
              <a:buNone/>
            </a:pPr>
            <a:r>
              <a:rPr lang="en"/>
              <a:t>of 1975</a:t>
            </a:r>
            <a:endParaRPr/>
          </a:p>
          <a:p>
            <a:pPr indent="0" lvl="0" marL="0" rtl="0" algn="l">
              <a:spcBef>
                <a:spcPts val="0"/>
              </a:spcBef>
              <a:spcAft>
                <a:spcPts val="0"/>
              </a:spcAft>
              <a:buClr>
                <a:schemeClr val="dk1"/>
              </a:buClr>
              <a:buSzPts val="1100"/>
              <a:buFont typeface="Arial"/>
              <a:buNone/>
            </a:pPr>
            <a:r>
              <a:rPr lang="en"/>
              <a:t>Programs or activities receiving federal financial</a:t>
            </a:r>
            <a:endParaRPr/>
          </a:p>
          <a:p>
            <a:pPr indent="0" lvl="0" marL="0" rtl="0" algn="l">
              <a:spcBef>
                <a:spcPts val="0"/>
              </a:spcBef>
              <a:spcAft>
                <a:spcPts val="0"/>
              </a:spcAft>
              <a:buClr>
                <a:schemeClr val="dk1"/>
              </a:buClr>
              <a:buSzPts val="1100"/>
              <a:buFont typeface="Arial"/>
              <a:buNone/>
            </a:pPr>
            <a:r>
              <a:rPr lang="en"/>
              <a:t>assistance</a:t>
            </a:r>
            <a:endParaRPr/>
          </a:p>
          <a:p>
            <a:pPr indent="0" lvl="0" marL="0" rtl="0" algn="l">
              <a:spcBef>
                <a:spcPts val="0"/>
              </a:spcBef>
              <a:spcAft>
                <a:spcPts val="0"/>
              </a:spcAft>
              <a:buClr>
                <a:schemeClr val="dk1"/>
              </a:buClr>
              <a:buSzPts val="1100"/>
              <a:buFont typeface="Arial"/>
              <a:buNone/>
            </a:pPr>
            <a:r>
              <a:rPr lang="en"/>
              <a:t>Additional Authorities</a:t>
            </a:r>
            <a:endParaRPr/>
          </a:p>
          <a:p>
            <a:pPr indent="0" lvl="0" marL="0" rtl="0" algn="l">
              <a:spcBef>
                <a:spcPts val="0"/>
              </a:spcBef>
              <a:spcAft>
                <a:spcPts val="0"/>
              </a:spcAft>
              <a:buClr>
                <a:schemeClr val="dk1"/>
              </a:buClr>
              <a:buSzPts val="1100"/>
              <a:buFont typeface="Arial"/>
              <a:buNone/>
            </a:pPr>
            <a:r>
              <a:rPr lang="en"/>
              <a:t>Parts Il and III of Executive</a:t>
            </a:r>
            <a:endParaRPr/>
          </a:p>
          <a:p>
            <a:pPr indent="0" lvl="0" marL="0" rtl="0" algn="l">
              <a:spcBef>
                <a:spcPts val="0"/>
              </a:spcBef>
              <a:spcAft>
                <a:spcPts val="0"/>
              </a:spcAft>
              <a:buClr>
                <a:schemeClr val="dk1"/>
              </a:buClr>
              <a:buSzPts val="1100"/>
              <a:buFont typeface="Arial"/>
              <a:buNone/>
            </a:pPr>
            <a:r>
              <a:rPr lang="en"/>
              <a:t>Order 11246. Equal</a:t>
            </a:r>
            <a:endParaRPr/>
          </a:p>
          <a:p>
            <a:pPr indent="0" lvl="0" marL="0" rtl="0" algn="l">
              <a:spcBef>
                <a:spcPts val="0"/>
              </a:spcBef>
              <a:spcAft>
                <a:spcPts val="0"/>
              </a:spcAft>
              <a:buClr>
                <a:schemeClr val="dk1"/>
              </a:buClr>
              <a:buSzPts val="1100"/>
              <a:buFont typeface="Arial"/>
              <a:buNone/>
            </a:pPr>
            <a:r>
              <a:rPr lang="en"/>
              <a:t>Employment Opportunity</a:t>
            </a:r>
            <a:endParaRPr/>
          </a:p>
          <a:p>
            <a:pPr indent="0" lvl="0" marL="0" rtl="0" algn="l">
              <a:spcBef>
                <a:spcPts val="0"/>
              </a:spcBef>
              <a:spcAft>
                <a:spcPts val="0"/>
              </a:spcAft>
              <a:buClr>
                <a:schemeClr val="dk1"/>
              </a:buClr>
              <a:buSzPts val="1100"/>
              <a:buFont typeface="Arial"/>
              <a:buNone/>
            </a:pPr>
            <a:r>
              <a:rPr lang="en"/>
              <a:t>Requires that federally assisted construction contracts incorporate</a:t>
            </a:r>
            <a:endParaRPr/>
          </a:p>
          <a:p>
            <a:pPr indent="0" lvl="0" marL="0" rtl="0" algn="l">
              <a:spcBef>
                <a:spcPts val="0"/>
              </a:spcBef>
              <a:spcAft>
                <a:spcPts val="0"/>
              </a:spcAft>
              <a:buClr>
                <a:schemeClr val="dk1"/>
              </a:buClr>
              <a:buSzPts val="1100"/>
              <a:buFont typeface="Arial"/>
              <a:buNone/>
            </a:pPr>
            <a:r>
              <a:rPr lang="en"/>
              <a:t>and fulfill the nondiscrimination provisions of</a:t>
            </a:r>
            <a:endParaRPr/>
          </a:p>
          <a:p>
            <a:pPr indent="0" lvl="0" marL="0" rtl="0" algn="l">
              <a:spcBef>
                <a:spcPts val="0"/>
              </a:spcBef>
              <a:spcAft>
                <a:spcPts val="0"/>
              </a:spcAft>
              <a:buClr>
                <a:schemeClr val="dk1"/>
              </a:buClr>
              <a:buSzPts val="1100"/>
              <a:buFont typeface="Arial"/>
              <a:buNone/>
            </a:pPr>
            <a:r>
              <a:rPr lang="en"/>
              <a:t>§§ 202 and 203 of</a:t>
            </a:r>
            <a:endParaRPr/>
          </a:p>
          <a:p>
            <a:pPr indent="0" lvl="0" marL="0" rtl="0" algn="l">
              <a:spcBef>
                <a:spcPts val="0"/>
              </a:spcBef>
              <a:spcAft>
                <a:spcPts val="0"/>
              </a:spcAft>
              <a:buClr>
                <a:schemeClr val="dk1"/>
              </a:buClr>
              <a:buSzPts val="1100"/>
              <a:buFont typeface="Arial"/>
              <a:buNone/>
            </a:pPr>
            <a:r>
              <a:rPr lang="en"/>
              <a:t>E.O. 11246 and Department of Labor regulations implementing</a:t>
            </a:r>
            <a:endParaRPr/>
          </a:p>
          <a:p>
            <a:pPr indent="0" lvl="0" marL="0" rtl="0" algn="l">
              <a:spcBef>
                <a:spcPts val="0"/>
              </a:spcBef>
              <a:spcAft>
                <a:spcPts val="0"/>
              </a:spcAft>
              <a:buClr>
                <a:schemeClr val="dk1"/>
              </a:buClr>
              <a:buSzPts val="1100"/>
              <a:buFont typeface="Arial"/>
              <a:buNone/>
            </a:pPr>
            <a:r>
              <a:rPr lang="en"/>
              <a:t>E.O. 11246 (41 C.F.R. § 60-1.4(b))</a:t>
            </a:r>
            <a:endParaRPr/>
          </a:p>
          <a:p>
            <a:pPr indent="0" lvl="0" marL="0" rtl="0" algn="l">
              <a:spcBef>
                <a:spcPts val="0"/>
              </a:spcBef>
              <a:spcAft>
                <a:spcPts val="0"/>
              </a:spcAft>
              <a:buClr>
                <a:schemeClr val="dk1"/>
              </a:buClr>
              <a:buSzPts val="1100"/>
              <a:buFont typeface="Arial"/>
              <a:buNone/>
            </a:pPr>
            <a:r>
              <a:rPr lang="en"/>
              <a:t>Executive Order 13166,</a:t>
            </a:r>
            <a:endParaRPr/>
          </a:p>
          <a:p>
            <a:pPr indent="0" lvl="0" marL="0" rtl="0" algn="l">
              <a:spcBef>
                <a:spcPts val="0"/>
              </a:spcBef>
              <a:spcAft>
                <a:spcPts val="0"/>
              </a:spcAft>
              <a:buClr>
                <a:schemeClr val="dk1"/>
              </a:buClr>
              <a:buSzPts val="1100"/>
              <a:buFont typeface="Arial"/>
              <a:buNone/>
            </a:pPr>
            <a:r>
              <a:rPr lang="en"/>
              <a:t>Improving Access to Services</a:t>
            </a:r>
            <a:endParaRPr/>
          </a:p>
          <a:p>
            <a:pPr indent="0" lvl="0" marL="0" rtl="0" algn="l">
              <a:spcBef>
                <a:spcPts val="0"/>
              </a:spcBef>
              <a:spcAft>
                <a:spcPts val="0"/>
              </a:spcAft>
              <a:buClr>
                <a:schemeClr val="dk1"/>
              </a:buClr>
              <a:buSzPts val="1100"/>
              <a:buFont typeface="Arial"/>
              <a:buNone/>
            </a:pPr>
            <a:r>
              <a:rPr lang="en"/>
              <a:t>for Persons with Limited</a:t>
            </a:r>
            <a:endParaRPr/>
          </a:p>
          <a:p>
            <a:pPr indent="0" lvl="0" marL="0" rtl="0" algn="l">
              <a:spcBef>
                <a:spcPts val="0"/>
              </a:spcBef>
              <a:spcAft>
                <a:spcPts val="0"/>
              </a:spcAft>
              <a:buClr>
                <a:schemeClr val="dk1"/>
              </a:buClr>
              <a:buSzPts val="1100"/>
              <a:buFont typeface="Arial"/>
              <a:buNone/>
            </a:pPr>
            <a:r>
              <a:rPr lang="en"/>
              <a:t>English Proficiency</a:t>
            </a:r>
            <a:endParaRPr/>
          </a:p>
          <a:p>
            <a:pPr indent="0" lvl="0" marL="0" rtl="0" algn="l">
              <a:spcBef>
                <a:spcPts val="0"/>
              </a:spcBef>
              <a:spcAft>
                <a:spcPts val="0"/>
              </a:spcAft>
              <a:buClr>
                <a:schemeClr val="dk1"/>
              </a:buClr>
              <a:buSzPts val="1100"/>
              <a:buFont typeface="Arial"/>
              <a:buNone/>
            </a:pPr>
            <a:r>
              <a:rPr lang="en"/>
              <a:t>Requires federal agencies to examine the services that they provide,</a:t>
            </a:r>
            <a:endParaRPr/>
          </a:p>
          <a:p>
            <a:pPr indent="0" lvl="0" marL="0" rtl="0" algn="l">
              <a:spcBef>
                <a:spcPts val="0"/>
              </a:spcBef>
              <a:spcAft>
                <a:spcPts val="0"/>
              </a:spcAft>
              <a:buClr>
                <a:schemeClr val="dk1"/>
              </a:buClr>
              <a:buSzPts val="1100"/>
              <a:buFont typeface="Arial"/>
              <a:buNone/>
            </a:pPr>
            <a:r>
              <a:rPr lang="en"/>
              <a:t>identify any need for services to those with limited English proficiency</a:t>
            </a:r>
            <a:endParaRPr/>
          </a:p>
          <a:p>
            <a:pPr indent="0" lvl="0" marL="0" rtl="0" algn="l">
              <a:spcBef>
                <a:spcPts val="0"/>
              </a:spcBef>
              <a:spcAft>
                <a:spcPts val="0"/>
              </a:spcAft>
              <a:buClr>
                <a:schemeClr val="dk1"/>
              </a:buClr>
              <a:buSzPts val="1100"/>
              <a:buFont typeface="Arial"/>
              <a:buNone/>
            </a:pPr>
            <a:r>
              <a:rPr lang="en"/>
              <a:t>(LEP), and develop and implement a system to provide those services</a:t>
            </a:r>
            <a:endParaRPr/>
          </a:p>
          <a:p>
            <a:pPr indent="0" lvl="0" marL="0" rtl="0" algn="l">
              <a:spcBef>
                <a:spcPts val="0"/>
              </a:spcBef>
              <a:spcAft>
                <a:spcPts val="0"/>
              </a:spcAft>
              <a:buClr>
                <a:schemeClr val="dk1"/>
              </a:buClr>
              <a:buSzPts val="1100"/>
              <a:buFont typeface="Arial"/>
              <a:buNone/>
            </a:pPr>
            <a:r>
              <a:rPr lang="en"/>
              <a:t>so LEP persons can have meaningful access to them</a:t>
            </a:r>
            <a:endParaRPr/>
          </a:p>
          <a:p>
            <a:pPr indent="0" lvl="0" marL="0" rtl="0" algn="l">
              <a:spcBef>
                <a:spcPts val="0"/>
              </a:spcBef>
              <a:spcAft>
                <a:spcPts val="0"/>
              </a:spcAft>
              <a:buClr>
                <a:schemeClr val="dk1"/>
              </a:buClr>
              <a:buSzPts val="1100"/>
              <a:buFont typeface="Arial"/>
              <a:buNone/>
            </a:pPr>
            <a:r>
              <a:rPr lang="en"/>
              <a:t>Executive Order 13798,</a:t>
            </a:r>
            <a:endParaRPr/>
          </a:p>
          <a:p>
            <a:pPr indent="0" lvl="0" marL="0" rtl="0" algn="l">
              <a:spcBef>
                <a:spcPts val="0"/>
              </a:spcBef>
              <a:spcAft>
                <a:spcPts val="0"/>
              </a:spcAft>
              <a:buClr>
                <a:schemeClr val="dk1"/>
              </a:buClr>
              <a:buSzPts val="1100"/>
              <a:buFont typeface="Arial"/>
              <a:buNone/>
            </a:pPr>
            <a:r>
              <a:rPr lang="en"/>
              <a:t>Promoting Free Speech and</a:t>
            </a:r>
            <a:endParaRPr/>
          </a:p>
          <a:p>
            <a:pPr indent="0" lvl="0" marL="0" rtl="0" algn="l">
              <a:spcBef>
                <a:spcPts val="0"/>
              </a:spcBef>
              <a:spcAft>
                <a:spcPts val="0"/>
              </a:spcAft>
              <a:buClr>
                <a:schemeClr val="dk1"/>
              </a:buClr>
              <a:buSzPts val="1100"/>
              <a:buFont typeface="Arial"/>
              <a:buNone/>
            </a:pPr>
            <a:r>
              <a:rPr lang="en"/>
              <a:t>Religious Liberty (see also</a:t>
            </a:r>
            <a:endParaRPr/>
          </a:p>
          <a:p>
            <a:pPr indent="0" lvl="0" marL="0" rtl="0" algn="l">
              <a:spcBef>
                <a:spcPts val="0"/>
              </a:spcBef>
              <a:spcAft>
                <a:spcPts val="0"/>
              </a:spcAft>
              <a:buClr>
                <a:schemeClr val="dk1"/>
              </a:buClr>
              <a:buSzPts val="1100"/>
              <a:buFont typeface="Arial"/>
              <a:buNone/>
            </a:pPr>
            <a:r>
              <a:rPr lang="en"/>
              <a:t>OMB M-20-09 Guidance</a:t>
            </a:r>
            <a:endParaRPr/>
          </a:p>
          <a:p>
            <a:pPr indent="0" lvl="0" marL="0" rtl="0" algn="l">
              <a:spcBef>
                <a:spcPts val="0"/>
              </a:spcBef>
              <a:spcAft>
                <a:spcPts val="0"/>
              </a:spcAft>
              <a:buClr>
                <a:schemeClr val="dk1"/>
              </a:buClr>
              <a:buSzPts val="1100"/>
              <a:buFont typeface="Arial"/>
              <a:buNone/>
            </a:pPr>
            <a:r>
              <a:rPr lang="en"/>
              <a:t>Regarding Federal Grants</a:t>
            </a:r>
            <a:endParaRPr/>
          </a:p>
          <a:p>
            <a:pPr indent="0" lvl="0" marL="0" rtl="0" algn="l">
              <a:spcBef>
                <a:spcPts val="0"/>
              </a:spcBef>
              <a:spcAft>
                <a:spcPts val="0"/>
              </a:spcAft>
              <a:buClr>
                <a:schemeClr val="dk1"/>
              </a:buClr>
              <a:buSzPts val="1100"/>
              <a:buFont typeface="Arial"/>
              <a:buNone/>
            </a:pPr>
            <a:r>
              <a:rPr lang="en"/>
              <a:t>and Executive Order 13798)</a:t>
            </a:r>
            <a:endParaRPr/>
          </a:p>
          <a:p>
            <a:pPr indent="0" lvl="0" marL="0" rtl="0" algn="l">
              <a:spcBef>
                <a:spcPts val="0"/>
              </a:spcBef>
              <a:spcAft>
                <a:spcPts val="0"/>
              </a:spcAft>
              <a:buClr>
                <a:schemeClr val="dk1"/>
              </a:buClr>
              <a:buSzPts val="1100"/>
              <a:buFont typeface="Arial"/>
              <a:buNone/>
            </a:pPr>
            <a:r>
              <a:rPr lang="en"/>
              <a:t>States or other public grantees may not condition sub-awards of</a:t>
            </a:r>
            <a:endParaRPr/>
          </a:p>
          <a:p>
            <a:pPr indent="0" lvl="0" marL="0" rtl="0" algn="l">
              <a:spcBef>
                <a:spcPts val="0"/>
              </a:spcBef>
              <a:spcAft>
                <a:spcPts val="0"/>
              </a:spcAft>
              <a:buClr>
                <a:schemeClr val="dk1"/>
              </a:buClr>
              <a:buSzPts val="1100"/>
              <a:buFont typeface="Arial"/>
              <a:buNone/>
            </a:pPr>
            <a:r>
              <a:rPr lang="en"/>
              <a:t>federal grant money in a manner that would disadvantage grant</a:t>
            </a:r>
            <a:endParaRPr/>
          </a:p>
          <a:p>
            <a:pPr indent="0" lvl="0" marL="0" rtl="0" algn="l">
              <a:spcBef>
                <a:spcPts val="0"/>
              </a:spcBef>
              <a:spcAft>
                <a:spcPts val="0"/>
              </a:spcAft>
              <a:buClr>
                <a:schemeClr val="dk1"/>
              </a:buClr>
              <a:buSzPts val="1100"/>
              <a:buFont typeface="Arial"/>
              <a:buNone/>
            </a:pPr>
            <a:r>
              <a:rPr lang="en"/>
              <a:t>applicants based on their religious character</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2e000dfb9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2e000dfb9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2e1140eb53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32e1140eb53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2e1140eb53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32e1140eb53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2e1140eb53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2e1140eb53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1600200" marR="914400" rtl="0" algn="l">
              <a:lnSpc>
                <a:spcPct val="107916"/>
              </a:lnSpc>
              <a:spcBef>
                <a:spcPts val="795"/>
              </a:spcBef>
              <a:spcAft>
                <a:spcPts val="0"/>
              </a:spcAft>
              <a:buClr>
                <a:srgbClr val="212121"/>
              </a:buClr>
              <a:buSzPts val="1100"/>
              <a:buFont typeface="Times New Roman"/>
              <a:buChar char="●"/>
            </a:pPr>
            <a:r>
              <a:rPr lang="en">
                <a:solidFill>
                  <a:srgbClr val="212121"/>
                </a:solidFill>
                <a:latin typeface="Times New Roman"/>
                <a:ea typeface="Times New Roman"/>
                <a:cs typeface="Times New Roman"/>
                <a:sym typeface="Times New Roman"/>
              </a:rPr>
              <a:t>Documentation to be provided by the prospective subgrantee </a:t>
            </a:r>
            <a:r>
              <a:rPr lang="en">
                <a:solidFill>
                  <a:srgbClr val="212121"/>
                </a:solidFill>
                <a:highlight>
                  <a:srgbClr val="00FF00"/>
                </a:highlight>
                <a:latin typeface="Times New Roman"/>
                <a:ea typeface="Times New Roman"/>
                <a:cs typeface="Times New Roman"/>
                <a:sym typeface="Times New Roman"/>
              </a:rPr>
              <a:t>at the time of Registration and Pre-application</a:t>
            </a:r>
            <a:r>
              <a:rPr lang="en">
                <a:solidFill>
                  <a:srgbClr val="212121"/>
                </a:solidFill>
                <a:latin typeface="Times New Roman"/>
                <a:ea typeface="Times New Roman"/>
                <a:cs typeface="Times New Roman"/>
                <a:sym typeface="Times New Roman"/>
              </a:rPr>
              <a:t> includes, but is not limited to, the following:</a:t>
            </a:r>
            <a:endParaRPr>
              <a:solidFill>
                <a:srgbClr val="212121"/>
              </a:solidFill>
              <a:latin typeface="Times New Roman"/>
              <a:ea typeface="Times New Roman"/>
              <a:cs typeface="Times New Roman"/>
              <a:sym typeface="Times New Roman"/>
            </a:endParaRPr>
          </a:p>
          <a:p>
            <a:pPr indent="-297814" lvl="1" marL="1828165" marR="914400" rtl="0" algn="l">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Documentation of current licensing with governing bodies to operate in Utah.</a:t>
            </a:r>
            <a:endParaRPr>
              <a:solidFill>
                <a:schemeClr val="dk1"/>
              </a:solidFill>
              <a:latin typeface="Times New Roman"/>
              <a:ea typeface="Times New Roman"/>
              <a:cs typeface="Times New Roman"/>
              <a:sym typeface="Times New Roman"/>
            </a:endParaRPr>
          </a:p>
          <a:p>
            <a:pPr indent="-298450" lvl="1" marL="1828800" marR="914400" rtl="0" algn="l">
              <a:lnSpc>
                <a:spcPct val="107916"/>
              </a:lnSpc>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Documentation of current credentials of workforce from school(s) and verification from provider of work-related experience</a:t>
            </a:r>
            <a:endParaRPr>
              <a:solidFill>
                <a:schemeClr val="dk1"/>
              </a:solidFill>
              <a:latin typeface="Times New Roman"/>
              <a:ea typeface="Times New Roman"/>
              <a:cs typeface="Times New Roman"/>
              <a:sym typeface="Times New Roman"/>
            </a:endParaRPr>
          </a:p>
          <a:p>
            <a:pPr indent="-298450" lvl="1" marL="1828800" marR="914400" rtl="0" algn="l">
              <a:lnSpc>
                <a:spcPct val="107916"/>
              </a:lnSpc>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Attestation of current Utah licensing for any engineers who certify design, diagrams, project costs, etc.</a:t>
            </a:r>
            <a:endParaRPr>
              <a:solidFill>
                <a:schemeClr val="dk1"/>
              </a:solidFill>
              <a:latin typeface="Times New Roman"/>
              <a:ea typeface="Times New Roman"/>
              <a:cs typeface="Times New Roman"/>
              <a:sym typeface="Times New Roman"/>
            </a:endParaRPr>
          </a:p>
          <a:p>
            <a:pPr indent="0" lvl="0" marL="1371600" marR="914400" rtl="0" algn="l">
              <a:lnSpc>
                <a:spcPct val="107916"/>
              </a:lnSpc>
              <a:spcBef>
                <a:spcPts val="455"/>
              </a:spcBef>
              <a:spcAft>
                <a:spcPts val="0"/>
              </a:spcAft>
              <a:buClr>
                <a:schemeClr val="dk1"/>
              </a:buClr>
              <a:buSzPts val="1100"/>
              <a:buFont typeface="Arial"/>
              <a:buNone/>
            </a:pPr>
            <a:r>
              <a:rPr lang="en">
                <a:solidFill>
                  <a:srgbClr val="212121"/>
                </a:solidFill>
                <a:highlight>
                  <a:srgbClr val="00FF00"/>
                </a:highlight>
                <a:latin typeface="Times New Roman"/>
                <a:ea typeface="Times New Roman"/>
                <a:cs typeface="Times New Roman"/>
                <a:sym typeface="Times New Roman"/>
              </a:rPr>
              <a:t>At the time of formal application, p</a:t>
            </a:r>
            <a:r>
              <a:rPr lang="en">
                <a:solidFill>
                  <a:srgbClr val="212121"/>
                </a:solidFill>
                <a:latin typeface="Times New Roman"/>
                <a:ea typeface="Times New Roman"/>
                <a:cs typeface="Times New Roman"/>
                <a:sym typeface="Times New Roman"/>
              </a:rPr>
              <a:t>rospective subgrantees must submit certification to the UBC that they are technically qualified to complete and operate the Project. Documentation to be provided by the prospective subgrantee includes, but is not limited to, the following:</a:t>
            </a:r>
            <a:endParaRPr>
              <a:solidFill>
                <a:schemeClr val="dk1"/>
              </a:solidFill>
              <a:latin typeface="Times New Roman"/>
              <a:ea typeface="Times New Roman"/>
              <a:cs typeface="Times New Roman"/>
              <a:sym typeface="Times New Roman"/>
            </a:endParaRPr>
          </a:p>
          <a:p>
            <a:pPr indent="-298450" lvl="1" marL="1828800" marR="914400" rtl="0" algn="just">
              <a:lnSpc>
                <a:spcPct val="107916"/>
              </a:lnSpc>
              <a:spcBef>
                <a:spcPts val="100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Project plan description that clearly identifies the steps (including but not limited to planning, design, implementation and operation) of the capital investment schedule. Project planning should include at a minimum:</a:t>
            </a:r>
            <a:endParaRPr>
              <a:solidFill>
                <a:schemeClr val="dk1"/>
              </a:solidFill>
              <a:latin typeface="Times New Roman"/>
              <a:ea typeface="Times New Roman"/>
              <a:cs typeface="Times New Roman"/>
              <a:sym typeface="Times New Roman"/>
            </a:endParaRPr>
          </a:p>
          <a:p>
            <a:pPr indent="-297814" lvl="2" marL="2285365" marR="914400" rtl="0" algn="l">
              <a:lnSpc>
                <a:spcPct val="105416"/>
              </a:lnSpc>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Network design</a:t>
            </a:r>
            <a:endParaRPr>
              <a:solidFill>
                <a:schemeClr val="dk1"/>
              </a:solidFill>
              <a:latin typeface="Times New Roman"/>
              <a:ea typeface="Times New Roman"/>
              <a:cs typeface="Times New Roman"/>
              <a:sym typeface="Times New Roman"/>
            </a:endParaRPr>
          </a:p>
          <a:p>
            <a:pPr indent="-297814" lvl="2" marL="2285365" marR="914400" rtl="0" algn="l">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Diagram</a:t>
            </a:r>
            <a:endParaRPr>
              <a:solidFill>
                <a:schemeClr val="dk1"/>
              </a:solidFill>
              <a:latin typeface="Times New Roman"/>
              <a:ea typeface="Times New Roman"/>
              <a:cs typeface="Times New Roman"/>
              <a:sym typeface="Times New Roman"/>
            </a:endParaRPr>
          </a:p>
          <a:p>
            <a:pPr indent="-297814" lvl="2" marL="2285365" marR="914400" rtl="0" algn="l">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Project costs</a:t>
            </a:r>
            <a:endParaRPr>
              <a:solidFill>
                <a:schemeClr val="dk1"/>
              </a:solidFill>
              <a:latin typeface="Times New Roman"/>
              <a:ea typeface="Times New Roman"/>
              <a:cs typeface="Times New Roman"/>
              <a:sym typeface="Times New Roman"/>
            </a:endParaRPr>
          </a:p>
          <a:p>
            <a:pPr indent="-297814" lvl="2" marL="2285365" marR="914400" rtl="0" algn="l">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Build-out timeline and milestones for project implementation</a:t>
            </a:r>
            <a:endParaRPr>
              <a:solidFill>
                <a:schemeClr val="dk1"/>
              </a:solidFill>
              <a:latin typeface="Times New Roman"/>
              <a:ea typeface="Times New Roman"/>
              <a:cs typeface="Times New Roman"/>
              <a:sym typeface="Times New Roman"/>
            </a:endParaRPr>
          </a:p>
          <a:p>
            <a:pPr indent="-298450" lvl="2" marL="2286000" marR="914400" rtl="0" algn="l">
              <a:lnSpc>
                <a:spcPct val="107916"/>
              </a:lnSpc>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Capital investment schedule evidencing complete build-out and the initiation of service within four years of the date on which the entity receives the subgrant</a:t>
            </a:r>
            <a:endParaRPr>
              <a:solidFill>
                <a:schemeClr val="dk1"/>
              </a:solidFill>
              <a:latin typeface="Times New Roman"/>
              <a:ea typeface="Times New Roman"/>
              <a:cs typeface="Times New Roman"/>
              <a:sym typeface="Times New Roman"/>
            </a:endParaRPr>
          </a:p>
          <a:p>
            <a:pPr indent="-298450" lvl="2" marL="2286000" marR="914400" rtl="0" algn="l">
              <a:lnSpc>
                <a:spcPct val="107916"/>
              </a:lnSpc>
              <a:spcBef>
                <a:spcPts val="0"/>
              </a:spcBef>
              <a:spcAft>
                <a:spcPts val="0"/>
              </a:spcAft>
              <a:buClr>
                <a:srgbClr val="212121"/>
              </a:buClr>
              <a:buSzPts val="1100"/>
              <a:buChar char="■"/>
            </a:pPr>
            <a:r>
              <a:rPr lang="en">
                <a:solidFill>
                  <a:srgbClr val="212121"/>
                </a:solidFill>
                <a:latin typeface="Times New Roman"/>
                <a:ea typeface="Times New Roman"/>
                <a:cs typeface="Times New Roman"/>
                <a:sym typeface="Times New Roman"/>
              </a:rPr>
              <a:t>Attestation that the proposed network can deliver broadband service that meets the requisite performance requirements to all locations served by the Project.</a:t>
            </a:r>
            <a:endParaRPr>
              <a:solidFill>
                <a:schemeClr val="dk1"/>
              </a:solidFill>
              <a:latin typeface="Times New Roman"/>
              <a:ea typeface="Times New Roman"/>
              <a:cs typeface="Times New Roman"/>
              <a:sym typeface="Times New Roman"/>
            </a:endParaRPr>
          </a:p>
          <a:p>
            <a:pPr indent="0" lvl="0" marL="1371600" marR="914400" rtl="0" algn="l">
              <a:lnSpc>
                <a:spcPct val="107916"/>
              </a:lnSpc>
              <a:spcBef>
                <a:spcPts val="795"/>
              </a:spcBef>
              <a:spcAft>
                <a:spcPts val="0"/>
              </a:spcAft>
              <a:buClr>
                <a:schemeClr val="dk1"/>
              </a:buClr>
              <a:buSzPts val="1100"/>
              <a:buFont typeface="Arial"/>
              <a:buNone/>
            </a:pPr>
            <a:r>
              <a:rPr lang="en">
                <a:solidFill>
                  <a:srgbClr val="212121"/>
                </a:solidFill>
                <a:latin typeface="Times New Roman"/>
                <a:ea typeface="Times New Roman"/>
                <a:cs typeface="Times New Roman"/>
                <a:sym typeface="Times New Roman"/>
              </a:rPr>
              <a:t>Following an award and prior to beginning the project, the network design and plan must be certified by a professional engineer, stating that the proposed network can deliver broadband service that meets the requisite performance requirements to all locations served by the Project.</a:t>
            </a:r>
            <a:endParaRPr>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25c7fcea69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25c7fcea69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25c7fcea69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25c7fcea69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25c7fcea69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25c7fcea69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2c2cf60b04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32c2cf60b04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25c7fcea6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25c7fcea6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 Vol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Adoption and affordability efforts are vital aspects of the success of BEAD projects. Applicants shall demonstrate the affordability of the products and services within the Proposed Funding Areas, addressing current barriers to broadband access in their project proposal. Applicants are encouraged to partner with housing agencies to leverage programs benefiting residents in multi-dwelling units. Applicants are required to participate in the FCC’s Affordable Connectivity Program (ACP) or its successor program if there is one. Applicants must include the following in their narrative: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a:t>
            </a:r>
            <a:r>
              <a:rPr lang="en"/>
              <a:t>Describe any activities planned to increase adoption awareness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Describe resources the applicant will be contributing to the adoption efforts, such as digital literacy training, marketing campaigns, surveys, and low-cost service options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Provide supporting documentation demonstrating the organization’s participation in subsidy programs to optimize digital inclusivity and adoption including partnering with school districts to raise awareness of subsidy programs such as Lifeline, Affordable Connectivity Program, the Emergency Connectivity Fund, or successor programs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Utah boasts one of the lowest poverty rates in the nation at 8.2% based on 2022 statistics (https://www.statista.com/statistics/205703/poverty-rate-in-utah/), this does not necessarily reflect an accurate picture of the rate of poverty in many of the rural counties, especially in Tribal lands across the state. Because of the distance, terrain and remoteness of these areas, getting high-speed internet to rural and Tribal residents can be costly. This cost initially discourages providers from building infrastructure and when infrastructure is built, the costs are often passed onto the consumer. Based on Pew Charitable Trust’s article “Is Broadband Affordable for Middle-Class Families?”subscription rates in Utah vary based on counties’ median income. Subscription rates are as low as 59% in San Juan County, where the population averages 1.8 per square mile. ACP participation in San Juan County for eligible households was at 45% and many members of the Navajo Nation and San Juan Paiute Tribe living in San Juan County were able to afford internet service with the $75 ACP for Tribal households subsidy.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telecom providers who are Eligible Telecommunications Carrier (ETC) are able to offset the costs of building in rural Utah with federal- and state-funded Universal Service Funds. This is a great benefit to consumers since the subsidy for construction costs and ongoing maintenance and operations costs keep monthly service fees affordable. However, not all rural providers are ETC and not all ETC providers are willing to build in many of the remote, high-cost rural areas due to a lack of business case to build out to these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UBC acknowledges the higher costs associated with deploying broadband to these remote rural areas, while also recognizing the importance of low-cost service offerings for qualifying households to encourage adoption of broadband service across the state.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 to the FCC’s benchmark for affordable broadband, broadband service can be considered affordable when it costs no more than two percent of monthly disposable income. In 2022, the annual per capita disposable personal income for Utah was $49,632 (https://www.statista.com/statistics/1066324/utah-disposable-personal-income/ . Two percent of this amount would put the monthly service subscription rate at $82.72 per month.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low-income households, defined in accordance with the former ACP eligibility guideline of 200% of the federal guideline, the disposable income rates (and therefore monthly service subscription rates) are lower. In Utah, the average household size is 2.99 (https://www.statista.com/statistics/242265/average-size-of-us-households-by-state/#:~:text=In%202021 %2C%20the%20average%20size,household%20size%20was%202.54%20people.). Two hundred percent of the federal poverty guidelines (https://aspe.hhs.gov/topics/poverty-economic-mobility/poverty-guidelines) for a household of three is $51,640 per year. Based on Utah’s flat rate 4.65% state income tax and assuming a federal income tax rate of $6,363 for a married filing jointly return at this income level (https://www.irs.gov/pub/irs-pdf/p17.pdf), the estimated disposable income for low income households is $43,483.74. Two percent of this amount is $72.47 per month.)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Based on research of subscriber’s fees and prevailing subscription fees in Utah, UBC has found that the majority of ISPs operating in the state offer low-cost service at rates below $82.72/month and even below $72.47/month. The average recurring monthly fees for 100/20 service have been offered for $60/month, which is lower than the $72.47/month rate reflecting two percent of disposable income for low income households. UBC conducted a formal survey of all ISPs serving in the state with the following question: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 to NTIA guidelines, the State is required to set a dollar threshold for low-cost service options. Where would your company set a low-cost service option (dollar threshold, speeds, etc.)?”. The most common answer was: “We believe a $60/month option would be an affordable low-cost option in rural Utah. Low-income customers could qualify for the following support to further lower the monthly cost: $30/ACP; $9.25 Federal Lifeline; $3.50 State Lifeline; $7.00 State wholesale low-cost support. This would bring the monthly cost to $10.25. We believe customers should have some “buy in”. This low-cost option would be for a minimum of 100/20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UBC expects BEAD-funded projects to continue offering low-cost service options and all subgrantees will be required to provide a low-cost service plan that meets the requirements described in this section. The maximum monthly recurrent charges to end-users inclusive of all taxes and fees and before applying any subsidies for the low-cost service option must be no more than $60 per month in rural areas and on Tribal Lands, and less than $30 in urban areas (or any area not defined as rural) for eligible households that qualify for ACP (or its successor program, if one exists). This low-cost service must offer no less than 100/20 Mbps, latency no greater than 100 ms and no data caps.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$60/month rate in rural areas is significantly below the $72.47 affordability threshold for a family of 3 making 200% of the federal poverty guidelines. We recognize that $60/month nevertheless may be difficult to afford for households at lower income levels– for example households with income at 100% or 150% of the federal poverty guidelines. As explained above, however, UBC must balance the goal of affordability with the goal of robust participation in the BEAD program and the goal to ensure financially sustainable networks over the long term. UBC believes the rate of $60/month appropriately balances these goals in rural areas and a rate of $30/month appropriately balances these goals in non-rural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differences in cost between urban and rural areas are designed to accommodate the higher costs of construction and service provision in rural areas. The remaining 43,232 unserved locations out of 1,018,752 total BSLs in Utah are primarily rural and are arguably the most expensive to build and maintain. The state’s justification for disparate rates in rural and urban areas is based on the operating economics of the two distinct operating environments. Operating and ongoing maintenance costs in rural areas of Utah are significantly higher than those in the urban core along the Wasatch Front. A single “truck roll” to a remote rural location can involve hours of drive time, in addition to the service visit, and will bring a loss that will not be recouped by the provider through the lifetime of the service at the household even with a subsidy. Accordingly, a $30 per month differential in monthly prices provides support for the cost of operation in rural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monthly $30 rate differential is needed to ensure rural providers will maintain and operate their networks. Without the monthly price differential, long-term sustainability in rural areas would not be secure and thus potentially jeopardize the BEAD program objectives. Support for a differential rate in Utah is also found in the Federal Communications Commission’s national urban rate survey. The report for 2024 shows 100/20 Mbps unlimited service rate to be $66.26 per month. The FCC then adds $25.98 to account for variation across the national sample size and to set the rate rural carriers must meet. The data confirms the urban/rural disparity. Both the urban and the rural low-income rates (of $30/month and $60/month, respectively) are both below the 2% of disposable income benchmark for low income Utah households of $72.47/month.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rural low-income customers, the following support may be used to further lower the monthly cost for Eligible Telephone Carriers (ETC): </a:t>
            </a:r>
            <a:endParaRPr/>
          </a:p>
          <a:p>
            <a:pPr indent="0" lvl="0" marL="0" rtl="0" algn="l">
              <a:spcBef>
                <a:spcPts val="0"/>
              </a:spcBef>
              <a:spcAft>
                <a:spcPts val="0"/>
              </a:spcAft>
              <a:buNone/>
            </a:pPr>
            <a:r>
              <a:rPr lang="en"/>
              <a:t>$30/ACP </a:t>
            </a:r>
            <a:endParaRPr/>
          </a:p>
          <a:p>
            <a:pPr indent="0" lvl="0" marL="0" rtl="0" algn="l">
              <a:spcBef>
                <a:spcPts val="0"/>
              </a:spcBef>
              <a:spcAft>
                <a:spcPts val="0"/>
              </a:spcAft>
              <a:buNone/>
            </a:pPr>
            <a:r>
              <a:rPr lang="en"/>
              <a:t>$9.25 Federal Lifeline </a:t>
            </a:r>
            <a:endParaRPr/>
          </a:p>
          <a:p>
            <a:pPr indent="0" lvl="0" marL="0" rtl="0" algn="l">
              <a:spcBef>
                <a:spcPts val="0"/>
              </a:spcBef>
              <a:spcAft>
                <a:spcPts val="0"/>
              </a:spcAft>
              <a:buNone/>
            </a:pPr>
            <a:r>
              <a:rPr lang="en"/>
              <a:t>$3.50 State Lifeline </a:t>
            </a:r>
            <a:endParaRPr/>
          </a:p>
          <a:p>
            <a:pPr indent="0" lvl="0" marL="0" rtl="0" algn="l">
              <a:spcBef>
                <a:spcPts val="0"/>
              </a:spcBef>
              <a:spcAft>
                <a:spcPts val="0"/>
              </a:spcAft>
              <a:buNone/>
            </a:pPr>
            <a:r>
              <a:rPr lang="en"/>
              <a:t>$7.00 State of Utah wholesale low-cost support for rural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other providers are encouraged to provide similar discounts to low-income households they may serve with BEAD funds. These subsidies would bring the potential monthly cost to consumers in rural areas awarded to $10.25. Subsidies for tribal areas include ACP at $75/month and/or $34.24 for FCC Tribal Federal Lifeline. If ACP is defunded, the State of Utah does not currently have any other options to fund a program similar to the ACP. Requirements for BEAD recipients would remain as required in the current program. Providers will be encouraged to provide their own low-cost options to incentivize adoption rates in both rural and urban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*RURAL DEFINITION Rural is defined by Utah Code 63N-2-103 as: </a:t>
            </a:r>
            <a:endParaRPr/>
          </a:p>
          <a:p>
            <a:pPr indent="0" lvl="0" marL="0" rtl="0" algn="l">
              <a:spcBef>
                <a:spcPts val="0"/>
              </a:spcBef>
              <a:spcAft>
                <a:spcPts val="0"/>
              </a:spcAft>
              <a:buNone/>
            </a:pPr>
            <a:r>
              <a:rPr lang="en"/>
              <a:t>i. county of the third, fourth, fifth, or sixth class; or </a:t>
            </a:r>
            <a:endParaRPr/>
          </a:p>
          <a:p>
            <a:pPr indent="0" lvl="0" marL="0" rtl="0" algn="l">
              <a:spcBef>
                <a:spcPts val="0"/>
              </a:spcBef>
              <a:spcAft>
                <a:spcPts val="0"/>
              </a:spcAft>
              <a:buNone/>
            </a:pPr>
            <a:r>
              <a:rPr lang="en"/>
              <a:t>ii. municipality that has a population of 10,000 or less and the municipality is in a county of the second class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low cost broadband service option shall provide at a minimum the following: </a:t>
            </a:r>
            <a:endParaRPr/>
          </a:p>
          <a:p>
            <a:pPr indent="0" lvl="0" marL="0" rtl="0" algn="l">
              <a:spcBef>
                <a:spcPts val="0"/>
              </a:spcBef>
              <a:spcAft>
                <a:spcPts val="0"/>
              </a:spcAft>
              <a:buNone/>
            </a:pPr>
            <a:r>
              <a:rPr lang="en"/>
              <a:t>● 100/20 Mbps consistent speeds </a:t>
            </a:r>
            <a:endParaRPr/>
          </a:p>
          <a:p>
            <a:pPr indent="0" lvl="0" marL="0" rtl="0" algn="l">
              <a:spcBef>
                <a:spcPts val="0"/>
              </a:spcBef>
              <a:spcAft>
                <a:spcPts val="0"/>
              </a:spcAft>
              <a:buNone/>
            </a:pPr>
            <a:r>
              <a:rPr lang="en"/>
              <a:t>● Latency no more than 100 ms </a:t>
            </a:r>
            <a:endParaRPr/>
          </a:p>
          <a:p>
            <a:pPr indent="0" lvl="0" marL="0" rtl="0" algn="l">
              <a:spcBef>
                <a:spcPts val="0"/>
              </a:spcBef>
              <a:spcAft>
                <a:spcPts val="0"/>
              </a:spcAft>
              <a:buNone/>
            </a:pPr>
            <a:r>
              <a:rPr lang="en"/>
              <a:t>● No data caps or usage-based throttling </a:t>
            </a:r>
            <a:endParaRPr/>
          </a:p>
          <a:p>
            <a:pPr indent="0" lvl="0" marL="0" rtl="0" algn="l">
              <a:spcBef>
                <a:spcPts val="0"/>
              </a:spcBef>
              <a:spcAft>
                <a:spcPts val="0"/>
              </a:spcAft>
              <a:buNone/>
            </a:pPr>
            <a:r>
              <a:rPr lang="en"/>
              <a:t>● Allow eligible subscribers to upgrade to a new low-cost plan at no cost if one becomes available </a:t>
            </a:r>
            <a:endParaRPr/>
          </a:p>
          <a:p>
            <a:pPr indent="0" lvl="0" marL="0" rtl="0" algn="l">
              <a:spcBef>
                <a:spcPts val="0"/>
              </a:spcBef>
              <a:spcAft>
                <a:spcPts val="0"/>
              </a:spcAft>
              <a:buNone/>
            </a:pPr>
            <a:r>
              <a:rPr lang="en"/>
              <a:t>● Access to ACP(Affordable Connectivity Program) or any successor program </a:t>
            </a:r>
            <a:endParaRPr/>
          </a:p>
          <a:p>
            <a:pPr indent="0" lvl="0" marL="0" rtl="0" algn="l">
              <a:spcBef>
                <a:spcPts val="0"/>
              </a:spcBef>
              <a:spcAft>
                <a:spcPts val="0"/>
              </a:spcAft>
              <a:buNone/>
            </a:pPr>
            <a:r>
              <a:rPr lang="en"/>
              <a:t>○ Subgrantees are required to show they offer an ACP eligible plan to all locations they serve in the state, not only BEAD awarded locations, prior to applying for BEAD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 time, providers are likely, and are encouraged, to increase speeds and may need to make price changes in the normal course of business due to, among other things, increased costs. Providers may monitor economic trends and may request the UBC revisit and adjust for inflation and increased costs as needed such as government fees, especially in response to significant economic changes. Consideration for Economic Hardships: Low-income users or those facing economic hardships will be protected from price increases unless the Lifeline program or the ACP increases in equal step with any monthly service increases due directly to inflation.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25c7fcea69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25c7fcea69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 Vol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year the FCC publishes a monthly broadband price benchmark for fixed service. This benchmark is used to ensure recipients of high-cost universal service have at least one fixed (non-mobile) broadband service below this rate. For example, the 2023 FCC Urban Rate Survey Broadband Methodology Report rate for 100/20 Mbps with an unlimited capacity allowance (GB) is $105.03.The FCC’s national urban benchmark for 1Gbps/500Mbps is $142.75.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Affordability of broadband services is a priority for UBC to fully ensure universal accessibility in addition to universal service for all Utahns. The UBC has established an office of Digital Access to collaborate with stakeholders to strategize ways to overcome barriers to access including affordable service plans. In conjunction with the members of the Utah Broadband Alliance, UBC seeks collaboration regarding ways to ensure universal access. Through the BEAD Infrastructure Grant (BIG) process, we are encouraging a robust competition and invite all interested providers large and small to participate. Entry is open and competitive and our office is open to discussion and negotiations. Utah has more than one successful model of open access that many of our cities have utilized to bring access and affordability to their citizens. UBC supports and encourages this model, but also understands the model will not work in all communities due to remoteness, density, or other factors. One point for open access will be given to applicants who can provide a strong model and show community support for it. UBC will not and does not intend to regulate rates, but as with any grant incentive of the Governor’s Office of Economic Opportunity which encourages economic growth, the UBC will provide incentives in the scoring to encourage the economic opportunities and overall wellbeing and quality of life for individuals desiring to participate fully in modern society with online access. The strategy of the UBC includes the following: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BEAD subgrantee selection scoring criteria for open access in unserved communities where no less than 80% of the UPFA is unserved </a:t>
            </a:r>
            <a:endParaRPr/>
          </a:p>
          <a:p>
            <a:pPr indent="0" lvl="0" marL="0" rtl="0" algn="l">
              <a:spcBef>
                <a:spcPts val="0"/>
              </a:spcBef>
              <a:spcAft>
                <a:spcPts val="0"/>
              </a:spcAft>
              <a:buNone/>
            </a:pPr>
            <a:r>
              <a:rPr lang="en"/>
              <a:t>● BEAD subgrantee selection scoring criteria for incentivized service plan </a:t>
            </a:r>
            <a:endParaRPr/>
          </a:p>
          <a:p>
            <a:pPr indent="0" lvl="0" marL="0" rtl="0" algn="l">
              <a:spcBef>
                <a:spcPts val="0"/>
              </a:spcBef>
              <a:spcAft>
                <a:spcPts val="0"/>
              </a:spcAft>
              <a:buNone/>
            </a:pPr>
            <a:r>
              <a:rPr lang="en"/>
              <a:t>● Encourage subgrantees to provide the same middle-class affordability price tiers to all of its service areas within the state of Utah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BEAD Subgrantee Selection Scoring Criteria </a:t>
            </a:r>
            <a:endParaRPr/>
          </a:p>
          <a:p>
            <a:pPr indent="0" lvl="0" marL="0" rtl="0" algn="l">
              <a:spcBef>
                <a:spcPts val="0"/>
              </a:spcBef>
              <a:spcAft>
                <a:spcPts val="0"/>
              </a:spcAft>
              <a:buNone/>
            </a:pPr>
            <a:r>
              <a:rPr lang="en"/>
              <a:t>While we respect the FCC’s urban benchmark, UBC believes the middle-class affordability standard in Utah can be better. To encourage economic growth and prosperity to its citizens while providing another competitive layer to the grant process to ensure a service provider dedicated to the needs of the community, additional points can be obtained through offering lower monthly cost options. The points assigned to affordability in the scoring criteria established in the Subgrantee Selection Scoring are a means to ensure high-quality broadband services will be made available to all middle-class families in the BEAD-funded network’s service area at reasonable prices and encourage all service providers to competitively provide similar or better rates to their non-BEAD-funded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Affordability will form 15% of the total available scoring to prospective subgrantees. Researching various providers’ websites serving Utah in both rural and urban, UBC was encouraged and pleased to find that many provided Gig symmetrical speed for $70 per month and has based the incentive on this benchmark. For each Project Funding Area, and based on the FCC’s national urban benchmark for 1Gbps/500Mbps, each applicant offering symmetrical gigabit service for $70, or less, per month, inclusive of all taxes, fees, and charges billed to the customer, will receive the full 15% scoring, while other applications will receive a percentage of points up to the urban benchmark of $142.75 reflective of the distance from the target price of $70 or less.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Recommended Service Plan </a:t>
            </a:r>
            <a:endParaRPr/>
          </a:p>
          <a:p>
            <a:pPr indent="0" lvl="0" marL="0" rtl="0" algn="l">
              <a:spcBef>
                <a:spcPts val="0"/>
              </a:spcBef>
              <a:spcAft>
                <a:spcPts val="0"/>
              </a:spcAft>
              <a:buNone/>
            </a:pPr>
            <a:r>
              <a:rPr lang="en"/>
              <a:t>To be eligible to receive maximum points for affordability, the prospective subgrantees must provide the recommended service plan to the entire proposed Project Funding Area (i.e., the affordable low-cost option must be made available to all prospective customers anywhere within the Project Funding Area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recommended service plan must meet, at a minimum, the following criteria: </a:t>
            </a:r>
            <a:endParaRPr/>
          </a:p>
          <a:p>
            <a:pPr indent="0" lvl="0" marL="0" rtl="0" algn="l">
              <a:spcBef>
                <a:spcPts val="0"/>
              </a:spcBef>
              <a:spcAft>
                <a:spcPts val="0"/>
              </a:spcAft>
              <a:buNone/>
            </a:pPr>
            <a:r>
              <a:rPr lang="en"/>
              <a:t>● Total package costs $70 per month or less, inclusive of all taxes, fees, and charges billed to the customer, for 1 Gbps service that consistently, verifiably, and reliably provides 1 Gbps download and upload speeds </a:t>
            </a:r>
            <a:endParaRPr/>
          </a:p>
          <a:p>
            <a:pPr indent="0" lvl="0" marL="0" rtl="0" algn="l">
              <a:spcBef>
                <a:spcPts val="0"/>
              </a:spcBef>
              <a:spcAft>
                <a:spcPts val="0"/>
              </a:spcAft>
              <a:buNone/>
            </a:pPr>
            <a:r>
              <a:rPr lang="en"/>
              <a:t>● Total package costs $30 per month or less in urban areas and $60 or less in areas defined as rural*, inclusive of all taxes, fees, and charges billed to the customer, for 100/20 Mbps service that consistently, verifiably, and reliably provides 100 Mbps download and 20 Mbps upload speeds </a:t>
            </a:r>
            <a:endParaRPr/>
          </a:p>
          <a:p>
            <a:pPr indent="0" lvl="0" marL="0" rtl="0" algn="l">
              <a:spcBef>
                <a:spcPts val="0"/>
              </a:spcBef>
              <a:spcAft>
                <a:spcPts val="0"/>
              </a:spcAft>
              <a:buNone/>
            </a:pPr>
            <a:r>
              <a:rPr lang="en"/>
              <a:t>● Must provide service installation within 10 business days of service request. Waivers for high cost, remote, seasonal homes will be considered. In areas where no technology other than LEO satellites are available or economically feasible, the monthly fee will be no more than $110/month. </a:t>
            </a:r>
            <a:endParaRPr/>
          </a:p>
          <a:p>
            <a:pPr indent="0" lvl="0" marL="0" rtl="0" algn="l">
              <a:spcBef>
                <a:spcPts val="0"/>
              </a:spcBef>
              <a:spcAft>
                <a:spcPts val="0"/>
              </a:spcAft>
              <a:buNone/>
            </a:pPr>
            <a:r>
              <a:rPr lang="en"/>
              <a:t>● Provides latency measurements of no more than 100 milliseconds </a:t>
            </a:r>
            <a:endParaRPr/>
          </a:p>
          <a:p>
            <a:pPr indent="0" lvl="0" marL="0" rtl="0" algn="l">
              <a:spcBef>
                <a:spcPts val="0"/>
              </a:spcBef>
              <a:spcAft>
                <a:spcPts val="0"/>
              </a:spcAft>
              <a:buNone/>
            </a:pPr>
            <a:r>
              <a:rPr lang="en"/>
              <a:t>● Is not subject to data caps, surcharges, or usage-based throttling, and is subject to the same acceptable use policies offered to other home subscribers of other internet access service plans </a:t>
            </a:r>
            <a:endParaRPr/>
          </a:p>
          <a:p>
            <a:pPr indent="0" lvl="0" marL="0" rtl="0" algn="l">
              <a:spcBef>
                <a:spcPts val="0"/>
              </a:spcBef>
              <a:spcAft>
                <a:spcPts val="0"/>
              </a:spcAft>
              <a:buNone/>
            </a:pPr>
            <a:r>
              <a:rPr lang="en"/>
              <a:t>● Enforceable commitment to not raise the $60 per month for the 100/20 Mbps service for five years from the infrastructure deployment date for each BSL</a:t>
            </a:r>
            <a:endParaRPr/>
          </a:p>
          <a:p>
            <a:pPr indent="0" lvl="0" marL="0" rtl="0" algn="l">
              <a:spcBef>
                <a:spcPts val="0"/>
              </a:spcBef>
              <a:spcAft>
                <a:spcPts val="0"/>
              </a:spcAft>
              <a:buNone/>
            </a:pPr>
            <a:r>
              <a:rPr lang="en"/>
              <a:t>● Enforceable commitment not to raise the Middle Class Affordability offering per month for the 1 Gbps symmetrical service for five years from the infrastructure deployment date for each BSL </a:t>
            </a:r>
            <a:endParaRPr/>
          </a:p>
          <a:p>
            <a:pPr indent="0" lvl="0" marL="0" rtl="0" algn="l">
              <a:spcBef>
                <a:spcPts val="0"/>
              </a:spcBef>
              <a:spcAft>
                <a:spcPts val="0"/>
              </a:spcAft>
              <a:buNone/>
            </a:pPr>
            <a:r>
              <a:rPr lang="en"/>
              <a:t>● UBC recommends to provide service outage credits, measured at 1/30 of the monthly rate per day for an outage of over 12 hours </a:t>
            </a:r>
            <a:endParaRPr/>
          </a:p>
          <a:p>
            <a:pPr indent="0" lvl="0" marL="0" rtl="0" algn="l">
              <a:spcBef>
                <a:spcPts val="0"/>
              </a:spcBef>
              <a:spcAft>
                <a:spcPts val="0"/>
              </a:spcAft>
              <a:buNone/>
            </a:pPr>
            <a:r>
              <a:rPr lang="en"/>
              <a:t>○ Will waive installation charges for any service installation that exceeds the 10-business day commitment </a:t>
            </a:r>
            <a:endParaRPr/>
          </a:p>
          <a:p>
            <a:pPr indent="0" lvl="0" marL="0" rtl="0" algn="l">
              <a:spcBef>
                <a:spcPts val="0"/>
              </a:spcBef>
              <a:spcAft>
                <a:spcPts val="0"/>
              </a:spcAft>
              <a:buNone/>
            </a:pPr>
            <a:r>
              <a:rPr lang="en"/>
              <a:t>○ The plan is well-marketed, publicly available, and easily accessible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recommended service plan applies to Priority Broadband Projects, Other Broadband Deployment Projects, and Hybrid Broadband Deployment Projects.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middle-class affordability, Goal 5 of Utah’s Statewide Digital Equity Plan supports the adoption of affordable plans through coordinated outreach and digital navigator programs. This aligns with the middle-class affordability plans that require ISPs to provide plans meeting or exceeding the FCC's high-speed internet definition, which is crucial for households above the low-income threshold but still in need of affordable options.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low-cost option, as well as all other offered plans, must be available for any ACP subsidy toward the plan’s rate. In High-Cost areas, as defined by the BEAD program, the maximum ACP subsidy may be up to $75. (ISPs serving those areas must apply to the FCC to offer the higher ACP and aren't guaranteed to be approved for it.) Assuming a $70 per month plan in these areas, a refundable credit to the subscriber will not be allowed, in accordance with the regulations contained in 47 CFR §54.1808. The low-cost option and ACP subsidy description and subscriber application must be offered in all contracts with potential subscribers including monthly bills, calls or emails to customer service representatives and prominently displayed on the provider website for online inquiry.</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25c7fcea69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325c7fcea69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 Vol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year the FCC publishes a monthly broadband price benchmark for fixed service. This benchmark is used to ensure recipients of high-cost universal service have at least one fixed (non-mobile) broadband service below this rate. For example, the 2023 FCC Urban Rate Survey Broadband Methodology Report rate for 100/20 Mbps with an unlimited capacity allowance (GB) is $105.03.The FCC’s national urban benchmark for 1Gbps/500Mbps is $142.75.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Affordability of broadband services is a priority for UBC to fully ensure universal accessibility in addition to universal service for all Utahns. The UBC has established an office of Digital Access to collaborate with stakeholders to strategize ways to overcome barriers to access including affordable service plans. In conjunction with the members of the Utah Broadband Alliance, UBC seeks collaboration regarding ways to ensure universal access. Through the BEAD Infrastructure Grant (BIG) process, we are encouraging a robust competition and invite all interested providers large and small to participate. Entry is open and competitive and our office is open to discussion and negotiations. Utah has more than one successful model of open access that many of our cities have utilized to bring access and affordability to their citizens. UBC supports and encourages this model, but also understands the model will not work in all communities due to remoteness, density, or other factors. One point for open access will be given to applicants who can provide a strong model and show community support for it. UBC will not and does not intend to regulate rates, but as with any grant incentive of the Governor’s Office of Economic Opportunity which encourages economic growth, the UBC will provide incentives in the scoring to encourage the economic opportunities and overall wellbeing and quality of life for individuals desiring to participate fully in modern society with online access. The strategy of the UBC includes the following: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BEAD subgrantee selection scoring criteria for open access in unserved communities where no less than 80% of the UPFA is unserved </a:t>
            </a:r>
            <a:endParaRPr/>
          </a:p>
          <a:p>
            <a:pPr indent="0" lvl="0" marL="0" rtl="0" algn="l">
              <a:spcBef>
                <a:spcPts val="0"/>
              </a:spcBef>
              <a:spcAft>
                <a:spcPts val="0"/>
              </a:spcAft>
              <a:buNone/>
            </a:pPr>
            <a:r>
              <a:rPr lang="en"/>
              <a:t>● BEAD subgrantee selection scoring criteria for incentivized service plan </a:t>
            </a:r>
            <a:endParaRPr/>
          </a:p>
          <a:p>
            <a:pPr indent="0" lvl="0" marL="0" rtl="0" algn="l">
              <a:spcBef>
                <a:spcPts val="0"/>
              </a:spcBef>
              <a:spcAft>
                <a:spcPts val="0"/>
              </a:spcAft>
              <a:buNone/>
            </a:pPr>
            <a:r>
              <a:rPr lang="en"/>
              <a:t>● Encourage subgrantees to provide the same middle-class affordability price tiers to all of its service areas within the state of Utah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BEAD Subgrantee Selection Scoring Criteria </a:t>
            </a:r>
            <a:endParaRPr/>
          </a:p>
          <a:p>
            <a:pPr indent="0" lvl="0" marL="0" rtl="0" algn="l">
              <a:spcBef>
                <a:spcPts val="0"/>
              </a:spcBef>
              <a:spcAft>
                <a:spcPts val="0"/>
              </a:spcAft>
              <a:buNone/>
            </a:pPr>
            <a:r>
              <a:rPr lang="en"/>
              <a:t>While we respect the FCC’s urban benchmark, UBC believes the middle-class affordability standard in Utah can be better. To encourage economic growth and prosperity to its citizens while providing another competitive layer to the grant process to ensure a service provider dedicated to the needs of the community, additional points can be obtained through offering lower monthly cost options. The points assigned to affordability in the scoring criteria established in the Subgrantee Selection Scoring are a means to ensure high-quality broadband services will be made available to all middle-class families in the BEAD-funded network’s service area at reasonable prices and encourage all service providers to competitively provide similar or better rates to their non-BEAD-funded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Affordability will form 15% of the total available scoring to prospective subgrantees. Researching various providers’ websites serving Utah in both rural and urban, UBC was encouraged and pleased to find that many provided Gig symmetrical speed for $70 per month and has based the incentive on this benchmark. For each Project Funding Area, and based on the FCC’s national urban benchmark for 1Gbps/500Mbps, each applicant offering symmetrical gigabit service for $70, or less, per month, inclusive of all taxes, fees, and charges billed to the customer, will receive the full 15% scoring, while other applications will receive a percentage of points up to the urban benchmark of $142.75 reflective of the distance from the target price of $70 or less.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Recommended Service Plan </a:t>
            </a:r>
            <a:endParaRPr/>
          </a:p>
          <a:p>
            <a:pPr indent="0" lvl="0" marL="0" rtl="0" algn="l">
              <a:spcBef>
                <a:spcPts val="0"/>
              </a:spcBef>
              <a:spcAft>
                <a:spcPts val="0"/>
              </a:spcAft>
              <a:buNone/>
            </a:pPr>
            <a:r>
              <a:rPr lang="en"/>
              <a:t>To be eligible to receive maximum points for affordability, the prospective subgrantees must provide the recommended service plan to the entire proposed Project Funding Area (i.e., the affordable low-cost option must be made available to all prospective customers anywhere within the Project Funding Area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recommended service plan must meet, at a minimum, the following criteria: </a:t>
            </a:r>
            <a:endParaRPr/>
          </a:p>
          <a:p>
            <a:pPr indent="0" lvl="0" marL="0" rtl="0" algn="l">
              <a:spcBef>
                <a:spcPts val="0"/>
              </a:spcBef>
              <a:spcAft>
                <a:spcPts val="0"/>
              </a:spcAft>
              <a:buNone/>
            </a:pPr>
            <a:r>
              <a:rPr lang="en"/>
              <a:t>● Total package costs $70 per month or less, inclusive of all taxes, fees, and charges billed to the customer, for 1 Gbps service that consistently, verifiably, and reliably provides 1 Gbps download and upload speeds </a:t>
            </a:r>
            <a:endParaRPr/>
          </a:p>
          <a:p>
            <a:pPr indent="0" lvl="0" marL="0" rtl="0" algn="l">
              <a:spcBef>
                <a:spcPts val="0"/>
              </a:spcBef>
              <a:spcAft>
                <a:spcPts val="0"/>
              </a:spcAft>
              <a:buNone/>
            </a:pPr>
            <a:r>
              <a:rPr lang="en"/>
              <a:t>● Total package costs $30 per month or less in urban areas and $60 or less in areas defined as rural*, inclusive of all taxes, fees, and charges billed to the customer, for 100/20 Mbps service that consistently, verifiably, and reliably provides 100 Mbps download and 20 Mbps upload speeds </a:t>
            </a:r>
            <a:endParaRPr/>
          </a:p>
          <a:p>
            <a:pPr indent="0" lvl="0" marL="0" rtl="0" algn="l">
              <a:spcBef>
                <a:spcPts val="0"/>
              </a:spcBef>
              <a:spcAft>
                <a:spcPts val="0"/>
              </a:spcAft>
              <a:buNone/>
            </a:pPr>
            <a:r>
              <a:rPr lang="en"/>
              <a:t>● Must provide service installation within 10 business days of service request. Waivers for high cost, remote, seasonal homes will be considered. In areas where no technology other than LEO satellites are available or economically feasible, the monthly fee will be no more than $110/month. </a:t>
            </a:r>
            <a:endParaRPr/>
          </a:p>
          <a:p>
            <a:pPr indent="0" lvl="0" marL="0" rtl="0" algn="l">
              <a:spcBef>
                <a:spcPts val="0"/>
              </a:spcBef>
              <a:spcAft>
                <a:spcPts val="0"/>
              </a:spcAft>
              <a:buNone/>
            </a:pPr>
            <a:r>
              <a:rPr lang="en"/>
              <a:t>● Provides latency measurements of no more than 100 milliseconds </a:t>
            </a:r>
            <a:endParaRPr/>
          </a:p>
          <a:p>
            <a:pPr indent="0" lvl="0" marL="0" rtl="0" algn="l">
              <a:spcBef>
                <a:spcPts val="0"/>
              </a:spcBef>
              <a:spcAft>
                <a:spcPts val="0"/>
              </a:spcAft>
              <a:buNone/>
            </a:pPr>
            <a:r>
              <a:rPr lang="en"/>
              <a:t>● Is not subject to data caps, surcharges, or usage-based throttling, and is subject to the same acceptable use policies offered to other home subscribers of other internet access service plans </a:t>
            </a:r>
            <a:endParaRPr/>
          </a:p>
          <a:p>
            <a:pPr indent="0" lvl="0" marL="0" rtl="0" algn="l">
              <a:spcBef>
                <a:spcPts val="0"/>
              </a:spcBef>
              <a:spcAft>
                <a:spcPts val="0"/>
              </a:spcAft>
              <a:buNone/>
            </a:pPr>
            <a:r>
              <a:rPr lang="en"/>
              <a:t>● Enforceable commitment to not raise the $60 per month for the 100/20 Mbps service for five years from the infrastructure deployment date for each BSL</a:t>
            </a:r>
            <a:endParaRPr/>
          </a:p>
          <a:p>
            <a:pPr indent="0" lvl="0" marL="0" rtl="0" algn="l">
              <a:spcBef>
                <a:spcPts val="0"/>
              </a:spcBef>
              <a:spcAft>
                <a:spcPts val="0"/>
              </a:spcAft>
              <a:buNone/>
            </a:pPr>
            <a:r>
              <a:rPr lang="en"/>
              <a:t>● Enforceable commitment not to raise the Middle Class Affordability offering per month for the 1 Gbps symmetrical service for five years from the infrastructure deployment date for each BSL </a:t>
            </a:r>
            <a:endParaRPr/>
          </a:p>
          <a:p>
            <a:pPr indent="0" lvl="0" marL="0" rtl="0" algn="l">
              <a:spcBef>
                <a:spcPts val="0"/>
              </a:spcBef>
              <a:spcAft>
                <a:spcPts val="0"/>
              </a:spcAft>
              <a:buNone/>
            </a:pPr>
            <a:r>
              <a:rPr lang="en"/>
              <a:t>● UBC recommends to provide service outage credits, measured at 1/30 of the monthly rate per day for an outage of over 12 hours </a:t>
            </a:r>
            <a:endParaRPr/>
          </a:p>
          <a:p>
            <a:pPr indent="0" lvl="0" marL="0" rtl="0" algn="l">
              <a:spcBef>
                <a:spcPts val="0"/>
              </a:spcBef>
              <a:spcAft>
                <a:spcPts val="0"/>
              </a:spcAft>
              <a:buNone/>
            </a:pPr>
            <a:r>
              <a:rPr lang="en"/>
              <a:t>○ Will waive installation charges for any service installation that exceeds the 10-business day commitment </a:t>
            </a:r>
            <a:endParaRPr/>
          </a:p>
          <a:p>
            <a:pPr indent="0" lvl="0" marL="0" rtl="0" algn="l">
              <a:spcBef>
                <a:spcPts val="0"/>
              </a:spcBef>
              <a:spcAft>
                <a:spcPts val="0"/>
              </a:spcAft>
              <a:buNone/>
            </a:pPr>
            <a:r>
              <a:rPr lang="en"/>
              <a:t>○ The plan is well-marketed, publicly available, and easily accessible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recommended service plan applies to Priority Broadband Projects, Other Broadband Deployment Projects, and Hybrid Broadband Deployment Projects.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middle-class affordability, Goal 5 of Utah’s Statewide Digital Equity Plan supports the adoption of affordable plans through coordinated outreach and digital navigator programs. This aligns with the middle-class affordability plans that require ISPs to provide plans meeting or exceeding the FCC's high-speed internet definition, which is crucial for households above the low-income threshold but still in need of affordable options.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low-cost option, as well as all other offered plans, must be available for any ACP subsidy toward the plan’s rate. In High-Cost areas, as defined by the BEAD program, the maximum ACP subsidy may be up to $75. (ISPs serving those areas must apply to the FCC to offer the higher ACP and aren't guaranteed to be approved for it.) Assuming a $70 per month plan in these areas, a refundable credit to the subscriber will not be allowed, in accordance with the regulations contained in 47 CFR §54.1808. The low-cost option and ACP subsidy description and subscriber application must be offered in all contracts with potential subscribers including monthly bills, calls or emails to customer service representatives and prominently displayed on the provider website for online inquiry.</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25c7fcea69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25c7fcea69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25c7fcea69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325c7fcea69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2c2cf60b04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32c2cf60b04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2c2cf60b04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2c2cf60b04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25c7fcea69_1_2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25c7fcea69_1_2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25c7fcea69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25c7fcea69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25c7fcea69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325c7fcea69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25c7fcea69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325c7fcea69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25c7fcea69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325c7fcea69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25c7fcea6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25c7fcea6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 Vol 2:</a:t>
            </a:r>
            <a:endParaRPr/>
          </a:p>
          <a:p>
            <a:pPr indent="0" lvl="0" marL="0" rtl="0" algn="l">
              <a:spcBef>
                <a:spcPts val="0"/>
              </a:spcBef>
              <a:spcAft>
                <a:spcPts val="0"/>
              </a:spcAft>
              <a:buNone/>
            </a:pPr>
            <a:r>
              <a:rPr lang="en"/>
              <a:t>Definition: Local coordination is required to ensure that applicants have formerly met with Local and Tribal governments at an open public and noticed meeting to determine their communities' broadband and digital connectivity needs and gain support through resolutions or other approved formal demonstrations of consent.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Scoring: To receive full points for this category, prospective subgrantees must demonstrate extensive community coordination, local planning,and support for the proposed project from the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Community Coordination at a Local or Tribal Public Meeting–Applications that demonstrate meaningful community coordination and local planning can receive up to full points in this category. Understanding the infrastructure and service needs in the Project Funding Areas requires network planning, design, and the voice of the residents. Evidence such as an agenda and minutes or notes from Local or Tribal noticed public meetings where the broadband coordination is discussed must be submitted to be awarded full points. UBC expects applicants to share their rate plans, low-cost service plans, terms and conditions, service commitments, and billing formats to local officials of each Project Funding Area in their county or city. Locally-held discussions on permitting, rights of way, pole attachments, franchise agreements, permits, ROW agreements, or other easement needs are encouraged and noted or provided in the application review.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Resolution of Support– Applications will receive full points if they include a Resolution or other approved formal demonstrations of consent from Local government leaders (i.e. county commissioners, city councils, and/or Local government officials, including department heads of planning commissions) during the open public and noticed meeting obtained during or as a result of the public meeting described above. Local leaders may provide a resolution, other approved formal demonstration of consent for one or more applicants for the same Project Funding Area.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Zero points will be awarded for applications without this documentation. Local leaders may provide a resolution or approved formal documentation of support for one or more applicants for the same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Community Impact– 7 Points 3 Definition: A high priority of this grant is engagement with the impacted community. The applicant is to work with the local community, including regional government organizations as needed such as 12 For Tribal engagement, relevant documents demonstrating holistic coordination between the Tribal Government and applicant, may include but are not limited to, current Tribal Business license and Tribal Access Permits issued by the Tribal Government to applicant or an executed agreement between the Tribal Government and applicant that grants applicant the ability to provide Broadband services on Tribal Lands. This will ensure that the proper documentation is obtained for submission and approval of the Final Proposal. NTIA A</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25c7fcea69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25c7fcea69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25c7fcea69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25c7fcea69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25c7fcea69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25c7fcea69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25c7fcea69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325c7fcea69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25c7fcea69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25c7fcea69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IP Vol 2:</a:t>
            </a:r>
            <a:endParaRPr>
              <a:solidFill>
                <a:schemeClr val="dk1"/>
              </a:solidFill>
            </a:endParaRPr>
          </a:p>
          <a:p>
            <a:pPr indent="0" lvl="0" marL="0" rtl="0" algn="l">
              <a:spcBef>
                <a:spcPts val="0"/>
              </a:spcBef>
              <a:spcAft>
                <a:spcPts val="0"/>
              </a:spcAft>
              <a:buNone/>
            </a:pPr>
            <a:r>
              <a:rPr lang="en">
                <a:solidFill>
                  <a:schemeClr val="dk1"/>
                </a:solidFill>
              </a:rPr>
              <a:t>Community Impact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Definition: A high priority of this grant is engagement with the impacted community. The applicant is to work with the local community, including regional government organizations as needed such as Associations of Governments, to identify an innovative means of providing a public benefit that addresses the community’s needs and includes, as a component of the proposed project, a long-term public benefit to the impacted community. Prospective subgrantees must demonstrate extensive community engagement and local planning.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Scoring: To receive full points for this category, prospective subgrantees must detail an innovative means of providing a public benefit that addresses the community’s needs and that may include a broadband component or other long-term public benefit that addresses the community’s needs. Plans may also include evidence of locally held outreach meetings such as open town hall meetings with residents and businesses from the Project Funding Areas where they are applying. Points can be received for signed Letters of Support from a community organization. These letters must indicate outreach and engagement with local civic and community organizations, educational, chambers of commerce, business leaders, etc. These letters can include reference to the long-term benefit to the community as a result of outreach, collaboration, and engagement between the provider and the community. The plan should also include a detailed description of how the public benefit will be sustained over time and who will be impacted by this benefit. See the following table for detailed scoring information. Examples of the long term public benefit may include: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Provide symmetrical broadband service to previously unserved or underserved Community Anchor Institution(s) (libraries, police and fire stations, city/county buildings, public safety buildings, hospitals, healthcare facilities, and educational institutions. </a:t>
            </a:r>
            <a:endParaRPr>
              <a:solidFill>
                <a:schemeClr val="dk1"/>
              </a:solidFill>
            </a:endParaRPr>
          </a:p>
          <a:p>
            <a:pPr indent="0" lvl="0" marL="0" rtl="0" algn="l">
              <a:spcBef>
                <a:spcPts val="0"/>
              </a:spcBef>
              <a:spcAft>
                <a:spcPts val="0"/>
              </a:spcAft>
              <a:buNone/>
            </a:pPr>
            <a:r>
              <a:rPr lang="en">
                <a:solidFill>
                  <a:schemeClr val="dk1"/>
                </a:solidFill>
              </a:rPr>
              <a:t>● Provide symmetrical broadband service to previously unserved or underserved public, nonprofit, or community facilities that do not meet the state’s BEAD definition of Community Anchor Institution but still provide a necessary public service to the community. These may include locations such as public water treatment and utility facilities or other facilities that would not be funded or served with BEAD funds. </a:t>
            </a:r>
            <a:endParaRPr>
              <a:solidFill>
                <a:schemeClr val="dk1"/>
              </a:solidFill>
            </a:endParaRPr>
          </a:p>
          <a:p>
            <a:pPr indent="0" lvl="0" marL="0" rtl="0" algn="l">
              <a:spcBef>
                <a:spcPts val="0"/>
              </a:spcBef>
              <a:spcAft>
                <a:spcPts val="0"/>
              </a:spcAft>
              <a:buNone/>
            </a:pPr>
            <a:r>
              <a:rPr lang="en">
                <a:solidFill>
                  <a:schemeClr val="dk1"/>
                </a:solidFill>
              </a:rPr>
              <a:t>● Serve an economically distressed area </a:t>
            </a:r>
            <a:endParaRPr>
              <a:solidFill>
                <a:schemeClr val="dk1"/>
              </a:solidFill>
            </a:endParaRPr>
          </a:p>
          <a:p>
            <a:pPr indent="0" lvl="0" marL="0" rtl="0" algn="l">
              <a:spcBef>
                <a:spcPts val="0"/>
              </a:spcBef>
              <a:spcAft>
                <a:spcPts val="0"/>
              </a:spcAft>
              <a:buNone/>
            </a:pPr>
            <a:r>
              <a:rPr lang="en">
                <a:solidFill>
                  <a:schemeClr val="dk1"/>
                </a:solidFill>
              </a:rPr>
              <a:t>● Digital literacy training </a:t>
            </a:r>
            <a:endParaRPr>
              <a:solidFill>
                <a:schemeClr val="dk1"/>
              </a:solidFill>
            </a:endParaRPr>
          </a:p>
          <a:p>
            <a:pPr indent="0" lvl="0" marL="0" rtl="0" algn="l">
              <a:spcBef>
                <a:spcPts val="0"/>
              </a:spcBef>
              <a:spcAft>
                <a:spcPts val="0"/>
              </a:spcAft>
              <a:buNone/>
            </a:pPr>
            <a:r>
              <a:rPr lang="en">
                <a:solidFill>
                  <a:schemeClr val="dk1"/>
                </a:solidFill>
              </a:rPr>
              <a:t>● Low-income assistance </a:t>
            </a:r>
            <a:endParaRPr>
              <a:solidFill>
                <a:schemeClr val="dk1"/>
              </a:solidFill>
            </a:endParaRPr>
          </a:p>
          <a:p>
            <a:pPr indent="0" lvl="0" marL="0" rtl="0" algn="l">
              <a:spcBef>
                <a:spcPts val="0"/>
              </a:spcBef>
              <a:spcAft>
                <a:spcPts val="0"/>
              </a:spcAft>
              <a:buNone/>
            </a:pPr>
            <a:r>
              <a:rPr lang="en">
                <a:solidFill>
                  <a:schemeClr val="dk1"/>
                </a:solidFill>
              </a:rPr>
              <a:t>● Partner with or establish co-working space </a:t>
            </a:r>
            <a:endParaRPr>
              <a:solidFill>
                <a:schemeClr val="dk1"/>
              </a:solidFill>
            </a:endParaRPr>
          </a:p>
          <a:p>
            <a:pPr indent="0" lvl="0" marL="0" rtl="0" algn="l">
              <a:spcBef>
                <a:spcPts val="0"/>
              </a:spcBef>
              <a:spcAft>
                <a:spcPts val="0"/>
              </a:spcAft>
              <a:buNone/>
            </a:pPr>
            <a:r>
              <a:rPr lang="en">
                <a:solidFill>
                  <a:schemeClr val="dk1"/>
                </a:solidFill>
              </a:rPr>
              <a:t>● Activities planned to increase adoption, including low-cost offerings for three years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Open Community Wifi at a public location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164dacf41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164dacf41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25c7fcea69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325c7fcea69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IP Vol 2:</a:t>
            </a:r>
            <a:endParaRPr>
              <a:solidFill>
                <a:schemeClr val="dk1"/>
              </a:solidFill>
            </a:endParaRPr>
          </a:p>
          <a:p>
            <a:pPr indent="0" lvl="0" marL="0" rtl="0" algn="l">
              <a:spcBef>
                <a:spcPts val="0"/>
              </a:spcBef>
              <a:spcAft>
                <a:spcPts val="0"/>
              </a:spcAft>
              <a:buNone/>
            </a:pPr>
            <a:r>
              <a:rPr lang="en">
                <a:solidFill>
                  <a:schemeClr val="dk1"/>
                </a:solidFill>
              </a:rPr>
              <a:t>Community Impact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Definition: A high priority of this grant is engagement with the impacted community. The applicant is to work with the local community, including regional government organizations as needed such as Associations of Governments, to identify an innovative means of providing a public benefit that addresses the community’s needs and includes, as a component of the proposed project, a long-term public benefit to the impacted community. Prospective subgrantees must demonstrate extensive community engagement and local planning.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Scoring: To receive full points for this category, prospective subgrantees must detail an innovative means of providing a public benefit that addresses the community’s needs and that may include a broadband component or other long-term public benefit that addresses the community’s needs. Plans may also include evidence of locally held outreach meetings such as open town hall meetings with residents and businesses from the Project Funding Areas where they are applying. Points can be received for signed Letters of Support from a community organization. These letters must indicate outreach and engagement with local civic and community organizations, educational, chambers of commerce, business leaders, etc. These letters can include reference to the long-term benefit to the community as a result of outreach, collaboration, and engagement between the provider and the community. The plan should also include a detailed description of how the public benefit will be sustained over time and who will be impacted by this benefit. See the following table for detailed scoring information. Examples of the long term public benefit may include: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Provide symmetrical broadband service to previously unserved or underserved Community Anchor Institution(s) (libraries, police and fire stations, city/county buildings, public safety buildings, hospitals, healthcare facilities, and educational institutions. </a:t>
            </a:r>
            <a:endParaRPr>
              <a:solidFill>
                <a:schemeClr val="dk1"/>
              </a:solidFill>
            </a:endParaRPr>
          </a:p>
          <a:p>
            <a:pPr indent="0" lvl="0" marL="0" rtl="0" algn="l">
              <a:spcBef>
                <a:spcPts val="0"/>
              </a:spcBef>
              <a:spcAft>
                <a:spcPts val="0"/>
              </a:spcAft>
              <a:buNone/>
            </a:pPr>
            <a:r>
              <a:rPr lang="en">
                <a:solidFill>
                  <a:schemeClr val="dk1"/>
                </a:solidFill>
              </a:rPr>
              <a:t>● Provide symmetrical broadband service to previously unserved or underserved public, nonprofit, or community facilities that do not meet the state’s BEAD definition of Community Anchor Institution but still provide a necessary public service to the community. These may include locations such as public water treatment and utility facilities or other facilities that would not be funded or served with BEAD funds. </a:t>
            </a:r>
            <a:endParaRPr>
              <a:solidFill>
                <a:schemeClr val="dk1"/>
              </a:solidFill>
            </a:endParaRPr>
          </a:p>
          <a:p>
            <a:pPr indent="0" lvl="0" marL="0" rtl="0" algn="l">
              <a:spcBef>
                <a:spcPts val="0"/>
              </a:spcBef>
              <a:spcAft>
                <a:spcPts val="0"/>
              </a:spcAft>
              <a:buNone/>
            </a:pPr>
            <a:r>
              <a:rPr lang="en">
                <a:solidFill>
                  <a:schemeClr val="dk1"/>
                </a:solidFill>
              </a:rPr>
              <a:t>● Serve an economically distressed area </a:t>
            </a:r>
            <a:endParaRPr>
              <a:solidFill>
                <a:schemeClr val="dk1"/>
              </a:solidFill>
            </a:endParaRPr>
          </a:p>
          <a:p>
            <a:pPr indent="0" lvl="0" marL="0" rtl="0" algn="l">
              <a:spcBef>
                <a:spcPts val="0"/>
              </a:spcBef>
              <a:spcAft>
                <a:spcPts val="0"/>
              </a:spcAft>
              <a:buNone/>
            </a:pPr>
            <a:r>
              <a:rPr lang="en">
                <a:solidFill>
                  <a:schemeClr val="dk1"/>
                </a:solidFill>
              </a:rPr>
              <a:t>● Digital literacy training </a:t>
            </a:r>
            <a:endParaRPr>
              <a:solidFill>
                <a:schemeClr val="dk1"/>
              </a:solidFill>
            </a:endParaRPr>
          </a:p>
          <a:p>
            <a:pPr indent="0" lvl="0" marL="0" rtl="0" algn="l">
              <a:spcBef>
                <a:spcPts val="0"/>
              </a:spcBef>
              <a:spcAft>
                <a:spcPts val="0"/>
              </a:spcAft>
              <a:buNone/>
            </a:pPr>
            <a:r>
              <a:rPr lang="en">
                <a:solidFill>
                  <a:schemeClr val="dk1"/>
                </a:solidFill>
              </a:rPr>
              <a:t>● Low-income assistance </a:t>
            </a:r>
            <a:endParaRPr>
              <a:solidFill>
                <a:schemeClr val="dk1"/>
              </a:solidFill>
            </a:endParaRPr>
          </a:p>
          <a:p>
            <a:pPr indent="0" lvl="0" marL="0" rtl="0" algn="l">
              <a:spcBef>
                <a:spcPts val="0"/>
              </a:spcBef>
              <a:spcAft>
                <a:spcPts val="0"/>
              </a:spcAft>
              <a:buNone/>
            </a:pPr>
            <a:r>
              <a:rPr lang="en">
                <a:solidFill>
                  <a:schemeClr val="dk1"/>
                </a:solidFill>
              </a:rPr>
              <a:t>● Partner with or establish co-working space </a:t>
            </a:r>
            <a:endParaRPr>
              <a:solidFill>
                <a:schemeClr val="dk1"/>
              </a:solidFill>
            </a:endParaRPr>
          </a:p>
          <a:p>
            <a:pPr indent="0" lvl="0" marL="0" rtl="0" algn="l">
              <a:spcBef>
                <a:spcPts val="0"/>
              </a:spcBef>
              <a:spcAft>
                <a:spcPts val="0"/>
              </a:spcAft>
              <a:buNone/>
            </a:pPr>
            <a:r>
              <a:rPr lang="en">
                <a:solidFill>
                  <a:schemeClr val="dk1"/>
                </a:solidFill>
              </a:rPr>
              <a:t>● Activities planned to increase adoption, including low-cost offerings for three years </a:t>
            </a:r>
            <a:endParaRPr>
              <a:solidFill>
                <a:schemeClr val="dk1"/>
              </a:solidFill>
            </a:endParaRPr>
          </a:p>
          <a:p>
            <a:pPr indent="0" lvl="0" marL="0" rtl="0" algn="l">
              <a:spcBef>
                <a:spcPts val="0"/>
              </a:spcBef>
              <a:spcAft>
                <a:spcPts val="0"/>
              </a:spcAft>
              <a:buNone/>
            </a:pPr>
            <a:r>
              <a:rPr lang="en">
                <a:solidFill>
                  <a:schemeClr val="dk1"/>
                </a:solidFill>
              </a:rPr>
              <a:t>● Open Community Wifi at a public location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25c7fcea69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25c7fcea69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25c7fcea69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25c7fcea69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25c7fcea69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325c7fcea69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25c7fcea69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325c7fcea69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251c7f2160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3251c7f2160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32662b0fd7b_3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32662b0fd7b_3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32662b0fd7b_3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32662b0fd7b_3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2c2cf60b0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32c2cf60b0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25c7fcea69_1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25c7fcea69_1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jp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p:cSld name="Title and Content_1_1_1_1_1_1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3"/>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024">
  <p:cSld name="Title and Content_1_1_1_1_1_1_2">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14"/>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1 1">
  <p:cSld name="Title and Content_1_1_1_1_1_1_1_1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5"/>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5"/>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itle">
  <p:cSld name="TITLE">
    <p:spTree>
      <p:nvGrpSpPr>
        <p:cNvPr id="63" name="Shape 63"/>
        <p:cNvGrpSpPr/>
        <p:nvPr/>
      </p:nvGrpSpPr>
      <p:grpSpPr>
        <a:xfrm>
          <a:off x="0" y="0"/>
          <a:ext cx="0" cy="0"/>
          <a:chOff x="0" y="0"/>
          <a:chExt cx="0" cy="0"/>
        </a:xfrm>
      </p:grpSpPr>
      <p:pic>
        <p:nvPicPr>
          <p:cNvPr id="64" name="Google Shape;64;p17"/>
          <p:cNvPicPr preferRelativeResize="0"/>
          <p:nvPr/>
        </p:nvPicPr>
        <p:blipFill rotWithShape="1">
          <a:blip r:embed="rId2">
            <a:alphaModFix/>
          </a:blip>
          <a:srcRect b="0" l="0" r="0" t="0"/>
          <a:stretch/>
        </p:blipFill>
        <p:spPr>
          <a:xfrm>
            <a:off x="-73703" y="-1224289"/>
            <a:ext cx="9291407" cy="6954037"/>
          </a:xfrm>
          <a:prstGeom prst="rect">
            <a:avLst/>
          </a:prstGeom>
          <a:noFill/>
          <a:ln>
            <a:noFill/>
          </a:ln>
        </p:spPr>
      </p:pic>
      <p:sp>
        <p:nvSpPr>
          <p:cNvPr id="65" name="Google Shape;65;p17"/>
          <p:cNvSpPr txBox="1"/>
          <p:nvPr>
            <p:ph type="ctrTitle"/>
          </p:nvPr>
        </p:nvSpPr>
        <p:spPr>
          <a:xfrm>
            <a:off x="385917" y="1942995"/>
            <a:ext cx="8048317" cy="87261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6000"/>
              <a:buFont typeface="Arial"/>
              <a:buNone/>
              <a:defRPr b="1"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 name="Google Shape;66;p17"/>
          <p:cNvSpPr txBox="1"/>
          <p:nvPr>
            <p:ph idx="1" type="subTitle"/>
          </p:nvPr>
        </p:nvSpPr>
        <p:spPr>
          <a:xfrm>
            <a:off x="408040" y="3849256"/>
            <a:ext cx="2023601" cy="106512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1400"/>
              <a:buNone/>
              <a:defRPr sz="14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7" name="Google Shape;67;p17"/>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chemeClr val="lt1"/>
                </a:solidFill>
                <a:latin typeface="Arial"/>
                <a:ea typeface="Arial"/>
                <a:cs typeface="Arial"/>
                <a:sym typeface="Arial"/>
              </a:defRPr>
            </a:lvl1pPr>
            <a:lvl2pPr indent="0" lvl="1" marL="0" algn="r">
              <a:spcBef>
                <a:spcPts val="0"/>
              </a:spcBef>
              <a:buNone/>
              <a:defRPr b="0" i="0" sz="900" u="none" cap="none" strike="noStrike">
                <a:solidFill>
                  <a:schemeClr val="lt1"/>
                </a:solidFill>
                <a:latin typeface="Arial"/>
                <a:ea typeface="Arial"/>
                <a:cs typeface="Arial"/>
                <a:sym typeface="Arial"/>
              </a:defRPr>
            </a:lvl2pPr>
            <a:lvl3pPr indent="0" lvl="2" marL="0" algn="r">
              <a:spcBef>
                <a:spcPts val="0"/>
              </a:spcBef>
              <a:buNone/>
              <a:defRPr b="0" i="0" sz="900" u="none" cap="none" strike="noStrike">
                <a:solidFill>
                  <a:schemeClr val="lt1"/>
                </a:solidFill>
                <a:latin typeface="Arial"/>
                <a:ea typeface="Arial"/>
                <a:cs typeface="Arial"/>
                <a:sym typeface="Arial"/>
              </a:defRPr>
            </a:lvl3pPr>
            <a:lvl4pPr indent="0" lvl="3" marL="0" algn="r">
              <a:spcBef>
                <a:spcPts val="0"/>
              </a:spcBef>
              <a:buNone/>
              <a:defRPr b="0" i="0" sz="900" u="none" cap="none" strike="noStrike">
                <a:solidFill>
                  <a:schemeClr val="lt1"/>
                </a:solidFill>
                <a:latin typeface="Arial"/>
                <a:ea typeface="Arial"/>
                <a:cs typeface="Arial"/>
                <a:sym typeface="Arial"/>
              </a:defRPr>
            </a:lvl4pPr>
            <a:lvl5pPr indent="0" lvl="4" marL="0" algn="r">
              <a:spcBef>
                <a:spcPts val="0"/>
              </a:spcBef>
              <a:buNone/>
              <a:defRPr b="0" i="0" sz="900" u="none" cap="none" strike="noStrike">
                <a:solidFill>
                  <a:schemeClr val="lt1"/>
                </a:solidFill>
                <a:latin typeface="Arial"/>
                <a:ea typeface="Arial"/>
                <a:cs typeface="Arial"/>
                <a:sym typeface="Arial"/>
              </a:defRPr>
            </a:lvl5pPr>
            <a:lvl6pPr indent="0" lvl="5" marL="0" algn="r">
              <a:spcBef>
                <a:spcPts val="0"/>
              </a:spcBef>
              <a:buNone/>
              <a:defRPr b="0" i="0" sz="900" u="none" cap="none" strike="noStrike">
                <a:solidFill>
                  <a:schemeClr val="lt1"/>
                </a:solidFill>
                <a:latin typeface="Arial"/>
                <a:ea typeface="Arial"/>
                <a:cs typeface="Arial"/>
                <a:sym typeface="Arial"/>
              </a:defRPr>
            </a:lvl6pPr>
            <a:lvl7pPr indent="0" lvl="6" marL="0" algn="r">
              <a:spcBef>
                <a:spcPts val="0"/>
              </a:spcBef>
              <a:buNone/>
              <a:defRPr b="0" i="0" sz="900" u="none" cap="none" strike="noStrike">
                <a:solidFill>
                  <a:schemeClr val="lt1"/>
                </a:solidFill>
                <a:latin typeface="Arial"/>
                <a:ea typeface="Arial"/>
                <a:cs typeface="Arial"/>
                <a:sym typeface="Arial"/>
              </a:defRPr>
            </a:lvl7pPr>
            <a:lvl8pPr indent="0" lvl="7" marL="0" algn="r">
              <a:spcBef>
                <a:spcPts val="0"/>
              </a:spcBef>
              <a:buNone/>
              <a:defRPr b="0" i="0" sz="900" u="none" cap="none" strike="noStrike">
                <a:solidFill>
                  <a:schemeClr val="lt1"/>
                </a:solidFill>
                <a:latin typeface="Arial"/>
                <a:ea typeface="Arial"/>
                <a:cs typeface="Arial"/>
                <a:sym typeface="Arial"/>
              </a:defRPr>
            </a:lvl8pPr>
            <a:lvl9pPr indent="0" lvl="8" marL="0" algn="r">
              <a:spcBef>
                <a:spcPts val="0"/>
              </a:spcBef>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Logo&#10;&#10;Description automatically generated" id="68" name="Google Shape;68;p17"/>
          <p:cNvPicPr preferRelativeResize="0"/>
          <p:nvPr/>
        </p:nvPicPr>
        <p:blipFill rotWithShape="1">
          <a:blip r:embed="rId3">
            <a:alphaModFix/>
          </a:blip>
          <a:srcRect b="0" l="0" r="0" t="0"/>
          <a:stretch/>
        </p:blipFill>
        <p:spPr>
          <a:xfrm>
            <a:off x="6142382" y="2322314"/>
            <a:ext cx="3075321" cy="2865912"/>
          </a:xfrm>
          <a:prstGeom prst="rect">
            <a:avLst/>
          </a:prstGeom>
          <a:noFill/>
          <a:ln>
            <a:noFill/>
          </a:ln>
        </p:spPr>
      </p:pic>
      <p:pic>
        <p:nvPicPr>
          <p:cNvPr id="69" name="Google Shape;69;p17"/>
          <p:cNvPicPr preferRelativeResize="0"/>
          <p:nvPr/>
        </p:nvPicPr>
        <p:blipFill rotWithShape="1">
          <a:blip r:embed="rId4">
            <a:alphaModFix/>
          </a:blip>
          <a:srcRect b="0" l="0" r="0" t="0"/>
          <a:stretch/>
        </p:blipFill>
        <p:spPr>
          <a:xfrm>
            <a:off x="439447" y="512703"/>
            <a:ext cx="1960787" cy="3966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0" name="Shape 70"/>
        <p:cNvGrpSpPr/>
        <p:nvPr/>
      </p:nvGrpSpPr>
      <p:grpSpPr>
        <a:xfrm>
          <a:off x="0" y="0"/>
          <a:ext cx="0" cy="0"/>
          <a:chOff x="0" y="0"/>
          <a:chExt cx="0" cy="0"/>
        </a:xfrm>
      </p:grpSpPr>
      <p:sp>
        <p:nvSpPr>
          <p:cNvPr id="71" name="Google Shape;71;p18"/>
          <p:cNvSpPr txBox="1"/>
          <p:nvPr>
            <p:ph type="ctrTitle"/>
          </p:nvPr>
        </p:nvSpPr>
        <p:spPr>
          <a:xfrm>
            <a:off x="1143000" y="703771"/>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a:buNone/>
              <a:defRPr b="1"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18"/>
          <p:cNvSpPr txBox="1"/>
          <p:nvPr>
            <p:ph idx="1" type="subTitle"/>
          </p:nvPr>
        </p:nvSpPr>
        <p:spPr>
          <a:xfrm>
            <a:off x="1143000" y="2563527"/>
            <a:ext cx="6858000" cy="714532"/>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3" name="Google Shape;73;p18"/>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4" name="Google Shape;74;p18"/>
          <p:cNvPicPr preferRelativeResize="0"/>
          <p:nvPr/>
        </p:nvPicPr>
        <p:blipFill rotWithShape="1">
          <a:blip r:embed="rId2">
            <a:alphaModFix/>
          </a:blip>
          <a:srcRect b="0" l="0" r="0" t="0"/>
          <a:stretch/>
        </p:blipFill>
        <p:spPr>
          <a:xfrm>
            <a:off x="-4313" y="5010913"/>
            <a:ext cx="10281668" cy="451280"/>
          </a:xfrm>
          <a:prstGeom prst="rect">
            <a:avLst/>
          </a:prstGeom>
          <a:noFill/>
          <a:ln>
            <a:noFill/>
          </a:ln>
        </p:spPr>
      </p:pic>
      <p:pic>
        <p:nvPicPr>
          <p:cNvPr id="75" name="Google Shape;75;p18"/>
          <p:cNvPicPr preferRelativeResize="0"/>
          <p:nvPr/>
        </p:nvPicPr>
        <p:blipFill rotWithShape="1">
          <a:blip r:embed="rId3">
            <a:alphaModFix/>
          </a:blip>
          <a:srcRect b="0" l="0" r="0" t="0"/>
          <a:stretch/>
        </p:blipFill>
        <p:spPr>
          <a:xfrm>
            <a:off x="3318229" y="3637235"/>
            <a:ext cx="2507543" cy="5072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6" name="Shape 76"/>
        <p:cNvGrpSpPr/>
        <p:nvPr/>
      </p:nvGrpSpPr>
      <p:grpSpPr>
        <a:xfrm>
          <a:off x="0" y="0"/>
          <a:ext cx="0" cy="0"/>
          <a:chOff x="0" y="0"/>
          <a:chExt cx="0" cy="0"/>
        </a:xfrm>
      </p:grpSpPr>
      <p:sp>
        <p:nvSpPr>
          <p:cNvPr id="77" name="Google Shape;77;p19"/>
          <p:cNvSpPr txBox="1"/>
          <p:nvPr>
            <p:ph type="ctrTitle"/>
          </p:nvPr>
        </p:nvSpPr>
        <p:spPr>
          <a:xfrm>
            <a:off x="704850" y="703771"/>
            <a:ext cx="6858000" cy="872617"/>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Arial"/>
              <a:buNone/>
              <a:defRPr b="1"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9"/>
          <p:cNvSpPr txBox="1"/>
          <p:nvPr>
            <p:ph idx="1" type="subTitle"/>
          </p:nvPr>
        </p:nvSpPr>
        <p:spPr>
          <a:xfrm>
            <a:off x="704850" y="1707577"/>
            <a:ext cx="6858000" cy="714532"/>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9" name="Google Shape;79;p19"/>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19"/>
          <p:cNvPicPr preferRelativeResize="0"/>
          <p:nvPr/>
        </p:nvPicPr>
        <p:blipFill rotWithShape="1">
          <a:blip r:embed="rId2">
            <a:alphaModFix/>
          </a:blip>
          <a:srcRect b="0" l="0" r="0" t="0"/>
          <a:stretch/>
        </p:blipFill>
        <p:spPr>
          <a:xfrm>
            <a:off x="5942333" y="1743075"/>
            <a:ext cx="3968429" cy="3790950"/>
          </a:xfrm>
          <a:prstGeom prst="rect">
            <a:avLst/>
          </a:prstGeom>
          <a:noFill/>
          <a:ln>
            <a:noFill/>
          </a:ln>
        </p:spPr>
      </p:pic>
      <p:pic>
        <p:nvPicPr>
          <p:cNvPr id="81" name="Google Shape;81;p19"/>
          <p:cNvPicPr preferRelativeResize="0"/>
          <p:nvPr/>
        </p:nvPicPr>
        <p:blipFill rotWithShape="1">
          <a:blip r:embed="rId3">
            <a:alphaModFix/>
          </a:blip>
          <a:srcRect b="0" l="0" r="0" t="0"/>
          <a:stretch/>
        </p:blipFill>
        <p:spPr>
          <a:xfrm>
            <a:off x="-4313" y="5010913"/>
            <a:ext cx="10281668" cy="451280"/>
          </a:xfrm>
          <a:prstGeom prst="rect">
            <a:avLst/>
          </a:prstGeom>
          <a:noFill/>
          <a:ln>
            <a:noFill/>
          </a:ln>
        </p:spPr>
      </p:pic>
      <p:pic>
        <p:nvPicPr>
          <p:cNvPr id="82" name="Google Shape;82;p19"/>
          <p:cNvPicPr preferRelativeResize="0"/>
          <p:nvPr/>
        </p:nvPicPr>
        <p:blipFill rotWithShape="1">
          <a:blip r:embed="rId4">
            <a:alphaModFix/>
          </a:blip>
          <a:srcRect b="0" l="0" r="0" t="0"/>
          <a:stretch/>
        </p:blipFill>
        <p:spPr>
          <a:xfrm>
            <a:off x="694126" y="3567113"/>
            <a:ext cx="2507543" cy="5072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3" name="Shape 83"/>
        <p:cNvGrpSpPr/>
        <p:nvPr/>
      </p:nvGrpSpPr>
      <p:grpSpPr>
        <a:xfrm>
          <a:off x="0" y="0"/>
          <a:ext cx="0" cy="0"/>
          <a:chOff x="0" y="0"/>
          <a:chExt cx="0" cy="0"/>
        </a:xfrm>
      </p:grpSpPr>
      <p:sp>
        <p:nvSpPr>
          <p:cNvPr id="84" name="Google Shape;84;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20"/>
          <p:cNvSpPr txBox="1"/>
          <p:nvPr>
            <p:ph idx="1" type="body"/>
          </p:nvPr>
        </p:nvSpPr>
        <p:spPr>
          <a:xfrm>
            <a:off x="628650" y="1369219"/>
            <a:ext cx="7886700" cy="45128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6B2C"/>
              </a:buClr>
              <a:buSzPts val="2100"/>
              <a:buNone/>
              <a:defRPr b="1">
                <a:solidFill>
                  <a:srgbClr val="ED6B2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20"/>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87" name="Google Shape;87;p20"/>
          <p:cNvPicPr preferRelativeResize="0"/>
          <p:nvPr/>
        </p:nvPicPr>
        <p:blipFill rotWithShape="1">
          <a:blip r:embed="rId2">
            <a:alphaModFix/>
          </a:blip>
          <a:srcRect b="0" l="0" r="0" t="0"/>
          <a:stretch/>
        </p:blipFill>
        <p:spPr>
          <a:xfrm>
            <a:off x="5942333" y="1743075"/>
            <a:ext cx="3968429" cy="3790950"/>
          </a:xfrm>
          <a:prstGeom prst="rect">
            <a:avLst/>
          </a:prstGeom>
          <a:noFill/>
          <a:ln>
            <a:noFill/>
          </a:ln>
        </p:spPr>
      </p:pic>
      <p:pic>
        <p:nvPicPr>
          <p:cNvPr id="88" name="Google Shape;88;p20"/>
          <p:cNvPicPr preferRelativeResize="0"/>
          <p:nvPr/>
        </p:nvPicPr>
        <p:blipFill rotWithShape="1">
          <a:blip r:embed="rId3">
            <a:alphaModFix/>
          </a:blip>
          <a:srcRect b="0" l="0" r="0" t="0"/>
          <a:stretch/>
        </p:blipFill>
        <p:spPr>
          <a:xfrm>
            <a:off x="-4313" y="5010913"/>
            <a:ext cx="10281668" cy="451280"/>
          </a:xfrm>
          <a:prstGeom prst="rect">
            <a:avLst/>
          </a:prstGeom>
          <a:noFill/>
          <a:ln>
            <a:noFill/>
          </a:ln>
        </p:spPr>
      </p:pic>
      <p:sp>
        <p:nvSpPr>
          <p:cNvPr id="89" name="Google Shape;89;p20"/>
          <p:cNvSpPr txBox="1"/>
          <p:nvPr>
            <p:ph idx="2" type="body"/>
          </p:nvPr>
        </p:nvSpPr>
        <p:spPr>
          <a:xfrm>
            <a:off x="628650" y="1917391"/>
            <a:ext cx="7886700" cy="25410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500"/>
              <a:buNone/>
              <a:defRPr b="0" sz="15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21"/>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Arial"/>
              <a:buNone/>
              <a:defRPr b="1"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21"/>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93" name="Google Shape;93;p21"/>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94" name="Google Shape;94;p21"/>
          <p:cNvPicPr preferRelativeResize="0"/>
          <p:nvPr/>
        </p:nvPicPr>
        <p:blipFill rotWithShape="1">
          <a:blip r:embed="rId2">
            <a:alphaModFix/>
          </a:blip>
          <a:srcRect b="0" l="0" r="0" t="0"/>
          <a:stretch/>
        </p:blipFill>
        <p:spPr>
          <a:xfrm>
            <a:off x="-4313" y="5010913"/>
            <a:ext cx="10281668" cy="451280"/>
          </a:xfrm>
          <a:prstGeom prst="rect">
            <a:avLst/>
          </a:prstGeom>
          <a:noFill/>
          <a:ln>
            <a:noFill/>
          </a:ln>
        </p:spPr>
      </p:pic>
      <p:pic>
        <p:nvPicPr>
          <p:cNvPr id="95" name="Google Shape;95;p21"/>
          <p:cNvPicPr preferRelativeResize="0"/>
          <p:nvPr/>
        </p:nvPicPr>
        <p:blipFill rotWithShape="1">
          <a:blip r:embed="rId3">
            <a:alphaModFix/>
          </a:blip>
          <a:srcRect b="0" l="0" r="0" t="0"/>
          <a:stretch/>
        </p:blipFill>
        <p:spPr>
          <a:xfrm>
            <a:off x="5942333" y="1743075"/>
            <a:ext cx="3968429" cy="3790950"/>
          </a:xfrm>
          <a:prstGeom prst="rect">
            <a:avLst/>
          </a:prstGeom>
          <a:noFill/>
          <a:ln>
            <a:noFill/>
          </a:ln>
        </p:spPr>
      </p:pic>
      <p:pic>
        <p:nvPicPr>
          <p:cNvPr id="96" name="Google Shape;96;p21"/>
          <p:cNvPicPr preferRelativeResize="0"/>
          <p:nvPr/>
        </p:nvPicPr>
        <p:blipFill rotWithShape="1">
          <a:blip r:embed="rId4">
            <a:alphaModFix/>
          </a:blip>
          <a:srcRect b="0" l="0" r="0" t="0"/>
          <a:stretch/>
        </p:blipFill>
        <p:spPr>
          <a:xfrm>
            <a:off x="623888" y="576263"/>
            <a:ext cx="2507543" cy="5072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7" name="Shape 97"/>
        <p:cNvGrpSpPr/>
        <p:nvPr/>
      </p:nvGrpSpPr>
      <p:grpSpPr>
        <a:xfrm>
          <a:off x="0" y="0"/>
          <a:ext cx="0" cy="0"/>
          <a:chOff x="0" y="0"/>
          <a:chExt cx="0" cy="0"/>
        </a:xfrm>
      </p:grpSpPr>
      <p:sp>
        <p:nvSpPr>
          <p:cNvPr id="98" name="Google Shape;98;p22"/>
          <p:cNvSpPr txBox="1"/>
          <p:nvPr>
            <p:ph type="title"/>
          </p:nvPr>
        </p:nvSpPr>
        <p:spPr>
          <a:xfrm>
            <a:off x="628650" y="273844"/>
            <a:ext cx="7886700" cy="87884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22"/>
          <p:cNvSpPr txBox="1"/>
          <p:nvPr>
            <p:ph idx="1" type="body"/>
          </p:nvPr>
        </p:nvSpPr>
        <p:spPr>
          <a:xfrm>
            <a:off x="628650" y="1369219"/>
            <a:ext cx="7886700"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6B2C"/>
              </a:buClr>
              <a:buSzPts val="1500"/>
              <a:buNone/>
              <a:defRPr b="1" sz="1500">
                <a:solidFill>
                  <a:srgbClr val="ED6B2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00" name="Google Shape;100;p22"/>
          <p:cNvPicPr preferRelativeResize="0"/>
          <p:nvPr/>
        </p:nvPicPr>
        <p:blipFill rotWithShape="1">
          <a:blip r:embed="rId2">
            <a:alphaModFix/>
          </a:blip>
          <a:srcRect b="0" l="0" r="0" t="0"/>
          <a:stretch/>
        </p:blipFill>
        <p:spPr>
          <a:xfrm>
            <a:off x="5942333" y="1743075"/>
            <a:ext cx="3968429" cy="3790950"/>
          </a:xfrm>
          <a:prstGeom prst="rect">
            <a:avLst/>
          </a:prstGeom>
          <a:noFill/>
          <a:ln>
            <a:noFill/>
          </a:ln>
        </p:spPr>
      </p:pic>
      <p:sp>
        <p:nvSpPr>
          <p:cNvPr id="101" name="Google Shape;101;p22"/>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02" name="Google Shape;102;p22"/>
          <p:cNvCxnSpPr/>
          <p:nvPr/>
        </p:nvCxnSpPr>
        <p:spPr>
          <a:xfrm>
            <a:off x="0" y="1228764"/>
            <a:ext cx="9144000" cy="0"/>
          </a:xfrm>
          <a:prstGeom prst="straightConnector1">
            <a:avLst/>
          </a:prstGeom>
          <a:noFill/>
          <a:ln cap="flat" cmpd="sng" w="12700">
            <a:solidFill>
              <a:srgbClr val="AEABAB">
                <a:alpha val="44705"/>
              </a:srgbClr>
            </a:solidFill>
            <a:prstDash val="solid"/>
            <a:miter lim="800000"/>
            <a:headEnd len="sm" w="sm" type="none"/>
            <a:tailEnd len="sm" w="sm" type="none"/>
          </a:ln>
        </p:spPr>
      </p:cxnSp>
      <p:sp>
        <p:nvSpPr>
          <p:cNvPr id="103" name="Google Shape;103;p22"/>
          <p:cNvSpPr txBox="1"/>
          <p:nvPr>
            <p:ph idx="2" type="body"/>
          </p:nvPr>
        </p:nvSpPr>
        <p:spPr>
          <a:xfrm>
            <a:off x="628650" y="1737928"/>
            <a:ext cx="7886700" cy="108141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400"/>
              <a:buNone/>
              <a:defRPr b="0" sz="14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22"/>
          <p:cNvSpPr txBox="1"/>
          <p:nvPr>
            <p:ph idx="3" type="body"/>
          </p:nvPr>
        </p:nvSpPr>
        <p:spPr>
          <a:xfrm>
            <a:off x="628650" y="2966068"/>
            <a:ext cx="7886700"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5A9BC"/>
              </a:buClr>
              <a:buSzPts val="1500"/>
              <a:buNone/>
              <a:defRPr b="1" sz="1500">
                <a:solidFill>
                  <a:srgbClr val="25A9B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22"/>
          <p:cNvSpPr txBox="1"/>
          <p:nvPr>
            <p:ph idx="4" type="body"/>
          </p:nvPr>
        </p:nvSpPr>
        <p:spPr>
          <a:xfrm>
            <a:off x="628650" y="3334777"/>
            <a:ext cx="7886700" cy="108141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400"/>
              <a:buNone/>
              <a:defRPr b="0" sz="14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06" name="Google Shape;106;p22"/>
          <p:cNvPicPr preferRelativeResize="0"/>
          <p:nvPr/>
        </p:nvPicPr>
        <p:blipFill rotWithShape="1">
          <a:blip r:embed="rId3">
            <a:alphaModFix/>
          </a:blip>
          <a:srcRect b="0" l="0" r="0" t="0"/>
          <a:stretch/>
        </p:blipFill>
        <p:spPr>
          <a:xfrm>
            <a:off x="-4313" y="5010913"/>
            <a:ext cx="10281668" cy="4512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7" name="Shape 107"/>
        <p:cNvGrpSpPr/>
        <p:nvPr/>
      </p:nvGrpSpPr>
      <p:grpSpPr>
        <a:xfrm>
          <a:off x="0" y="0"/>
          <a:ext cx="0" cy="0"/>
          <a:chOff x="0" y="0"/>
          <a:chExt cx="0" cy="0"/>
        </a:xfrm>
      </p:grpSpPr>
      <p:pic>
        <p:nvPicPr>
          <p:cNvPr id="108" name="Google Shape;108;p23"/>
          <p:cNvPicPr preferRelativeResize="0"/>
          <p:nvPr/>
        </p:nvPicPr>
        <p:blipFill rotWithShape="1">
          <a:blip r:embed="rId2">
            <a:alphaModFix/>
          </a:blip>
          <a:srcRect b="0" l="0" r="0" t="0"/>
          <a:stretch/>
        </p:blipFill>
        <p:spPr>
          <a:xfrm>
            <a:off x="5942333" y="1743075"/>
            <a:ext cx="3968429" cy="3790950"/>
          </a:xfrm>
          <a:prstGeom prst="rect">
            <a:avLst/>
          </a:prstGeom>
          <a:noFill/>
          <a:ln>
            <a:noFill/>
          </a:ln>
        </p:spPr>
      </p:pic>
      <p:sp>
        <p:nvSpPr>
          <p:cNvPr id="109" name="Google Shape;109;p23"/>
          <p:cNvSpPr txBox="1"/>
          <p:nvPr>
            <p:ph type="title"/>
          </p:nvPr>
        </p:nvSpPr>
        <p:spPr>
          <a:xfrm>
            <a:off x="628650" y="273844"/>
            <a:ext cx="7886700" cy="87884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 name="Google Shape;110;p23"/>
          <p:cNvSpPr txBox="1"/>
          <p:nvPr>
            <p:ph idx="1" type="body"/>
          </p:nvPr>
        </p:nvSpPr>
        <p:spPr>
          <a:xfrm>
            <a:off x="628650" y="1369219"/>
            <a:ext cx="3803240"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6B2C"/>
              </a:buClr>
              <a:buSzPts val="1500"/>
              <a:buNone/>
              <a:defRPr b="1" sz="1500">
                <a:solidFill>
                  <a:srgbClr val="ED6B2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23"/>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12" name="Google Shape;112;p23"/>
          <p:cNvCxnSpPr/>
          <p:nvPr/>
        </p:nvCxnSpPr>
        <p:spPr>
          <a:xfrm>
            <a:off x="0" y="1228764"/>
            <a:ext cx="9144000" cy="0"/>
          </a:xfrm>
          <a:prstGeom prst="straightConnector1">
            <a:avLst/>
          </a:prstGeom>
          <a:noFill/>
          <a:ln cap="flat" cmpd="sng" w="12700">
            <a:solidFill>
              <a:srgbClr val="AEABAB">
                <a:alpha val="44705"/>
              </a:srgbClr>
            </a:solidFill>
            <a:prstDash val="solid"/>
            <a:miter lim="800000"/>
            <a:headEnd len="sm" w="sm" type="none"/>
            <a:tailEnd len="sm" w="sm" type="none"/>
          </a:ln>
        </p:spPr>
      </p:cxnSp>
      <p:sp>
        <p:nvSpPr>
          <p:cNvPr id="113" name="Google Shape;113;p23"/>
          <p:cNvSpPr txBox="1"/>
          <p:nvPr>
            <p:ph idx="2" type="body"/>
          </p:nvPr>
        </p:nvSpPr>
        <p:spPr>
          <a:xfrm>
            <a:off x="628650" y="1737928"/>
            <a:ext cx="3803240" cy="267826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400"/>
              <a:buNone/>
              <a:defRPr b="0" sz="14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23"/>
          <p:cNvSpPr txBox="1"/>
          <p:nvPr>
            <p:ph idx="3" type="body"/>
          </p:nvPr>
        </p:nvSpPr>
        <p:spPr>
          <a:xfrm>
            <a:off x="4713953" y="1369219"/>
            <a:ext cx="3803240"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5A9BC"/>
              </a:buClr>
              <a:buSzPts val="1500"/>
              <a:buNone/>
              <a:defRPr b="1" sz="1500">
                <a:solidFill>
                  <a:srgbClr val="25A9B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3"/>
          <p:cNvSpPr txBox="1"/>
          <p:nvPr>
            <p:ph idx="4" type="body"/>
          </p:nvPr>
        </p:nvSpPr>
        <p:spPr>
          <a:xfrm>
            <a:off x="4713953" y="1737928"/>
            <a:ext cx="3803240" cy="267826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400"/>
              <a:buNone/>
              <a:defRPr b="0" sz="14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16" name="Google Shape;116;p23"/>
          <p:cNvPicPr preferRelativeResize="0"/>
          <p:nvPr/>
        </p:nvPicPr>
        <p:blipFill rotWithShape="1">
          <a:blip r:embed="rId3">
            <a:alphaModFix/>
          </a:blip>
          <a:srcRect b="0" l="0" r="0" t="0"/>
          <a:stretch/>
        </p:blipFill>
        <p:spPr>
          <a:xfrm>
            <a:off x="-4313" y="5010913"/>
            <a:ext cx="10281668" cy="45128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7" name="Shape 117"/>
        <p:cNvGrpSpPr/>
        <p:nvPr/>
      </p:nvGrpSpPr>
      <p:grpSpPr>
        <a:xfrm>
          <a:off x="0" y="0"/>
          <a:ext cx="0" cy="0"/>
          <a:chOff x="0" y="0"/>
          <a:chExt cx="0" cy="0"/>
        </a:xfrm>
      </p:grpSpPr>
      <p:sp>
        <p:nvSpPr>
          <p:cNvPr id="118" name="Google Shape;118;p24"/>
          <p:cNvSpPr/>
          <p:nvPr/>
        </p:nvSpPr>
        <p:spPr>
          <a:xfrm>
            <a:off x="708880" y="236934"/>
            <a:ext cx="7602185" cy="471608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 name="Google Shape;119;p24"/>
          <p:cNvSpPr txBox="1"/>
          <p:nvPr>
            <p:ph type="title"/>
          </p:nvPr>
        </p:nvSpPr>
        <p:spPr>
          <a:xfrm>
            <a:off x="1299270" y="708084"/>
            <a:ext cx="6678809" cy="556561"/>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24"/>
          <p:cNvSpPr txBox="1"/>
          <p:nvPr>
            <p:ph idx="1" type="body"/>
          </p:nvPr>
        </p:nvSpPr>
        <p:spPr>
          <a:xfrm>
            <a:off x="2704504" y="316546"/>
            <a:ext cx="3868340" cy="333030"/>
          </a:xfrm>
          <a:prstGeom prst="rect">
            <a:avLst/>
          </a:prstGeom>
          <a:noFill/>
          <a:ln>
            <a:noFill/>
          </a:ln>
        </p:spPr>
        <p:txBody>
          <a:bodyPr anchorCtr="0" anchor="b" bIns="34275" lIns="68575" spcFirstLastPara="1" rIns="68575" wrap="square" tIns="34275">
            <a:normAutofit/>
          </a:bodyPr>
          <a:lstStyle>
            <a:lvl1pPr indent="-228600" lvl="0" marL="457200" algn="ctr">
              <a:lnSpc>
                <a:spcPct val="90000"/>
              </a:lnSpc>
              <a:spcBef>
                <a:spcPts val="800"/>
              </a:spcBef>
              <a:spcAft>
                <a:spcPts val="0"/>
              </a:spcAft>
              <a:buClr>
                <a:srgbClr val="D0CECE"/>
              </a:buClr>
              <a:buSzPts val="1400"/>
              <a:buNone/>
              <a:defRPr b="1" sz="1400">
                <a:solidFill>
                  <a:srgbClr val="D0CECE"/>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pic>
        <p:nvPicPr>
          <p:cNvPr id="121" name="Google Shape;121;p24"/>
          <p:cNvPicPr preferRelativeResize="0"/>
          <p:nvPr/>
        </p:nvPicPr>
        <p:blipFill rotWithShape="1">
          <a:blip r:embed="rId2">
            <a:alphaModFix/>
          </a:blip>
          <a:srcRect b="0" l="0" r="0" t="0"/>
          <a:stretch/>
        </p:blipFill>
        <p:spPr>
          <a:xfrm>
            <a:off x="3957638" y="1381663"/>
            <a:ext cx="1228725" cy="28575"/>
          </a:xfrm>
          <a:prstGeom prst="rect">
            <a:avLst/>
          </a:prstGeom>
          <a:noFill/>
          <a:ln>
            <a:noFill/>
          </a:ln>
        </p:spPr>
      </p:pic>
      <p:sp>
        <p:nvSpPr>
          <p:cNvPr id="122" name="Google Shape;122;p24"/>
          <p:cNvSpPr txBox="1"/>
          <p:nvPr>
            <p:ph idx="12" type="sldNum"/>
          </p:nvPr>
        </p:nvSpPr>
        <p:spPr>
          <a:xfrm>
            <a:off x="6094074" y="4571508"/>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3" name="Google Shape;123;p24"/>
          <p:cNvSpPr txBox="1"/>
          <p:nvPr>
            <p:ph idx="2" type="body"/>
          </p:nvPr>
        </p:nvSpPr>
        <p:spPr>
          <a:xfrm>
            <a:off x="2704505" y="4454012"/>
            <a:ext cx="3868340" cy="333030"/>
          </a:xfrm>
          <a:prstGeom prst="rect">
            <a:avLst/>
          </a:prstGeom>
          <a:noFill/>
          <a:ln>
            <a:noFill/>
          </a:ln>
        </p:spPr>
        <p:txBody>
          <a:bodyPr anchorCtr="0" anchor="b" bIns="34275" lIns="68575" spcFirstLastPara="1" rIns="68575" wrap="square" tIns="34275">
            <a:normAutofit/>
          </a:bodyPr>
          <a:lstStyle>
            <a:lvl1pPr indent="-228600" lvl="0" marL="457200" algn="ctr">
              <a:lnSpc>
                <a:spcPct val="90000"/>
              </a:lnSpc>
              <a:spcBef>
                <a:spcPts val="800"/>
              </a:spcBef>
              <a:spcAft>
                <a:spcPts val="0"/>
              </a:spcAft>
              <a:buClr>
                <a:srgbClr val="0C0C0C"/>
              </a:buClr>
              <a:buSzPts val="1400"/>
              <a:buNone/>
              <a:defRPr b="1" sz="1400">
                <a:solidFill>
                  <a:srgbClr val="0C0C0C"/>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4" name="Google Shape;124;p24"/>
          <p:cNvSpPr txBox="1"/>
          <p:nvPr>
            <p:ph idx="3" type="body"/>
          </p:nvPr>
        </p:nvSpPr>
        <p:spPr>
          <a:xfrm>
            <a:off x="4669690" y="1670345"/>
            <a:ext cx="3351188" cy="2664004"/>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 name="Google Shape;125;p24"/>
          <p:cNvSpPr txBox="1"/>
          <p:nvPr>
            <p:ph idx="4" type="body"/>
          </p:nvPr>
        </p:nvSpPr>
        <p:spPr>
          <a:xfrm>
            <a:off x="1159047" y="1670345"/>
            <a:ext cx="3351188" cy="2664004"/>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chemeClr val="dk1"/>
              </a:buClr>
              <a:buSzPts val="1200"/>
              <a:buNone/>
              <a:defRPr sz="12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26" name="Shape 126"/>
        <p:cNvGrpSpPr/>
        <p:nvPr/>
      </p:nvGrpSpPr>
      <p:grpSpPr>
        <a:xfrm>
          <a:off x="0" y="0"/>
          <a:ext cx="0" cy="0"/>
          <a:chOff x="0" y="0"/>
          <a:chExt cx="0" cy="0"/>
        </a:xfrm>
      </p:grpSpPr>
      <p:sp>
        <p:nvSpPr>
          <p:cNvPr id="127" name="Google Shape;127;p25"/>
          <p:cNvSpPr txBox="1"/>
          <p:nvPr>
            <p:ph idx="12" type="sldNum"/>
          </p:nvPr>
        </p:nvSpPr>
        <p:spPr>
          <a:xfrm>
            <a:off x="357071" y="4583926"/>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b="0" i="0" sz="900" u="none" cap="none" strike="noStrike">
                <a:solidFill>
                  <a:srgbClr val="888888"/>
                </a:solidFill>
                <a:latin typeface="Arial"/>
                <a:ea typeface="Arial"/>
                <a:cs typeface="Arial"/>
                <a:sym typeface="Arial"/>
              </a:defRPr>
            </a:lvl1pPr>
            <a:lvl2pPr indent="0" lvl="1" marL="0" algn="l">
              <a:spcBef>
                <a:spcPts val="0"/>
              </a:spcBef>
              <a:buNone/>
              <a:defRPr b="0" i="0" sz="900" u="none" cap="none" strike="noStrike">
                <a:solidFill>
                  <a:srgbClr val="888888"/>
                </a:solidFill>
                <a:latin typeface="Arial"/>
                <a:ea typeface="Arial"/>
                <a:cs typeface="Arial"/>
                <a:sym typeface="Arial"/>
              </a:defRPr>
            </a:lvl2pPr>
            <a:lvl3pPr indent="0" lvl="2" marL="0" algn="l">
              <a:spcBef>
                <a:spcPts val="0"/>
              </a:spcBef>
              <a:buNone/>
              <a:defRPr b="0" i="0" sz="900" u="none" cap="none" strike="noStrike">
                <a:solidFill>
                  <a:srgbClr val="888888"/>
                </a:solidFill>
                <a:latin typeface="Arial"/>
                <a:ea typeface="Arial"/>
                <a:cs typeface="Arial"/>
                <a:sym typeface="Arial"/>
              </a:defRPr>
            </a:lvl3pPr>
            <a:lvl4pPr indent="0" lvl="3" marL="0" algn="l">
              <a:spcBef>
                <a:spcPts val="0"/>
              </a:spcBef>
              <a:buNone/>
              <a:defRPr b="0" i="0" sz="900" u="none" cap="none" strike="noStrike">
                <a:solidFill>
                  <a:srgbClr val="888888"/>
                </a:solidFill>
                <a:latin typeface="Arial"/>
                <a:ea typeface="Arial"/>
                <a:cs typeface="Arial"/>
                <a:sym typeface="Arial"/>
              </a:defRPr>
            </a:lvl4pPr>
            <a:lvl5pPr indent="0" lvl="4" marL="0" algn="l">
              <a:spcBef>
                <a:spcPts val="0"/>
              </a:spcBef>
              <a:buNone/>
              <a:defRPr b="0" i="0" sz="900" u="none" cap="none" strike="noStrike">
                <a:solidFill>
                  <a:srgbClr val="888888"/>
                </a:solidFill>
                <a:latin typeface="Arial"/>
                <a:ea typeface="Arial"/>
                <a:cs typeface="Arial"/>
                <a:sym typeface="Arial"/>
              </a:defRPr>
            </a:lvl5pPr>
            <a:lvl6pPr indent="0" lvl="5" marL="0" algn="l">
              <a:spcBef>
                <a:spcPts val="0"/>
              </a:spcBef>
              <a:buNone/>
              <a:defRPr b="0" i="0" sz="900" u="none" cap="none" strike="noStrike">
                <a:solidFill>
                  <a:srgbClr val="888888"/>
                </a:solidFill>
                <a:latin typeface="Arial"/>
                <a:ea typeface="Arial"/>
                <a:cs typeface="Arial"/>
                <a:sym typeface="Arial"/>
              </a:defRPr>
            </a:lvl6pPr>
            <a:lvl7pPr indent="0" lvl="6" marL="0" algn="l">
              <a:spcBef>
                <a:spcPts val="0"/>
              </a:spcBef>
              <a:buNone/>
              <a:defRPr b="0" i="0" sz="900" u="none" cap="none" strike="noStrike">
                <a:solidFill>
                  <a:srgbClr val="888888"/>
                </a:solidFill>
                <a:latin typeface="Arial"/>
                <a:ea typeface="Arial"/>
                <a:cs typeface="Arial"/>
                <a:sym typeface="Arial"/>
              </a:defRPr>
            </a:lvl7pPr>
            <a:lvl8pPr indent="0" lvl="7" marL="0" algn="l">
              <a:spcBef>
                <a:spcPts val="0"/>
              </a:spcBef>
              <a:buNone/>
              <a:defRPr b="0" i="0" sz="900" u="none" cap="none" strike="noStrike">
                <a:solidFill>
                  <a:srgbClr val="888888"/>
                </a:solidFill>
                <a:latin typeface="Arial"/>
                <a:ea typeface="Arial"/>
                <a:cs typeface="Arial"/>
                <a:sym typeface="Arial"/>
              </a:defRPr>
            </a:lvl8pPr>
            <a:lvl9pPr indent="0" lvl="8" marL="0" algn="l">
              <a:spcBef>
                <a:spcPts val="0"/>
              </a:spcBef>
              <a:buNone/>
              <a:defRPr b="0" i="0" sz="9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28" name="Google Shape;128;p25"/>
          <p:cNvSpPr/>
          <p:nvPr/>
        </p:nvSpPr>
        <p:spPr>
          <a:xfrm>
            <a:off x="4710791" y="3081033"/>
            <a:ext cx="4055633" cy="1790105"/>
          </a:xfrm>
          <a:prstGeom prst="rect">
            <a:avLst/>
          </a:prstGeom>
          <a:solidFill>
            <a:schemeClr val="lt1">
              <a:alpha val="91764"/>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9" name="Google Shape;129;p25"/>
          <p:cNvSpPr txBox="1"/>
          <p:nvPr>
            <p:ph idx="1" type="body"/>
          </p:nvPr>
        </p:nvSpPr>
        <p:spPr>
          <a:xfrm>
            <a:off x="4914000" y="3255564"/>
            <a:ext cx="3650400" cy="1379909"/>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30" name="Google Shape;130;p25"/>
          <p:cNvPicPr preferRelativeResize="0"/>
          <p:nvPr/>
        </p:nvPicPr>
        <p:blipFill rotWithShape="1">
          <a:blip r:embed="rId2">
            <a:alphaModFix/>
          </a:blip>
          <a:srcRect b="0" l="0" r="0" t="0"/>
          <a:stretch/>
        </p:blipFill>
        <p:spPr>
          <a:xfrm>
            <a:off x="4710791" y="4810004"/>
            <a:ext cx="4333875" cy="190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rgbClr val="46454B"/>
        </a:solidFill>
      </p:bgPr>
    </p:bg>
    <p:spTree>
      <p:nvGrpSpPr>
        <p:cNvPr id="131" name="Shape 131"/>
        <p:cNvGrpSpPr/>
        <p:nvPr/>
      </p:nvGrpSpPr>
      <p:grpSpPr>
        <a:xfrm>
          <a:off x="0" y="0"/>
          <a:ext cx="0" cy="0"/>
          <a:chOff x="0" y="0"/>
          <a:chExt cx="0" cy="0"/>
        </a:xfrm>
      </p:grpSpPr>
      <p:sp>
        <p:nvSpPr>
          <p:cNvPr id="132" name="Google Shape;132;p26"/>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33" name="Google Shape;133;p26"/>
          <p:cNvPicPr preferRelativeResize="0"/>
          <p:nvPr/>
        </p:nvPicPr>
        <p:blipFill rotWithShape="1">
          <a:blip r:embed="rId2">
            <a:alphaModFix/>
          </a:blip>
          <a:srcRect b="0" l="0" r="0" t="0"/>
          <a:stretch/>
        </p:blipFill>
        <p:spPr>
          <a:xfrm>
            <a:off x="-5963" y="5015285"/>
            <a:ext cx="9904821" cy="434740"/>
          </a:xfrm>
          <a:prstGeom prst="rect">
            <a:avLst/>
          </a:prstGeom>
          <a:noFill/>
          <a:ln>
            <a:noFill/>
          </a:ln>
        </p:spPr>
      </p:pic>
      <p:sp>
        <p:nvSpPr>
          <p:cNvPr id="134" name="Google Shape;134;p26"/>
          <p:cNvSpPr txBox="1"/>
          <p:nvPr>
            <p:ph type="title"/>
          </p:nvPr>
        </p:nvSpPr>
        <p:spPr>
          <a:xfrm>
            <a:off x="628650" y="273844"/>
            <a:ext cx="7886700" cy="87884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35" name="Google Shape;135;p26"/>
          <p:cNvCxnSpPr/>
          <p:nvPr/>
        </p:nvCxnSpPr>
        <p:spPr>
          <a:xfrm>
            <a:off x="0" y="1228764"/>
            <a:ext cx="9144000" cy="0"/>
          </a:xfrm>
          <a:prstGeom prst="straightConnector1">
            <a:avLst/>
          </a:prstGeom>
          <a:noFill/>
          <a:ln cap="flat" cmpd="sng" w="12700">
            <a:solidFill>
              <a:srgbClr val="AEABAB">
                <a:alpha val="44705"/>
              </a:srgbClr>
            </a:solidFill>
            <a:prstDash val="solid"/>
            <a:miter lim="800000"/>
            <a:headEnd len="sm" w="sm" type="none"/>
            <a:tailEnd len="sm" w="sm" type="none"/>
          </a:ln>
        </p:spPr>
      </p:cxnSp>
      <p:sp>
        <p:nvSpPr>
          <p:cNvPr id="136" name="Google Shape;136;p26"/>
          <p:cNvSpPr txBox="1"/>
          <p:nvPr>
            <p:ph idx="1" type="body"/>
          </p:nvPr>
        </p:nvSpPr>
        <p:spPr>
          <a:xfrm>
            <a:off x="628650" y="1369219"/>
            <a:ext cx="3803240"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500"/>
              <a:buNone/>
              <a:defRPr b="1"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26"/>
          <p:cNvSpPr txBox="1"/>
          <p:nvPr>
            <p:ph idx="2" type="body"/>
          </p:nvPr>
        </p:nvSpPr>
        <p:spPr>
          <a:xfrm>
            <a:off x="628650" y="1737928"/>
            <a:ext cx="3803240" cy="267826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b="0" sz="14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 name="Google Shape;138;p26"/>
          <p:cNvSpPr txBox="1"/>
          <p:nvPr>
            <p:ph idx="3" type="body"/>
          </p:nvPr>
        </p:nvSpPr>
        <p:spPr>
          <a:xfrm>
            <a:off x="4713953" y="1369219"/>
            <a:ext cx="3803240"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500"/>
              <a:buNone/>
              <a:defRPr b="1"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 name="Google Shape;139;p26"/>
          <p:cNvSpPr txBox="1"/>
          <p:nvPr>
            <p:ph idx="4" type="body"/>
          </p:nvPr>
        </p:nvSpPr>
        <p:spPr>
          <a:xfrm>
            <a:off x="4713953" y="1737928"/>
            <a:ext cx="3803240" cy="267826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b="0" sz="14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Logo&#10;&#10;Description automatically generated" id="140" name="Google Shape;140;p26"/>
          <p:cNvPicPr preferRelativeResize="0"/>
          <p:nvPr/>
        </p:nvPicPr>
        <p:blipFill rotWithShape="1">
          <a:blip r:embed="rId3">
            <a:alphaModFix amt="23000"/>
          </a:blip>
          <a:srcRect b="0" l="0" r="0" t="0"/>
          <a:stretch/>
        </p:blipFill>
        <p:spPr>
          <a:xfrm>
            <a:off x="6068679" y="2277588"/>
            <a:ext cx="3075321" cy="286591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41" name="Shape 141"/>
        <p:cNvGrpSpPr/>
        <p:nvPr/>
      </p:nvGrpSpPr>
      <p:grpSpPr>
        <a:xfrm>
          <a:off x="0" y="0"/>
          <a:ext cx="0" cy="0"/>
          <a:chOff x="0" y="0"/>
          <a:chExt cx="0" cy="0"/>
        </a:xfrm>
      </p:grpSpPr>
      <p:sp>
        <p:nvSpPr>
          <p:cNvPr id="142" name="Google Shape;142;p27"/>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3" name="Google Shape;143;p27"/>
          <p:cNvSpPr txBox="1"/>
          <p:nvPr>
            <p:ph idx="1" type="body"/>
          </p:nvPr>
        </p:nvSpPr>
        <p:spPr>
          <a:xfrm>
            <a:off x="4359302" y="3294752"/>
            <a:ext cx="4156048"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C0C0C"/>
              </a:buClr>
              <a:buSzPts val="1500"/>
              <a:buNone/>
              <a:defRPr b="1" sz="1500">
                <a:solidFill>
                  <a:srgbClr val="0C0C0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27"/>
          <p:cNvSpPr txBox="1"/>
          <p:nvPr>
            <p:ph idx="2" type="body"/>
          </p:nvPr>
        </p:nvSpPr>
        <p:spPr>
          <a:xfrm>
            <a:off x="4359302" y="3663462"/>
            <a:ext cx="4156047" cy="752728"/>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200"/>
              <a:buNone/>
              <a:defRPr b="0" sz="12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27"/>
          <p:cNvSpPr/>
          <p:nvPr/>
        </p:nvSpPr>
        <p:spPr>
          <a:xfrm>
            <a:off x="0" y="-1"/>
            <a:ext cx="3780845" cy="5143501"/>
          </a:xfrm>
          <a:prstGeom prst="rect">
            <a:avLst/>
          </a:prstGeom>
          <a:solidFill>
            <a:srgbClr val="00ADB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6" name="Google Shape;146;p27"/>
          <p:cNvSpPr txBox="1"/>
          <p:nvPr>
            <p:ph type="title"/>
          </p:nvPr>
        </p:nvSpPr>
        <p:spPr>
          <a:xfrm>
            <a:off x="497453" y="273844"/>
            <a:ext cx="2543921" cy="172392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5000"/>
              <a:buFont typeface="Arial"/>
              <a:buNone/>
              <a:defRPr b="1" sz="5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7" name="Google Shape;147;p27"/>
          <p:cNvSpPr txBox="1"/>
          <p:nvPr>
            <p:ph idx="3" type="body"/>
          </p:nvPr>
        </p:nvSpPr>
        <p:spPr>
          <a:xfrm>
            <a:off x="4359302" y="1857554"/>
            <a:ext cx="4156048"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C0C0C"/>
              </a:buClr>
              <a:buSzPts val="1500"/>
              <a:buNone/>
              <a:defRPr b="1" sz="1500">
                <a:solidFill>
                  <a:srgbClr val="0C0C0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8" name="Google Shape;148;p27"/>
          <p:cNvSpPr txBox="1"/>
          <p:nvPr>
            <p:ph idx="4" type="body"/>
          </p:nvPr>
        </p:nvSpPr>
        <p:spPr>
          <a:xfrm>
            <a:off x="4359302" y="2226264"/>
            <a:ext cx="4156047" cy="752728"/>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200"/>
              <a:buNone/>
              <a:defRPr b="0" sz="12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9" name="Google Shape;149;p27"/>
          <p:cNvSpPr txBox="1"/>
          <p:nvPr>
            <p:ph idx="5" type="body"/>
          </p:nvPr>
        </p:nvSpPr>
        <p:spPr>
          <a:xfrm>
            <a:off x="4359302" y="444210"/>
            <a:ext cx="4156048" cy="26047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C0C0C"/>
              </a:buClr>
              <a:buSzPts val="1500"/>
              <a:buNone/>
              <a:defRPr b="1" sz="1500">
                <a:solidFill>
                  <a:srgbClr val="0C0C0C"/>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0" name="Google Shape;150;p27"/>
          <p:cNvSpPr txBox="1"/>
          <p:nvPr>
            <p:ph idx="6" type="body"/>
          </p:nvPr>
        </p:nvSpPr>
        <p:spPr>
          <a:xfrm>
            <a:off x="4359302" y="812920"/>
            <a:ext cx="4156047" cy="752728"/>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262626"/>
              </a:buClr>
              <a:buSzPts val="1200"/>
              <a:buNone/>
              <a:defRPr b="0" sz="1200">
                <a:solidFill>
                  <a:srgbClr val="262626"/>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Logo&#10;&#10;Description automatically generated" id="151" name="Google Shape;151;p27"/>
          <p:cNvPicPr preferRelativeResize="0"/>
          <p:nvPr/>
        </p:nvPicPr>
        <p:blipFill rotWithShape="1">
          <a:blip r:embed="rId2">
            <a:alphaModFix amt="77000"/>
          </a:blip>
          <a:srcRect b="5306" l="0" r="7428" t="0"/>
          <a:stretch/>
        </p:blipFill>
        <p:spPr>
          <a:xfrm>
            <a:off x="928011" y="2424010"/>
            <a:ext cx="2852834" cy="2719490"/>
          </a:xfrm>
          <a:prstGeom prst="rect">
            <a:avLst/>
          </a:prstGeom>
          <a:noFill/>
          <a:ln>
            <a:noFill/>
          </a:ln>
        </p:spPr>
      </p:pic>
      <p:sp>
        <p:nvSpPr>
          <p:cNvPr id="152" name="Google Shape;152;p27"/>
          <p:cNvSpPr txBox="1"/>
          <p:nvPr>
            <p:ph idx="7" type="body"/>
          </p:nvPr>
        </p:nvSpPr>
        <p:spPr>
          <a:xfrm>
            <a:off x="500932" y="3809108"/>
            <a:ext cx="1467016" cy="60708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500"/>
              <a:buNone/>
              <a:defRPr b="0"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bg>
      <p:bgPr>
        <a:solidFill>
          <a:srgbClr val="C55A11"/>
        </a:solidFill>
      </p:bgPr>
    </p:bg>
    <p:spTree>
      <p:nvGrpSpPr>
        <p:cNvPr id="153" name="Shape 153"/>
        <p:cNvGrpSpPr/>
        <p:nvPr/>
      </p:nvGrpSpPr>
      <p:grpSpPr>
        <a:xfrm>
          <a:off x="0" y="0"/>
          <a:ext cx="0" cy="0"/>
          <a:chOff x="0" y="0"/>
          <a:chExt cx="0" cy="0"/>
        </a:xfrm>
      </p:grpSpPr>
      <p:sp>
        <p:nvSpPr>
          <p:cNvPr id="154" name="Google Shape;154;p28"/>
          <p:cNvSpPr/>
          <p:nvPr/>
        </p:nvSpPr>
        <p:spPr>
          <a:xfrm>
            <a:off x="1" y="0"/>
            <a:ext cx="4571999"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5" name="Google Shape;155;p28"/>
          <p:cNvSpPr txBox="1"/>
          <p:nvPr>
            <p:ph idx="12" type="sldNum"/>
          </p:nvPr>
        </p:nvSpPr>
        <p:spPr>
          <a:xfrm>
            <a:off x="357071" y="4361630"/>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b="0" i="0" sz="900" u="none" cap="none" strike="noStrike">
                <a:solidFill>
                  <a:srgbClr val="888888"/>
                </a:solidFill>
                <a:latin typeface="Arial"/>
                <a:ea typeface="Arial"/>
                <a:cs typeface="Arial"/>
                <a:sym typeface="Arial"/>
              </a:defRPr>
            </a:lvl1pPr>
            <a:lvl2pPr indent="0" lvl="1" marL="0" algn="l">
              <a:spcBef>
                <a:spcPts val="0"/>
              </a:spcBef>
              <a:buNone/>
              <a:defRPr b="0" i="0" sz="900" u="none" cap="none" strike="noStrike">
                <a:solidFill>
                  <a:srgbClr val="888888"/>
                </a:solidFill>
                <a:latin typeface="Arial"/>
                <a:ea typeface="Arial"/>
                <a:cs typeface="Arial"/>
                <a:sym typeface="Arial"/>
              </a:defRPr>
            </a:lvl2pPr>
            <a:lvl3pPr indent="0" lvl="2" marL="0" algn="l">
              <a:spcBef>
                <a:spcPts val="0"/>
              </a:spcBef>
              <a:buNone/>
              <a:defRPr b="0" i="0" sz="900" u="none" cap="none" strike="noStrike">
                <a:solidFill>
                  <a:srgbClr val="888888"/>
                </a:solidFill>
                <a:latin typeface="Arial"/>
                <a:ea typeface="Arial"/>
                <a:cs typeface="Arial"/>
                <a:sym typeface="Arial"/>
              </a:defRPr>
            </a:lvl3pPr>
            <a:lvl4pPr indent="0" lvl="3" marL="0" algn="l">
              <a:spcBef>
                <a:spcPts val="0"/>
              </a:spcBef>
              <a:buNone/>
              <a:defRPr b="0" i="0" sz="900" u="none" cap="none" strike="noStrike">
                <a:solidFill>
                  <a:srgbClr val="888888"/>
                </a:solidFill>
                <a:latin typeface="Arial"/>
                <a:ea typeface="Arial"/>
                <a:cs typeface="Arial"/>
                <a:sym typeface="Arial"/>
              </a:defRPr>
            </a:lvl4pPr>
            <a:lvl5pPr indent="0" lvl="4" marL="0" algn="l">
              <a:spcBef>
                <a:spcPts val="0"/>
              </a:spcBef>
              <a:buNone/>
              <a:defRPr b="0" i="0" sz="900" u="none" cap="none" strike="noStrike">
                <a:solidFill>
                  <a:srgbClr val="888888"/>
                </a:solidFill>
                <a:latin typeface="Arial"/>
                <a:ea typeface="Arial"/>
                <a:cs typeface="Arial"/>
                <a:sym typeface="Arial"/>
              </a:defRPr>
            </a:lvl5pPr>
            <a:lvl6pPr indent="0" lvl="5" marL="0" algn="l">
              <a:spcBef>
                <a:spcPts val="0"/>
              </a:spcBef>
              <a:buNone/>
              <a:defRPr b="0" i="0" sz="900" u="none" cap="none" strike="noStrike">
                <a:solidFill>
                  <a:srgbClr val="888888"/>
                </a:solidFill>
                <a:latin typeface="Arial"/>
                <a:ea typeface="Arial"/>
                <a:cs typeface="Arial"/>
                <a:sym typeface="Arial"/>
              </a:defRPr>
            </a:lvl6pPr>
            <a:lvl7pPr indent="0" lvl="6" marL="0" algn="l">
              <a:spcBef>
                <a:spcPts val="0"/>
              </a:spcBef>
              <a:buNone/>
              <a:defRPr b="0" i="0" sz="900" u="none" cap="none" strike="noStrike">
                <a:solidFill>
                  <a:srgbClr val="888888"/>
                </a:solidFill>
                <a:latin typeface="Arial"/>
                <a:ea typeface="Arial"/>
                <a:cs typeface="Arial"/>
                <a:sym typeface="Arial"/>
              </a:defRPr>
            </a:lvl7pPr>
            <a:lvl8pPr indent="0" lvl="7" marL="0" algn="l">
              <a:spcBef>
                <a:spcPts val="0"/>
              </a:spcBef>
              <a:buNone/>
              <a:defRPr b="0" i="0" sz="900" u="none" cap="none" strike="noStrike">
                <a:solidFill>
                  <a:srgbClr val="888888"/>
                </a:solidFill>
                <a:latin typeface="Arial"/>
                <a:ea typeface="Arial"/>
                <a:cs typeface="Arial"/>
                <a:sym typeface="Arial"/>
              </a:defRPr>
            </a:lvl8pPr>
            <a:lvl9pPr indent="0" lvl="8" marL="0" algn="l">
              <a:spcBef>
                <a:spcPts val="0"/>
              </a:spcBef>
              <a:buNone/>
              <a:defRPr b="0" i="0" sz="9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56" name="Google Shape;156;p28"/>
          <p:cNvSpPr txBox="1"/>
          <p:nvPr>
            <p:ph idx="1" type="body"/>
          </p:nvPr>
        </p:nvSpPr>
        <p:spPr>
          <a:xfrm>
            <a:off x="357071" y="1663315"/>
            <a:ext cx="3650400" cy="230836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57" name="Google Shape;157;p28"/>
          <p:cNvPicPr preferRelativeResize="0"/>
          <p:nvPr/>
        </p:nvPicPr>
        <p:blipFill rotWithShape="1">
          <a:blip r:embed="rId2">
            <a:alphaModFix/>
          </a:blip>
          <a:srcRect b="0" l="0" r="0" t="0"/>
          <a:stretch/>
        </p:blipFill>
        <p:spPr>
          <a:xfrm>
            <a:off x="-5990" y="5092768"/>
            <a:ext cx="4885064" cy="214728"/>
          </a:xfrm>
          <a:prstGeom prst="rect">
            <a:avLst/>
          </a:prstGeom>
          <a:noFill/>
          <a:ln>
            <a:noFill/>
          </a:ln>
        </p:spPr>
      </p:pic>
      <p:sp>
        <p:nvSpPr>
          <p:cNvPr id="158" name="Google Shape;158;p28"/>
          <p:cNvSpPr txBox="1"/>
          <p:nvPr>
            <p:ph type="title"/>
          </p:nvPr>
        </p:nvSpPr>
        <p:spPr>
          <a:xfrm>
            <a:off x="357071" y="412458"/>
            <a:ext cx="3650400" cy="87884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9" name="Google Shape;159;p28"/>
          <p:cNvSpPr/>
          <p:nvPr>
            <p:ph idx="2" type="pic"/>
          </p:nvPr>
        </p:nvSpPr>
        <p:spPr>
          <a:xfrm>
            <a:off x="4572000" y="0"/>
            <a:ext cx="4572000" cy="5143500"/>
          </a:xfrm>
          <a:prstGeom prst="rect">
            <a:avLst/>
          </a:prstGeom>
          <a:solidFill>
            <a:schemeClr val="lt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mparison">
  <p:cSld name="3_Comparison">
    <p:bg>
      <p:bgPr>
        <a:solidFill>
          <a:schemeClr val="lt1"/>
        </a:solidFill>
      </p:bgPr>
    </p:bg>
    <p:spTree>
      <p:nvGrpSpPr>
        <p:cNvPr id="160" name="Shape 160"/>
        <p:cNvGrpSpPr/>
        <p:nvPr/>
      </p:nvGrpSpPr>
      <p:grpSpPr>
        <a:xfrm>
          <a:off x="0" y="0"/>
          <a:ext cx="0" cy="0"/>
          <a:chOff x="0" y="0"/>
          <a:chExt cx="0" cy="0"/>
        </a:xfrm>
      </p:grpSpPr>
      <p:sp>
        <p:nvSpPr>
          <p:cNvPr id="161" name="Google Shape;161;p29"/>
          <p:cNvSpPr txBox="1"/>
          <p:nvPr>
            <p:ph idx="12" type="sldNum"/>
          </p:nvPr>
        </p:nvSpPr>
        <p:spPr>
          <a:xfrm>
            <a:off x="6574631" y="4440028"/>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888888"/>
                </a:solidFill>
                <a:latin typeface="Arial"/>
                <a:ea typeface="Arial"/>
                <a:cs typeface="Arial"/>
                <a:sym typeface="Arial"/>
              </a:defRPr>
            </a:lvl1pPr>
            <a:lvl2pPr indent="0" lvl="1" marL="0" algn="r">
              <a:spcBef>
                <a:spcPts val="0"/>
              </a:spcBef>
              <a:buNone/>
              <a:defRPr b="0" i="0" sz="900" u="none" cap="none" strike="noStrike">
                <a:solidFill>
                  <a:srgbClr val="888888"/>
                </a:solidFill>
                <a:latin typeface="Arial"/>
                <a:ea typeface="Arial"/>
                <a:cs typeface="Arial"/>
                <a:sym typeface="Arial"/>
              </a:defRPr>
            </a:lvl2pPr>
            <a:lvl3pPr indent="0" lvl="2" marL="0" algn="r">
              <a:spcBef>
                <a:spcPts val="0"/>
              </a:spcBef>
              <a:buNone/>
              <a:defRPr b="0" i="0" sz="900" u="none" cap="none" strike="noStrike">
                <a:solidFill>
                  <a:srgbClr val="888888"/>
                </a:solidFill>
                <a:latin typeface="Arial"/>
                <a:ea typeface="Arial"/>
                <a:cs typeface="Arial"/>
                <a:sym typeface="Arial"/>
              </a:defRPr>
            </a:lvl3pPr>
            <a:lvl4pPr indent="0" lvl="3" marL="0" algn="r">
              <a:spcBef>
                <a:spcPts val="0"/>
              </a:spcBef>
              <a:buNone/>
              <a:defRPr b="0" i="0" sz="900" u="none" cap="none" strike="noStrike">
                <a:solidFill>
                  <a:srgbClr val="888888"/>
                </a:solidFill>
                <a:latin typeface="Arial"/>
                <a:ea typeface="Arial"/>
                <a:cs typeface="Arial"/>
                <a:sym typeface="Arial"/>
              </a:defRPr>
            </a:lvl4pPr>
            <a:lvl5pPr indent="0" lvl="4" marL="0" algn="r">
              <a:spcBef>
                <a:spcPts val="0"/>
              </a:spcBef>
              <a:buNone/>
              <a:defRPr b="0" i="0" sz="900" u="none" cap="none" strike="noStrike">
                <a:solidFill>
                  <a:srgbClr val="888888"/>
                </a:solidFill>
                <a:latin typeface="Arial"/>
                <a:ea typeface="Arial"/>
                <a:cs typeface="Arial"/>
                <a:sym typeface="Arial"/>
              </a:defRPr>
            </a:lvl5pPr>
            <a:lvl6pPr indent="0" lvl="5" marL="0" algn="r">
              <a:spcBef>
                <a:spcPts val="0"/>
              </a:spcBef>
              <a:buNone/>
              <a:defRPr b="0" i="0" sz="900" u="none" cap="none" strike="noStrike">
                <a:solidFill>
                  <a:srgbClr val="888888"/>
                </a:solidFill>
                <a:latin typeface="Arial"/>
                <a:ea typeface="Arial"/>
                <a:cs typeface="Arial"/>
                <a:sym typeface="Arial"/>
              </a:defRPr>
            </a:lvl6pPr>
            <a:lvl7pPr indent="0" lvl="6" marL="0" algn="r">
              <a:spcBef>
                <a:spcPts val="0"/>
              </a:spcBef>
              <a:buNone/>
              <a:defRPr b="0" i="0" sz="900" u="none" cap="none" strike="noStrike">
                <a:solidFill>
                  <a:srgbClr val="888888"/>
                </a:solidFill>
                <a:latin typeface="Arial"/>
                <a:ea typeface="Arial"/>
                <a:cs typeface="Arial"/>
                <a:sym typeface="Arial"/>
              </a:defRPr>
            </a:lvl7pPr>
            <a:lvl8pPr indent="0" lvl="7" marL="0" algn="r">
              <a:spcBef>
                <a:spcPts val="0"/>
              </a:spcBef>
              <a:buNone/>
              <a:defRPr b="0" i="0" sz="900" u="none" cap="none" strike="noStrike">
                <a:solidFill>
                  <a:srgbClr val="888888"/>
                </a:solidFill>
                <a:latin typeface="Arial"/>
                <a:ea typeface="Arial"/>
                <a:cs typeface="Arial"/>
                <a:sym typeface="Arial"/>
              </a:defRPr>
            </a:lvl8pPr>
            <a:lvl9pPr indent="0" lvl="8" mar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29"/>
          <p:cNvSpPr txBox="1"/>
          <p:nvPr>
            <p:ph type="title"/>
          </p:nvPr>
        </p:nvSpPr>
        <p:spPr>
          <a:xfrm>
            <a:off x="357071" y="276386"/>
            <a:ext cx="3650400" cy="87884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3" name="Google Shape;163;p29"/>
          <p:cNvSpPr/>
          <p:nvPr/>
        </p:nvSpPr>
        <p:spPr>
          <a:xfrm>
            <a:off x="357071" y="1366157"/>
            <a:ext cx="4960600" cy="2911928"/>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29"/>
          <p:cNvSpPr/>
          <p:nvPr/>
        </p:nvSpPr>
        <p:spPr>
          <a:xfrm>
            <a:off x="5524499" y="1366157"/>
            <a:ext cx="3107872" cy="2911928"/>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5" name="Google Shape;165;p29"/>
          <p:cNvSpPr/>
          <p:nvPr>
            <p:ph idx="2" type="pic"/>
          </p:nvPr>
        </p:nvSpPr>
        <p:spPr>
          <a:xfrm>
            <a:off x="356731" y="1365988"/>
            <a:ext cx="4960600" cy="2911928"/>
          </a:xfrm>
          <a:prstGeom prst="rect">
            <a:avLst/>
          </a:prstGeom>
          <a:noFill/>
          <a:ln>
            <a:noFill/>
          </a:ln>
        </p:spPr>
      </p:sp>
      <p:sp>
        <p:nvSpPr>
          <p:cNvPr id="166" name="Google Shape;166;p29"/>
          <p:cNvSpPr/>
          <p:nvPr>
            <p:ph idx="3" type="pic"/>
          </p:nvPr>
        </p:nvSpPr>
        <p:spPr>
          <a:xfrm>
            <a:off x="5524159" y="1365988"/>
            <a:ext cx="3107872" cy="2911928"/>
          </a:xfrm>
          <a:prstGeom prst="rect">
            <a:avLst/>
          </a:prstGeom>
          <a:noFill/>
          <a:ln>
            <a:noFill/>
          </a:ln>
        </p:spPr>
      </p:sp>
      <p:pic>
        <p:nvPicPr>
          <p:cNvPr id="167" name="Google Shape;167;p29"/>
          <p:cNvPicPr preferRelativeResize="0"/>
          <p:nvPr/>
        </p:nvPicPr>
        <p:blipFill rotWithShape="1">
          <a:blip r:embed="rId2">
            <a:alphaModFix/>
          </a:blip>
          <a:srcRect b="0" l="0" r="0" t="0"/>
          <a:stretch/>
        </p:blipFill>
        <p:spPr>
          <a:xfrm>
            <a:off x="-4313" y="5010913"/>
            <a:ext cx="10281668" cy="4512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mparison">
  <p:cSld name="4_Comparison">
    <p:bg>
      <p:bgPr>
        <a:solidFill>
          <a:schemeClr val="lt1"/>
        </a:solidFill>
      </p:bgPr>
    </p:bg>
    <p:spTree>
      <p:nvGrpSpPr>
        <p:cNvPr id="168" name="Shape 168"/>
        <p:cNvGrpSpPr/>
        <p:nvPr/>
      </p:nvGrpSpPr>
      <p:grpSpPr>
        <a:xfrm>
          <a:off x="0" y="0"/>
          <a:ext cx="0" cy="0"/>
          <a:chOff x="0" y="0"/>
          <a:chExt cx="0" cy="0"/>
        </a:xfrm>
      </p:grpSpPr>
      <p:sp>
        <p:nvSpPr>
          <p:cNvPr id="169" name="Google Shape;169;p30"/>
          <p:cNvSpPr/>
          <p:nvPr/>
        </p:nvSpPr>
        <p:spPr>
          <a:xfrm>
            <a:off x="0" y="2571750"/>
            <a:ext cx="3035596" cy="2571750"/>
          </a:xfrm>
          <a:prstGeom prst="rect">
            <a:avLst/>
          </a:prstGeom>
          <a:solidFill>
            <a:srgbClr val="FFA9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0" name="Google Shape;170;p30"/>
          <p:cNvSpPr/>
          <p:nvPr/>
        </p:nvSpPr>
        <p:spPr>
          <a:xfrm>
            <a:off x="3035596" y="2571750"/>
            <a:ext cx="3072808" cy="25717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1" name="Google Shape;171;p30"/>
          <p:cNvSpPr/>
          <p:nvPr/>
        </p:nvSpPr>
        <p:spPr>
          <a:xfrm>
            <a:off x="6108404" y="2571750"/>
            <a:ext cx="3035596" cy="2571750"/>
          </a:xfrm>
          <a:prstGeom prst="rect">
            <a:avLst/>
          </a:prstGeom>
          <a:solidFill>
            <a:srgbClr val="FF5B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2" name="Google Shape;172;p30"/>
          <p:cNvSpPr txBox="1"/>
          <p:nvPr>
            <p:ph idx="12" type="sldNum"/>
          </p:nvPr>
        </p:nvSpPr>
        <p:spPr>
          <a:xfrm>
            <a:off x="4116654" y="4556986"/>
            <a:ext cx="91069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lt1"/>
                </a:solidFill>
                <a:latin typeface="Arial"/>
                <a:ea typeface="Arial"/>
                <a:cs typeface="Arial"/>
                <a:sym typeface="Arial"/>
              </a:defRPr>
            </a:lvl1pPr>
            <a:lvl2pPr indent="0" lvl="1" marL="0" algn="ctr">
              <a:spcBef>
                <a:spcPts val="0"/>
              </a:spcBef>
              <a:buNone/>
              <a:defRPr b="0" i="0" sz="900" u="none" cap="none" strike="noStrike">
                <a:solidFill>
                  <a:schemeClr val="lt1"/>
                </a:solidFill>
                <a:latin typeface="Arial"/>
                <a:ea typeface="Arial"/>
                <a:cs typeface="Arial"/>
                <a:sym typeface="Arial"/>
              </a:defRPr>
            </a:lvl2pPr>
            <a:lvl3pPr indent="0" lvl="2" marL="0" algn="ctr">
              <a:spcBef>
                <a:spcPts val="0"/>
              </a:spcBef>
              <a:buNone/>
              <a:defRPr b="0" i="0" sz="900" u="none" cap="none" strike="noStrike">
                <a:solidFill>
                  <a:schemeClr val="lt1"/>
                </a:solidFill>
                <a:latin typeface="Arial"/>
                <a:ea typeface="Arial"/>
                <a:cs typeface="Arial"/>
                <a:sym typeface="Arial"/>
              </a:defRPr>
            </a:lvl3pPr>
            <a:lvl4pPr indent="0" lvl="3" marL="0" algn="ctr">
              <a:spcBef>
                <a:spcPts val="0"/>
              </a:spcBef>
              <a:buNone/>
              <a:defRPr b="0" i="0" sz="900" u="none" cap="none" strike="noStrike">
                <a:solidFill>
                  <a:schemeClr val="lt1"/>
                </a:solidFill>
                <a:latin typeface="Arial"/>
                <a:ea typeface="Arial"/>
                <a:cs typeface="Arial"/>
                <a:sym typeface="Arial"/>
              </a:defRPr>
            </a:lvl4pPr>
            <a:lvl5pPr indent="0" lvl="4" marL="0" algn="ctr">
              <a:spcBef>
                <a:spcPts val="0"/>
              </a:spcBef>
              <a:buNone/>
              <a:defRPr b="0" i="0" sz="900" u="none" cap="none" strike="noStrike">
                <a:solidFill>
                  <a:schemeClr val="lt1"/>
                </a:solidFill>
                <a:latin typeface="Arial"/>
                <a:ea typeface="Arial"/>
                <a:cs typeface="Arial"/>
                <a:sym typeface="Arial"/>
              </a:defRPr>
            </a:lvl5pPr>
            <a:lvl6pPr indent="0" lvl="5" marL="0" algn="ctr">
              <a:spcBef>
                <a:spcPts val="0"/>
              </a:spcBef>
              <a:buNone/>
              <a:defRPr b="0" i="0" sz="900" u="none" cap="none" strike="noStrike">
                <a:solidFill>
                  <a:schemeClr val="lt1"/>
                </a:solidFill>
                <a:latin typeface="Arial"/>
                <a:ea typeface="Arial"/>
                <a:cs typeface="Arial"/>
                <a:sym typeface="Arial"/>
              </a:defRPr>
            </a:lvl6pPr>
            <a:lvl7pPr indent="0" lvl="6" marL="0" algn="ctr">
              <a:spcBef>
                <a:spcPts val="0"/>
              </a:spcBef>
              <a:buNone/>
              <a:defRPr b="0" i="0" sz="900" u="none" cap="none" strike="noStrike">
                <a:solidFill>
                  <a:schemeClr val="lt1"/>
                </a:solidFill>
                <a:latin typeface="Arial"/>
                <a:ea typeface="Arial"/>
                <a:cs typeface="Arial"/>
                <a:sym typeface="Arial"/>
              </a:defRPr>
            </a:lvl7pPr>
            <a:lvl8pPr indent="0" lvl="7" marL="0" algn="ctr">
              <a:spcBef>
                <a:spcPts val="0"/>
              </a:spcBef>
              <a:buNone/>
              <a:defRPr b="0" i="0" sz="900" u="none" cap="none" strike="noStrike">
                <a:solidFill>
                  <a:schemeClr val="lt1"/>
                </a:solidFill>
                <a:latin typeface="Arial"/>
                <a:ea typeface="Arial"/>
                <a:cs typeface="Arial"/>
                <a:sym typeface="Arial"/>
              </a:defRPr>
            </a:lvl8pPr>
            <a:lvl9pPr indent="0" lvl="8" marL="0" algn="ctr">
              <a:spcBef>
                <a:spcPts val="0"/>
              </a:spcBef>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73" name="Google Shape;173;p30"/>
          <p:cNvSpPr/>
          <p:nvPr/>
        </p:nvSpPr>
        <p:spPr>
          <a:xfrm>
            <a:off x="0" y="0"/>
            <a:ext cx="3035596" cy="25717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4" name="Google Shape;174;p30"/>
          <p:cNvSpPr/>
          <p:nvPr/>
        </p:nvSpPr>
        <p:spPr>
          <a:xfrm>
            <a:off x="3035596" y="0"/>
            <a:ext cx="3072808" cy="2571750"/>
          </a:xfrm>
          <a:prstGeom prst="rect">
            <a:avLst/>
          </a:prstGeom>
          <a:solidFill>
            <a:srgbClr val="25A9B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 name="Google Shape;175;p30"/>
          <p:cNvSpPr/>
          <p:nvPr/>
        </p:nvSpPr>
        <p:spPr>
          <a:xfrm>
            <a:off x="6108404" y="0"/>
            <a:ext cx="3035596" cy="25717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6" name="Google Shape;176;p30"/>
          <p:cNvSpPr txBox="1"/>
          <p:nvPr>
            <p:ph idx="1" type="body"/>
          </p:nvPr>
        </p:nvSpPr>
        <p:spPr>
          <a:xfrm>
            <a:off x="6469484" y="2793932"/>
            <a:ext cx="2313433" cy="333030"/>
          </a:xfrm>
          <a:prstGeom prst="rect">
            <a:avLst/>
          </a:prstGeom>
          <a:noFill/>
          <a:ln>
            <a:noFill/>
          </a:ln>
        </p:spPr>
        <p:txBody>
          <a:bodyPr anchorCtr="0" anchor="b"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77" name="Google Shape;177;p30"/>
          <p:cNvSpPr txBox="1"/>
          <p:nvPr>
            <p:ph idx="2" type="body"/>
          </p:nvPr>
        </p:nvSpPr>
        <p:spPr>
          <a:xfrm>
            <a:off x="6464594" y="3280145"/>
            <a:ext cx="2318323" cy="1550685"/>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100"/>
              <a:buNone/>
              <a:defRPr b="0"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30"/>
          <p:cNvSpPr txBox="1"/>
          <p:nvPr>
            <p:ph idx="3" type="body"/>
          </p:nvPr>
        </p:nvSpPr>
        <p:spPr>
          <a:xfrm>
            <a:off x="329183" y="2793932"/>
            <a:ext cx="2313433" cy="333030"/>
          </a:xfrm>
          <a:prstGeom prst="rect">
            <a:avLst/>
          </a:prstGeom>
          <a:noFill/>
          <a:ln>
            <a:noFill/>
          </a:ln>
        </p:spPr>
        <p:txBody>
          <a:bodyPr anchorCtr="0" anchor="b"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79" name="Google Shape;179;p30"/>
          <p:cNvSpPr txBox="1"/>
          <p:nvPr>
            <p:ph idx="4" type="body"/>
          </p:nvPr>
        </p:nvSpPr>
        <p:spPr>
          <a:xfrm>
            <a:off x="324292" y="3280145"/>
            <a:ext cx="2318323" cy="1550685"/>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100"/>
              <a:buNone/>
              <a:defRPr b="0"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30"/>
          <p:cNvSpPr/>
          <p:nvPr>
            <p:ph idx="5" type="pic"/>
          </p:nvPr>
        </p:nvSpPr>
        <p:spPr>
          <a:xfrm>
            <a:off x="0" y="0"/>
            <a:ext cx="3036094" cy="2571749"/>
          </a:xfrm>
          <a:prstGeom prst="rect">
            <a:avLst/>
          </a:prstGeom>
          <a:noFill/>
          <a:ln>
            <a:noFill/>
          </a:ln>
        </p:spPr>
      </p:sp>
      <p:sp>
        <p:nvSpPr>
          <p:cNvPr id="181" name="Google Shape;181;p30"/>
          <p:cNvSpPr/>
          <p:nvPr>
            <p:ph idx="6" type="pic"/>
          </p:nvPr>
        </p:nvSpPr>
        <p:spPr>
          <a:xfrm>
            <a:off x="6107906" y="0"/>
            <a:ext cx="3036094" cy="2571749"/>
          </a:xfrm>
          <a:prstGeom prst="rect">
            <a:avLst/>
          </a:prstGeom>
          <a:noFill/>
          <a:ln>
            <a:noFill/>
          </a:ln>
        </p:spPr>
      </p:sp>
      <p:sp>
        <p:nvSpPr>
          <p:cNvPr id="182" name="Google Shape;182;p30"/>
          <p:cNvSpPr/>
          <p:nvPr>
            <p:ph idx="7" type="pic"/>
          </p:nvPr>
        </p:nvSpPr>
        <p:spPr>
          <a:xfrm>
            <a:off x="3030704" y="2571749"/>
            <a:ext cx="3072809" cy="2573079"/>
          </a:xfrm>
          <a:prstGeom prst="rect">
            <a:avLst/>
          </a:prstGeom>
          <a:noFill/>
          <a:ln>
            <a:noFill/>
          </a:ln>
        </p:spPr>
      </p:sp>
      <p:pic>
        <p:nvPicPr>
          <p:cNvPr id="183" name="Google Shape;183;p30"/>
          <p:cNvPicPr preferRelativeResize="0"/>
          <p:nvPr/>
        </p:nvPicPr>
        <p:blipFill rotWithShape="1">
          <a:blip r:embed="rId2">
            <a:alphaModFix/>
          </a:blip>
          <a:srcRect b="0" l="0" r="0" t="0"/>
          <a:stretch/>
        </p:blipFill>
        <p:spPr>
          <a:xfrm>
            <a:off x="3112190" y="538371"/>
            <a:ext cx="2919619" cy="145981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mparison">
  <p:cSld name="5_Comparison">
    <p:bg>
      <p:bgPr>
        <a:solidFill>
          <a:schemeClr val="lt1"/>
        </a:solidFill>
      </p:bgPr>
    </p:bg>
    <p:spTree>
      <p:nvGrpSpPr>
        <p:cNvPr id="184" name="Shape 184"/>
        <p:cNvGrpSpPr/>
        <p:nvPr/>
      </p:nvGrpSpPr>
      <p:grpSpPr>
        <a:xfrm>
          <a:off x="0" y="0"/>
          <a:ext cx="0" cy="0"/>
          <a:chOff x="0" y="0"/>
          <a:chExt cx="0" cy="0"/>
        </a:xfrm>
      </p:grpSpPr>
      <p:pic>
        <p:nvPicPr>
          <p:cNvPr id="185" name="Google Shape;185;p31"/>
          <p:cNvPicPr preferRelativeResize="0"/>
          <p:nvPr/>
        </p:nvPicPr>
        <p:blipFill rotWithShape="1">
          <a:blip r:embed="rId2">
            <a:alphaModFix/>
          </a:blip>
          <a:srcRect b="1629" l="497" r="497" t="14799"/>
          <a:stretch/>
        </p:blipFill>
        <p:spPr>
          <a:xfrm>
            <a:off x="-1" y="-1"/>
            <a:ext cx="9144001" cy="5143501"/>
          </a:xfrm>
          <a:prstGeom prst="rect">
            <a:avLst/>
          </a:prstGeom>
          <a:noFill/>
          <a:ln>
            <a:noFill/>
          </a:ln>
        </p:spPr>
      </p:pic>
      <p:pic>
        <p:nvPicPr>
          <p:cNvPr id="186" name="Google Shape;186;p31"/>
          <p:cNvPicPr preferRelativeResize="0"/>
          <p:nvPr/>
        </p:nvPicPr>
        <p:blipFill rotWithShape="1">
          <a:blip r:embed="rId3">
            <a:alphaModFix/>
          </a:blip>
          <a:srcRect b="-32281" l="0" r="0" t="0"/>
          <a:stretch/>
        </p:blipFill>
        <p:spPr>
          <a:xfrm>
            <a:off x="2841238" y="4299253"/>
            <a:ext cx="3461524" cy="5880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type="twoTxTwoObj">
  <p:cSld name="TWO_OBJECTS_WITH_TEXT">
    <p:spTree>
      <p:nvGrpSpPr>
        <p:cNvPr id="187" name="Shape 187"/>
        <p:cNvGrpSpPr/>
        <p:nvPr/>
      </p:nvGrpSpPr>
      <p:grpSpPr>
        <a:xfrm>
          <a:off x="0" y="0"/>
          <a:ext cx="0" cy="0"/>
          <a:chOff x="0" y="0"/>
          <a:chExt cx="0" cy="0"/>
        </a:xfrm>
      </p:grpSpPr>
      <p:sp>
        <p:nvSpPr>
          <p:cNvPr id="188" name="Google Shape;188;p32"/>
          <p:cNvSpPr txBox="1"/>
          <p:nvPr>
            <p:ph type="title"/>
          </p:nvPr>
        </p:nvSpPr>
        <p:spPr>
          <a:xfrm>
            <a:off x="629841" y="1151800"/>
            <a:ext cx="7886700" cy="618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9" name="Google Shape;189;p32"/>
          <p:cNvSpPr txBox="1"/>
          <p:nvPr>
            <p:ph idx="1" type="body"/>
          </p:nvPr>
        </p:nvSpPr>
        <p:spPr>
          <a:xfrm>
            <a:off x="629841" y="183224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0" name="Google Shape;190;p32"/>
          <p:cNvSpPr txBox="1"/>
          <p:nvPr>
            <p:ph idx="2" type="body"/>
          </p:nvPr>
        </p:nvSpPr>
        <p:spPr>
          <a:xfrm>
            <a:off x="629841" y="2450176"/>
            <a:ext cx="3868500" cy="2192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1" name="Google Shape;191;p32"/>
          <p:cNvSpPr txBox="1"/>
          <p:nvPr>
            <p:ph idx="3" type="body"/>
          </p:nvPr>
        </p:nvSpPr>
        <p:spPr>
          <a:xfrm>
            <a:off x="4629150" y="183224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2" name="Google Shape;192;p32"/>
          <p:cNvSpPr txBox="1"/>
          <p:nvPr>
            <p:ph idx="4" type="body"/>
          </p:nvPr>
        </p:nvSpPr>
        <p:spPr>
          <a:xfrm>
            <a:off x="4629150" y="2450176"/>
            <a:ext cx="3887400" cy="2192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3" name="Google Shape;193;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4" name="Google Shape;194;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5" name="Google Shape;195;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6" name="Shape 196"/>
        <p:cNvGrpSpPr/>
        <p:nvPr/>
      </p:nvGrpSpPr>
      <p:grpSpPr>
        <a:xfrm>
          <a:off x="0" y="0"/>
          <a:ext cx="0" cy="0"/>
          <a:chOff x="0" y="0"/>
          <a:chExt cx="0" cy="0"/>
        </a:xfrm>
      </p:grpSpPr>
      <p:sp>
        <p:nvSpPr>
          <p:cNvPr id="197" name="Google Shape;197;p33"/>
          <p:cNvSpPr txBox="1"/>
          <p:nvPr>
            <p:ph type="title"/>
          </p:nvPr>
        </p:nvSpPr>
        <p:spPr>
          <a:xfrm>
            <a:off x="629841" y="740568"/>
            <a:ext cx="2949000" cy="802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Inter Extra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8" name="Google Shape;198;p3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99" name="Google Shape;199;p3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00" name="Google Shape;200;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1" name="Google Shape;201;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2" name="Google Shape;202;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3" name="Shape 203"/>
        <p:cNvGrpSpPr/>
        <p:nvPr/>
      </p:nvGrpSpPr>
      <p:grpSpPr>
        <a:xfrm>
          <a:off x="0" y="0"/>
          <a:ext cx="0" cy="0"/>
          <a:chOff x="0" y="0"/>
          <a:chExt cx="0" cy="0"/>
        </a:xfrm>
      </p:grpSpPr>
      <p:sp>
        <p:nvSpPr>
          <p:cNvPr id="204" name="Google Shape;204;p34"/>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4"/>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4"/>
          <p:cNvSpPr txBox="1"/>
          <p:nvPr>
            <p:ph type="title"/>
          </p:nvPr>
        </p:nvSpPr>
        <p:spPr>
          <a:xfrm>
            <a:off x="265500" y="1233175"/>
            <a:ext cx="4045200" cy="1482300"/>
          </a:xfrm>
          <a:prstGeom prst="rect">
            <a:avLst/>
          </a:prstGeom>
        </p:spPr>
        <p:txBody>
          <a:bodyPr anchorCtr="0" anchor="ctr" bIns="34275" lIns="68575" spcFirstLastPara="1" rIns="68575" wrap="square" tIns="3427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207" name="Google Shape;207;p34"/>
          <p:cNvSpPr txBox="1"/>
          <p:nvPr>
            <p:ph idx="1" type="subTitle"/>
          </p:nvPr>
        </p:nvSpPr>
        <p:spPr>
          <a:xfrm>
            <a:off x="265500" y="2779467"/>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208" name="Google Shape;208;p34"/>
          <p:cNvSpPr txBox="1"/>
          <p:nvPr>
            <p:ph idx="2" type="body"/>
          </p:nvPr>
        </p:nvSpPr>
        <p:spPr>
          <a:xfrm>
            <a:off x="4939500" y="724200"/>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Clr>
                <a:schemeClr val="lt1"/>
              </a:buClr>
              <a:buSzPts val="2100"/>
              <a:buChar char="•"/>
              <a:defRPr>
                <a:solidFill>
                  <a:schemeClr val="lt1"/>
                </a:solidFill>
              </a:defRPr>
            </a:lvl1pPr>
            <a:lvl2pPr indent="-342900" lvl="1" marL="914400" rtl="0">
              <a:spcBef>
                <a:spcPts val="400"/>
              </a:spcBef>
              <a:spcAft>
                <a:spcPts val="0"/>
              </a:spcAft>
              <a:buClr>
                <a:schemeClr val="lt1"/>
              </a:buClr>
              <a:buSzPts val="1800"/>
              <a:buChar char="•"/>
              <a:defRPr>
                <a:solidFill>
                  <a:schemeClr val="lt1"/>
                </a:solidFill>
              </a:defRPr>
            </a:lvl2pPr>
            <a:lvl3pPr indent="-323850" lvl="2" marL="1371600" rtl="0">
              <a:spcBef>
                <a:spcPts val="400"/>
              </a:spcBef>
              <a:spcAft>
                <a:spcPts val="0"/>
              </a:spcAft>
              <a:buClr>
                <a:schemeClr val="lt1"/>
              </a:buClr>
              <a:buSzPts val="1500"/>
              <a:buChar char="•"/>
              <a:defRPr>
                <a:solidFill>
                  <a:schemeClr val="lt1"/>
                </a:solidFill>
              </a:defRPr>
            </a:lvl3pPr>
            <a:lvl4pPr indent="-317500" lvl="3" marL="1828800" rtl="0">
              <a:spcBef>
                <a:spcPts val="400"/>
              </a:spcBef>
              <a:spcAft>
                <a:spcPts val="0"/>
              </a:spcAft>
              <a:buClr>
                <a:schemeClr val="lt1"/>
              </a:buClr>
              <a:buSzPts val="1400"/>
              <a:buChar char="•"/>
              <a:defRPr>
                <a:solidFill>
                  <a:schemeClr val="lt1"/>
                </a:solidFill>
              </a:defRPr>
            </a:lvl4pPr>
            <a:lvl5pPr indent="-317500" lvl="4" marL="2286000" rtl="0">
              <a:spcBef>
                <a:spcPts val="400"/>
              </a:spcBef>
              <a:spcAft>
                <a:spcPts val="0"/>
              </a:spcAft>
              <a:buClr>
                <a:schemeClr val="lt1"/>
              </a:buClr>
              <a:buSzPts val="1400"/>
              <a:buChar char="•"/>
              <a:defRPr>
                <a:solidFill>
                  <a:schemeClr val="lt1"/>
                </a:solidFill>
              </a:defRPr>
            </a:lvl5pPr>
            <a:lvl6pPr indent="-317500" lvl="5" marL="2743200" rtl="0">
              <a:spcBef>
                <a:spcPts val="400"/>
              </a:spcBef>
              <a:spcAft>
                <a:spcPts val="0"/>
              </a:spcAft>
              <a:buClr>
                <a:schemeClr val="lt1"/>
              </a:buClr>
              <a:buSzPts val="1400"/>
              <a:buChar char="•"/>
              <a:defRPr>
                <a:solidFill>
                  <a:schemeClr val="lt1"/>
                </a:solidFill>
              </a:defRPr>
            </a:lvl6pPr>
            <a:lvl7pPr indent="-317500" lvl="6" marL="3200400" rtl="0">
              <a:spcBef>
                <a:spcPts val="400"/>
              </a:spcBef>
              <a:spcAft>
                <a:spcPts val="0"/>
              </a:spcAft>
              <a:buClr>
                <a:schemeClr val="lt1"/>
              </a:buClr>
              <a:buSzPts val="1400"/>
              <a:buChar char="•"/>
              <a:defRPr>
                <a:solidFill>
                  <a:schemeClr val="lt1"/>
                </a:solidFill>
              </a:defRPr>
            </a:lvl7pPr>
            <a:lvl8pPr indent="-317500" lvl="7" marL="3657600" rtl="0">
              <a:spcBef>
                <a:spcPts val="400"/>
              </a:spcBef>
              <a:spcAft>
                <a:spcPts val="0"/>
              </a:spcAft>
              <a:buClr>
                <a:schemeClr val="lt1"/>
              </a:buClr>
              <a:buSzPts val="1400"/>
              <a:buChar char="•"/>
              <a:defRPr>
                <a:solidFill>
                  <a:schemeClr val="lt1"/>
                </a:solidFill>
              </a:defRPr>
            </a:lvl8pPr>
            <a:lvl9pPr indent="-317500" lvl="8" marL="4114800" rtl="0">
              <a:spcBef>
                <a:spcPts val="400"/>
              </a:spcBef>
              <a:spcAft>
                <a:spcPts val="0"/>
              </a:spcAft>
              <a:buClr>
                <a:schemeClr val="lt1"/>
              </a:buClr>
              <a:buSzPts val="1400"/>
              <a:buChar char="•"/>
              <a:defRPr>
                <a:solidFill>
                  <a:schemeClr val="lt1"/>
                </a:solidFill>
              </a:defRPr>
            </a:lvl9pPr>
          </a:lstStyle>
          <a:p/>
        </p:txBody>
      </p:sp>
      <p:sp>
        <p:nvSpPr>
          <p:cNvPr id="209" name="Google Shape;209;p34"/>
          <p:cNvSpPr txBox="1"/>
          <p:nvPr>
            <p:ph idx="12" type="sldNum"/>
          </p:nvPr>
        </p:nvSpPr>
        <p:spPr>
          <a:xfrm>
            <a:off x="8523541" y="4695623"/>
            <a:ext cx="548700" cy="393600"/>
          </a:xfrm>
          <a:prstGeom prst="rect">
            <a:avLst/>
          </a:prstGeom>
        </p:spPr>
        <p:txBody>
          <a:bodyPr anchorCtr="0" anchor="ctr" bIns="34275" lIns="68575" spcFirstLastPara="1" rIns="68575" wrap="square" tIns="3427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1 1">
  <p:cSld name="Title and Content_1_1_1_1_1_1_1_1_1">
    <p:bg>
      <p:bgPr>
        <a:blipFill>
          <a:blip r:embed="rId2">
            <a:alphaModFix/>
          </a:blip>
          <a:stretch>
            <a:fillRect/>
          </a:stretch>
        </a:blipFill>
      </p:bgPr>
    </p:bg>
    <p:spTree>
      <p:nvGrpSpPr>
        <p:cNvPr id="210" name="Shape 210"/>
        <p:cNvGrpSpPr/>
        <p:nvPr/>
      </p:nvGrpSpPr>
      <p:grpSpPr>
        <a:xfrm>
          <a:off x="0" y="0"/>
          <a:ext cx="0" cy="0"/>
          <a:chOff x="0" y="0"/>
          <a:chExt cx="0" cy="0"/>
        </a:xfrm>
      </p:grpSpPr>
      <p:sp>
        <p:nvSpPr>
          <p:cNvPr id="211" name="Google Shape;211;p35"/>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35"/>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p:cSld name="Title and Content_1_1_1_1_1_1_1">
    <p:bg>
      <p:bgPr>
        <a:blipFill>
          <a:blip r:embed="rId2">
            <a:alphaModFix/>
          </a:blip>
          <a:stretch>
            <a:fillRect/>
          </a:stretch>
        </a:blipFill>
      </p:bgPr>
    </p:bg>
    <p:spTree>
      <p:nvGrpSpPr>
        <p:cNvPr id="213" name="Shape 213"/>
        <p:cNvGrpSpPr/>
        <p:nvPr/>
      </p:nvGrpSpPr>
      <p:grpSpPr>
        <a:xfrm>
          <a:off x="0" y="0"/>
          <a:ext cx="0" cy="0"/>
          <a:chOff x="0" y="0"/>
          <a:chExt cx="0" cy="0"/>
        </a:xfrm>
      </p:grpSpPr>
      <p:sp>
        <p:nvSpPr>
          <p:cNvPr id="214" name="Google Shape;214;p36"/>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36"/>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024">
  <p:cSld name="Title and Content_1_1_1_1_1_1_2">
    <p:bg>
      <p:bgPr>
        <a:blipFill>
          <a:blip r:embed="rId2">
            <a:alphaModFix/>
          </a:blip>
          <a:stretch>
            <a:fillRect/>
          </a:stretch>
        </a:blipFill>
      </p:bgPr>
    </p:bg>
    <p:spTree>
      <p:nvGrpSpPr>
        <p:cNvPr id="216" name="Shape 216"/>
        <p:cNvGrpSpPr/>
        <p:nvPr/>
      </p:nvGrpSpPr>
      <p:grpSpPr>
        <a:xfrm>
          <a:off x="0" y="0"/>
          <a:ext cx="0" cy="0"/>
          <a:chOff x="0" y="0"/>
          <a:chExt cx="0" cy="0"/>
        </a:xfrm>
      </p:grpSpPr>
      <p:sp>
        <p:nvSpPr>
          <p:cNvPr id="217" name="Google Shape;217;p37"/>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8" name="Google Shape;218;p37"/>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1">
  <p:cSld name="Title and Content_1_1_1_1_1_1_1_1_2">
    <p:bg>
      <p:bgPr>
        <a:blipFill>
          <a:blip r:embed="rId2">
            <a:alphaModFix/>
          </a:blip>
          <a:stretch>
            <a:fillRect/>
          </a:stretch>
        </a:blipFill>
      </p:bgPr>
    </p:bg>
    <p:spTree>
      <p:nvGrpSpPr>
        <p:cNvPr id="219" name="Shape 219"/>
        <p:cNvGrpSpPr/>
        <p:nvPr/>
      </p:nvGrpSpPr>
      <p:grpSpPr>
        <a:xfrm>
          <a:off x="0" y="0"/>
          <a:ext cx="0" cy="0"/>
          <a:chOff x="0" y="0"/>
          <a:chExt cx="0" cy="0"/>
        </a:xfrm>
      </p:grpSpPr>
      <p:sp>
        <p:nvSpPr>
          <p:cNvPr id="220" name="Google Shape;220;p38"/>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1" name="Google Shape;221;p38"/>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TITLE_1">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9"/>
          <p:cNvSpPr txBox="1"/>
          <p:nvPr>
            <p:ph idx="1" type="subTitle"/>
          </p:nvPr>
        </p:nvSpPr>
        <p:spPr>
          <a:xfrm>
            <a:off x="6842250" y="4452650"/>
            <a:ext cx="1684500" cy="567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300"/>
              <a:buNone/>
              <a:defRPr sz="13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4" name="Google Shape;224;p39"/>
          <p:cNvSpPr txBox="1"/>
          <p:nvPr>
            <p:ph type="title"/>
          </p:nvPr>
        </p:nvSpPr>
        <p:spPr>
          <a:xfrm>
            <a:off x="1605375" y="1904926"/>
            <a:ext cx="60957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2800"/>
              <a:buFont typeface="Arial"/>
              <a:buNone/>
              <a:defRPr b="1" sz="28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225" name="Shape 225"/>
        <p:cNvGrpSpPr/>
        <p:nvPr/>
      </p:nvGrpSpPr>
      <p:grpSpPr>
        <a:xfrm>
          <a:off x="0" y="0"/>
          <a:ext cx="0" cy="0"/>
          <a:chOff x="0" y="0"/>
          <a:chExt cx="0" cy="0"/>
        </a:xfrm>
      </p:grpSpPr>
      <p:sp>
        <p:nvSpPr>
          <p:cNvPr id="226" name="Google Shape;226;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7" name="Google Shape;227;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8" name="Google Shape;228;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29" name="Google Shape;229;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30" name="Google Shape;230;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2">
  <p:cSld name="Title and Content 1 1 1 1 1 1 1">
    <p:bg>
      <p:bgPr>
        <a:solidFill>
          <a:schemeClr val="lt1"/>
        </a:solidFill>
      </p:bgPr>
    </p:bg>
    <p:spTree>
      <p:nvGrpSpPr>
        <p:cNvPr id="231" name="Shape 231"/>
        <p:cNvGrpSpPr/>
        <p:nvPr/>
      </p:nvGrpSpPr>
      <p:grpSpPr>
        <a:xfrm>
          <a:off x="0" y="0"/>
          <a:ext cx="0" cy="0"/>
          <a:chOff x="0" y="0"/>
          <a:chExt cx="0" cy="0"/>
        </a:xfrm>
      </p:grpSpPr>
      <p:sp>
        <p:nvSpPr>
          <p:cNvPr id="232" name="Google Shape;232;p41"/>
          <p:cNvSpPr txBox="1"/>
          <p:nvPr>
            <p:ph idx="12" type="sldNum"/>
          </p:nvPr>
        </p:nvSpPr>
        <p:spPr>
          <a:xfrm>
            <a:off x="8352692" y="4672643"/>
            <a:ext cx="4047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1pPr>
            <a:lvl2pPr indent="0" lvl="1"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2pPr>
            <a:lvl3pPr indent="0" lvl="2"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3pPr>
            <a:lvl4pPr indent="0" lvl="3"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4pPr>
            <a:lvl5pPr indent="0" lvl="4"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5pPr>
            <a:lvl6pPr indent="0" lvl="5"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6pPr>
            <a:lvl7pPr indent="0" lvl="6"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7pPr>
            <a:lvl8pPr indent="0" lvl="7"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8pPr>
            <a:lvl9pPr indent="0" lvl="8"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41"/>
          <p:cNvSpPr txBox="1"/>
          <p:nvPr>
            <p:ph type="title"/>
          </p:nvPr>
        </p:nvSpPr>
        <p:spPr>
          <a:xfrm>
            <a:off x="446184" y="597862"/>
            <a:ext cx="84939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2500"/>
              <a:buFont typeface="Arial"/>
              <a:buNone/>
              <a:defRPr b="1">
                <a:latin typeface="Gothic A1"/>
                <a:ea typeface="Gothic A1"/>
                <a:cs typeface="Gothic A1"/>
                <a:sym typeface="Gothic A1"/>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4" name="Google Shape;234;p41"/>
          <p:cNvSpPr/>
          <p:nvPr/>
        </p:nvSpPr>
        <p:spPr>
          <a:xfrm>
            <a:off x="0" y="4710835"/>
            <a:ext cx="7122300" cy="235800"/>
          </a:xfrm>
          <a:prstGeom prst="rect">
            <a:avLst/>
          </a:prstGeom>
          <a:solidFill>
            <a:srgbClr val="656F9E">
              <a:alpha val="3686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35" name="Google Shape;235;p41"/>
          <p:cNvPicPr preferRelativeResize="0"/>
          <p:nvPr/>
        </p:nvPicPr>
        <p:blipFill rotWithShape="1">
          <a:blip r:embed="rId2">
            <a:alphaModFix/>
          </a:blip>
          <a:srcRect b="0" l="0" r="0" t="0"/>
          <a:stretch/>
        </p:blipFill>
        <p:spPr>
          <a:xfrm>
            <a:off x="7359410" y="4703268"/>
            <a:ext cx="923193" cy="250841"/>
          </a:xfrm>
          <a:prstGeom prst="rect">
            <a:avLst/>
          </a:prstGeom>
          <a:noFill/>
          <a:ln>
            <a:noFill/>
          </a:ln>
        </p:spPr>
      </p:pic>
      <p:pic>
        <p:nvPicPr>
          <p:cNvPr id="236" name="Google Shape;236;p41"/>
          <p:cNvPicPr preferRelativeResize="0"/>
          <p:nvPr/>
        </p:nvPicPr>
        <p:blipFill rotWithShape="1">
          <a:blip r:embed="rId3">
            <a:alphaModFix/>
          </a:blip>
          <a:srcRect b="0" l="0" r="0" t="0"/>
          <a:stretch/>
        </p:blipFill>
        <p:spPr>
          <a:xfrm>
            <a:off x="0" y="-35719"/>
            <a:ext cx="9144002" cy="69240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2_Title and Content">
    <p:spTree>
      <p:nvGrpSpPr>
        <p:cNvPr id="237" name="Shape 237"/>
        <p:cNvGrpSpPr/>
        <p:nvPr/>
      </p:nvGrpSpPr>
      <p:grpSpPr>
        <a:xfrm>
          <a:off x="0" y="0"/>
          <a:ext cx="0" cy="0"/>
          <a:chOff x="0" y="0"/>
          <a:chExt cx="0" cy="0"/>
        </a:xfrm>
      </p:grpSpPr>
      <p:sp>
        <p:nvSpPr>
          <p:cNvPr id="238" name="Google Shape;238;p42"/>
          <p:cNvSpPr txBox="1"/>
          <p:nvPr>
            <p:ph type="title"/>
          </p:nvPr>
        </p:nvSpPr>
        <p:spPr>
          <a:xfrm>
            <a:off x="99353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2500"/>
              <a:buFont typeface="Arial"/>
              <a:buNone/>
              <a:defRPr b="1"/>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9" name="Google Shape;239;p42"/>
          <p:cNvSpPr txBox="1"/>
          <p:nvPr>
            <p:ph idx="1" type="body"/>
          </p:nvPr>
        </p:nvSpPr>
        <p:spPr>
          <a:xfrm>
            <a:off x="993530" y="1369219"/>
            <a:ext cx="7886700" cy="4515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rgbClr val="ED6B2C"/>
              </a:buClr>
              <a:buSzPts val="1600"/>
              <a:buNone/>
              <a:defRPr b="1">
                <a:solidFill>
                  <a:srgbClr val="ED6B2C"/>
                </a:solidFill>
              </a:defRPr>
            </a:lvl1pPr>
            <a:lvl2pPr indent="-298450" lvl="1" marL="914400" algn="l">
              <a:lnSpc>
                <a:spcPct val="90000"/>
              </a:lnSpc>
              <a:spcBef>
                <a:spcPts val="400"/>
              </a:spcBef>
              <a:spcAft>
                <a:spcPts val="0"/>
              </a:spcAft>
              <a:buClr>
                <a:schemeClr val="dk1"/>
              </a:buClr>
              <a:buSzPts val="1100"/>
              <a:buChar char="•"/>
              <a:defRPr/>
            </a:lvl2pPr>
            <a:lvl3pPr indent="-298450" lvl="2" marL="1371600" algn="l">
              <a:lnSpc>
                <a:spcPct val="90000"/>
              </a:lnSpc>
              <a:spcBef>
                <a:spcPts val="400"/>
              </a:spcBef>
              <a:spcAft>
                <a:spcPts val="0"/>
              </a:spcAft>
              <a:buClr>
                <a:schemeClr val="dk1"/>
              </a:buClr>
              <a:buSzPts val="1100"/>
              <a:buChar char="•"/>
              <a:defRPr/>
            </a:lvl3pPr>
            <a:lvl4pPr indent="-298450" lvl="3" marL="1828800" algn="l">
              <a:lnSpc>
                <a:spcPct val="90000"/>
              </a:lnSpc>
              <a:spcBef>
                <a:spcPts val="400"/>
              </a:spcBef>
              <a:spcAft>
                <a:spcPts val="0"/>
              </a:spcAft>
              <a:buClr>
                <a:schemeClr val="dk1"/>
              </a:buClr>
              <a:buSzPts val="1100"/>
              <a:buChar char="•"/>
              <a:defRPr/>
            </a:lvl4pPr>
            <a:lvl5pPr indent="-298450" lvl="4" marL="2286000" algn="l">
              <a:lnSpc>
                <a:spcPct val="90000"/>
              </a:lnSpc>
              <a:spcBef>
                <a:spcPts val="400"/>
              </a:spcBef>
              <a:spcAft>
                <a:spcPts val="0"/>
              </a:spcAft>
              <a:buClr>
                <a:schemeClr val="dk1"/>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40" name="Google Shape;240;p42"/>
          <p:cNvSpPr txBox="1"/>
          <p:nvPr>
            <p:ph idx="2" type="body"/>
          </p:nvPr>
        </p:nvSpPr>
        <p:spPr>
          <a:xfrm>
            <a:off x="993530" y="1917392"/>
            <a:ext cx="7886700" cy="25413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rgbClr val="262626"/>
              </a:buClr>
              <a:buSzPts val="1100"/>
              <a:buNone/>
              <a:defRPr b="0" sz="1500">
                <a:solidFill>
                  <a:srgbClr val="262626"/>
                </a:solidFill>
              </a:defRPr>
            </a:lvl1pPr>
            <a:lvl2pPr indent="-298450" lvl="1" marL="914400" algn="l">
              <a:lnSpc>
                <a:spcPct val="90000"/>
              </a:lnSpc>
              <a:spcBef>
                <a:spcPts val="400"/>
              </a:spcBef>
              <a:spcAft>
                <a:spcPts val="0"/>
              </a:spcAft>
              <a:buClr>
                <a:schemeClr val="dk1"/>
              </a:buClr>
              <a:buSzPts val="1100"/>
              <a:buChar char="•"/>
              <a:defRPr/>
            </a:lvl2pPr>
            <a:lvl3pPr indent="-298450" lvl="2" marL="1371600" algn="l">
              <a:lnSpc>
                <a:spcPct val="90000"/>
              </a:lnSpc>
              <a:spcBef>
                <a:spcPts val="400"/>
              </a:spcBef>
              <a:spcAft>
                <a:spcPts val="0"/>
              </a:spcAft>
              <a:buClr>
                <a:schemeClr val="dk1"/>
              </a:buClr>
              <a:buSzPts val="1100"/>
              <a:buChar char="•"/>
              <a:defRPr/>
            </a:lvl3pPr>
            <a:lvl4pPr indent="-298450" lvl="3" marL="1828800" algn="l">
              <a:lnSpc>
                <a:spcPct val="90000"/>
              </a:lnSpc>
              <a:spcBef>
                <a:spcPts val="400"/>
              </a:spcBef>
              <a:spcAft>
                <a:spcPts val="0"/>
              </a:spcAft>
              <a:buClr>
                <a:schemeClr val="dk1"/>
              </a:buClr>
              <a:buSzPts val="1100"/>
              <a:buChar char="•"/>
              <a:defRPr/>
            </a:lvl4pPr>
            <a:lvl5pPr indent="-298450" lvl="4" marL="2286000" algn="l">
              <a:lnSpc>
                <a:spcPct val="90000"/>
              </a:lnSpc>
              <a:spcBef>
                <a:spcPts val="400"/>
              </a:spcBef>
              <a:spcAft>
                <a:spcPts val="0"/>
              </a:spcAft>
              <a:buClr>
                <a:schemeClr val="dk1"/>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41" name="Google Shape;241;p42"/>
          <p:cNvSpPr txBox="1"/>
          <p:nvPr>
            <p:ph idx="12" type="sldNum"/>
          </p:nvPr>
        </p:nvSpPr>
        <p:spPr>
          <a:xfrm>
            <a:off x="8352692" y="4672643"/>
            <a:ext cx="4047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1pPr>
            <a:lvl2pPr indent="0" lvl="1"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2pPr>
            <a:lvl3pPr indent="0" lvl="2"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3pPr>
            <a:lvl4pPr indent="0" lvl="3"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4pPr>
            <a:lvl5pPr indent="0" lvl="4"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5pPr>
            <a:lvl6pPr indent="0" lvl="5"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6pPr>
            <a:lvl7pPr indent="0" lvl="6"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7pPr>
            <a:lvl8pPr indent="0" lvl="7"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8pPr>
            <a:lvl9pPr indent="0" lvl="8"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9pPr>
          </a:lstStyle>
          <a:p>
            <a:pPr indent="0" lvl="0" marL="0" rtl="0" algn="r">
              <a:spcBef>
                <a:spcPts val="0"/>
              </a:spcBef>
              <a:spcAft>
                <a:spcPts val="0"/>
              </a:spcAft>
              <a:buNone/>
            </a:pPr>
            <a:fld id="{00000000-1234-1234-1234-123412341234}" type="slidenum">
              <a:rPr lang="en"/>
              <a:t>‹#›</a:t>
            </a:fld>
            <a:endParaRPr/>
          </a:p>
        </p:txBody>
      </p:sp>
      <p:sp>
        <p:nvSpPr>
          <p:cNvPr id="242" name="Google Shape;242;p42"/>
          <p:cNvSpPr/>
          <p:nvPr/>
        </p:nvSpPr>
        <p:spPr>
          <a:xfrm>
            <a:off x="0" y="4710835"/>
            <a:ext cx="7122300" cy="235800"/>
          </a:xfrm>
          <a:prstGeom prst="rect">
            <a:avLst/>
          </a:prstGeom>
          <a:solidFill>
            <a:srgbClr val="F6AE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43" name="Google Shape;243;p42"/>
          <p:cNvPicPr preferRelativeResize="0"/>
          <p:nvPr/>
        </p:nvPicPr>
        <p:blipFill rotWithShape="1">
          <a:blip r:embed="rId2">
            <a:alphaModFix/>
          </a:blip>
          <a:srcRect b="0" l="0" r="0" t="0"/>
          <a:stretch/>
        </p:blipFill>
        <p:spPr>
          <a:xfrm>
            <a:off x="7465305" y="4710835"/>
            <a:ext cx="923193" cy="235709"/>
          </a:xfrm>
          <a:prstGeom prst="rect">
            <a:avLst/>
          </a:prstGeom>
          <a:noFill/>
          <a:ln>
            <a:noFill/>
          </a:ln>
        </p:spPr>
      </p:pic>
      <p:pic>
        <p:nvPicPr>
          <p:cNvPr id="244" name="Google Shape;244;p42"/>
          <p:cNvPicPr preferRelativeResize="0"/>
          <p:nvPr/>
        </p:nvPicPr>
        <p:blipFill rotWithShape="1">
          <a:blip r:embed="rId3">
            <a:alphaModFix/>
          </a:blip>
          <a:srcRect b="0" l="0" r="0" t="7961"/>
          <a:stretch/>
        </p:blipFill>
        <p:spPr>
          <a:xfrm>
            <a:off x="0" y="-2572"/>
            <a:ext cx="993530" cy="93198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2_Title and Content 2">
    <p:spTree>
      <p:nvGrpSpPr>
        <p:cNvPr id="245" name="Shape 245"/>
        <p:cNvGrpSpPr/>
        <p:nvPr/>
      </p:nvGrpSpPr>
      <p:grpSpPr>
        <a:xfrm>
          <a:off x="0" y="0"/>
          <a:ext cx="0" cy="0"/>
          <a:chOff x="0" y="0"/>
          <a:chExt cx="0" cy="0"/>
        </a:xfrm>
      </p:grpSpPr>
      <p:sp>
        <p:nvSpPr>
          <p:cNvPr id="246" name="Google Shape;246;p43"/>
          <p:cNvSpPr txBox="1"/>
          <p:nvPr>
            <p:ph type="title"/>
          </p:nvPr>
        </p:nvSpPr>
        <p:spPr>
          <a:xfrm>
            <a:off x="99353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2500"/>
              <a:buFont typeface="Arial"/>
              <a:buNone/>
              <a:defRPr b="1"/>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47" name="Google Shape;247;p43"/>
          <p:cNvSpPr txBox="1"/>
          <p:nvPr>
            <p:ph idx="1" type="body"/>
          </p:nvPr>
        </p:nvSpPr>
        <p:spPr>
          <a:xfrm>
            <a:off x="993530" y="1369219"/>
            <a:ext cx="7886700" cy="4515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rgbClr val="ED6B2C"/>
              </a:buClr>
              <a:buSzPts val="1600"/>
              <a:buNone/>
              <a:defRPr b="1">
                <a:solidFill>
                  <a:srgbClr val="ED6B2C"/>
                </a:solidFill>
              </a:defRPr>
            </a:lvl1pPr>
            <a:lvl2pPr indent="-298450" lvl="1" marL="914400" algn="l">
              <a:lnSpc>
                <a:spcPct val="90000"/>
              </a:lnSpc>
              <a:spcBef>
                <a:spcPts val="400"/>
              </a:spcBef>
              <a:spcAft>
                <a:spcPts val="0"/>
              </a:spcAft>
              <a:buClr>
                <a:schemeClr val="dk1"/>
              </a:buClr>
              <a:buSzPts val="1100"/>
              <a:buChar char="•"/>
              <a:defRPr/>
            </a:lvl2pPr>
            <a:lvl3pPr indent="-298450" lvl="2" marL="1371600" algn="l">
              <a:lnSpc>
                <a:spcPct val="90000"/>
              </a:lnSpc>
              <a:spcBef>
                <a:spcPts val="400"/>
              </a:spcBef>
              <a:spcAft>
                <a:spcPts val="0"/>
              </a:spcAft>
              <a:buClr>
                <a:schemeClr val="dk1"/>
              </a:buClr>
              <a:buSzPts val="1100"/>
              <a:buChar char="•"/>
              <a:defRPr/>
            </a:lvl3pPr>
            <a:lvl4pPr indent="-298450" lvl="3" marL="1828800" algn="l">
              <a:lnSpc>
                <a:spcPct val="90000"/>
              </a:lnSpc>
              <a:spcBef>
                <a:spcPts val="400"/>
              </a:spcBef>
              <a:spcAft>
                <a:spcPts val="0"/>
              </a:spcAft>
              <a:buClr>
                <a:schemeClr val="dk1"/>
              </a:buClr>
              <a:buSzPts val="1100"/>
              <a:buChar char="•"/>
              <a:defRPr/>
            </a:lvl4pPr>
            <a:lvl5pPr indent="-298450" lvl="4" marL="2286000" algn="l">
              <a:lnSpc>
                <a:spcPct val="90000"/>
              </a:lnSpc>
              <a:spcBef>
                <a:spcPts val="400"/>
              </a:spcBef>
              <a:spcAft>
                <a:spcPts val="0"/>
              </a:spcAft>
              <a:buClr>
                <a:schemeClr val="dk1"/>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48" name="Google Shape;248;p43"/>
          <p:cNvSpPr txBox="1"/>
          <p:nvPr>
            <p:ph idx="2" type="body"/>
          </p:nvPr>
        </p:nvSpPr>
        <p:spPr>
          <a:xfrm>
            <a:off x="993530" y="1917392"/>
            <a:ext cx="7886700" cy="25413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rgbClr val="262626"/>
              </a:buClr>
              <a:buSzPts val="1100"/>
              <a:buNone/>
              <a:defRPr b="0" sz="1500">
                <a:solidFill>
                  <a:srgbClr val="262626"/>
                </a:solidFill>
              </a:defRPr>
            </a:lvl1pPr>
            <a:lvl2pPr indent="-298450" lvl="1" marL="914400" algn="l">
              <a:lnSpc>
                <a:spcPct val="90000"/>
              </a:lnSpc>
              <a:spcBef>
                <a:spcPts val="400"/>
              </a:spcBef>
              <a:spcAft>
                <a:spcPts val="0"/>
              </a:spcAft>
              <a:buClr>
                <a:schemeClr val="dk1"/>
              </a:buClr>
              <a:buSzPts val="1100"/>
              <a:buChar char="•"/>
              <a:defRPr/>
            </a:lvl2pPr>
            <a:lvl3pPr indent="-298450" lvl="2" marL="1371600" algn="l">
              <a:lnSpc>
                <a:spcPct val="90000"/>
              </a:lnSpc>
              <a:spcBef>
                <a:spcPts val="400"/>
              </a:spcBef>
              <a:spcAft>
                <a:spcPts val="0"/>
              </a:spcAft>
              <a:buClr>
                <a:schemeClr val="dk1"/>
              </a:buClr>
              <a:buSzPts val="1100"/>
              <a:buChar char="•"/>
              <a:defRPr/>
            </a:lvl3pPr>
            <a:lvl4pPr indent="-298450" lvl="3" marL="1828800" algn="l">
              <a:lnSpc>
                <a:spcPct val="90000"/>
              </a:lnSpc>
              <a:spcBef>
                <a:spcPts val="400"/>
              </a:spcBef>
              <a:spcAft>
                <a:spcPts val="0"/>
              </a:spcAft>
              <a:buClr>
                <a:schemeClr val="dk1"/>
              </a:buClr>
              <a:buSzPts val="1100"/>
              <a:buChar char="•"/>
              <a:defRPr/>
            </a:lvl4pPr>
            <a:lvl5pPr indent="-298450" lvl="4" marL="2286000" algn="l">
              <a:lnSpc>
                <a:spcPct val="90000"/>
              </a:lnSpc>
              <a:spcBef>
                <a:spcPts val="400"/>
              </a:spcBef>
              <a:spcAft>
                <a:spcPts val="0"/>
              </a:spcAft>
              <a:buClr>
                <a:schemeClr val="dk1"/>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49" name="Google Shape;249;p43"/>
          <p:cNvSpPr txBox="1"/>
          <p:nvPr>
            <p:ph idx="12" type="sldNum"/>
          </p:nvPr>
        </p:nvSpPr>
        <p:spPr>
          <a:xfrm>
            <a:off x="8352692" y="4672643"/>
            <a:ext cx="4047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1pPr>
            <a:lvl2pPr indent="0" lvl="1"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2pPr>
            <a:lvl3pPr indent="0" lvl="2"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3pPr>
            <a:lvl4pPr indent="0" lvl="3"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4pPr>
            <a:lvl5pPr indent="0" lvl="4"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5pPr>
            <a:lvl6pPr indent="0" lvl="5"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6pPr>
            <a:lvl7pPr indent="0" lvl="6"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7pPr>
            <a:lvl8pPr indent="0" lvl="7"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8pPr>
            <a:lvl9pPr indent="0" lvl="8" marL="0" marR="0" algn="r">
              <a:lnSpc>
                <a:spcPct val="100000"/>
              </a:lnSpc>
              <a:spcBef>
                <a:spcPts val="0"/>
              </a:spcBef>
              <a:spcAft>
                <a:spcPts val="0"/>
              </a:spcAft>
              <a:buClr>
                <a:srgbClr val="000000"/>
              </a:buClr>
              <a:buSzPts val="700"/>
              <a:buFont typeface="Arial"/>
              <a:buNone/>
              <a:defRPr b="0" i="0" sz="1100" u="none" cap="none" strike="noStrike">
                <a:solidFill>
                  <a:srgbClr val="888888"/>
                </a:solidFill>
                <a:latin typeface="Gothic A1"/>
                <a:ea typeface="Gothic A1"/>
                <a:cs typeface="Gothic A1"/>
                <a:sym typeface="Gothic A1"/>
              </a:defRPr>
            </a:lvl9pPr>
          </a:lstStyle>
          <a:p>
            <a:pPr indent="0" lvl="0" marL="0" rtl="0" algn="r">
              <a:spcBef>
                <a:spcPts val="0"/>
              </a:spcBef>
              <a:spcAft>
                <a:spcPts val="0"/>
              </a:spcAft>
              <a:buNone/>
            </a:pPr>
            <a:fld id="{00000000-1234-1234-1234-123412341234}" type="slidenum">
              <a:rPr lang="en"/>
              <a:t>‹#›</a:t>
            </a:fld>
            <a:endParaRPr/>
          </a:p>
        </p:txBody>
      </p:sp>
      <p:sp>
        <p:nvSpPr>
          <p:cNvPr id="250" name="Google Shape;250;p43"/>
          <p:cNvSpPr/>
          <p:nvPr/>
        </p:nvSpPr>
        <p:spPr>
          <a:xfrm>
            <a:off x="0" y="4710835"/>
            <a:ext cx="7122300" cy="235800"/>
          </a:xfrm>
          <a:prstGeom prst="rect">
            <a:avLst/>
          </a:prstGeom>
          <a:solidFill>
            <a:srgbClr val="6F6F6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51" name="Google Shape;251;p43"/>
          <p:cNvPicPr preferRelativeResize="0"/>
          <p:nvPr/>
        </p:nvPicPr>
        <p:blipFill rotWithShape="1">
          <a:blip r:embed="rId2">
            <a:alphaModFix/>
          </a:blip>
          <a:srcRect b="0" l="0" r="0" t="0"/>
          <a:stretch/>
        </p:blipFill>
        <p:spPr>
          <a:xfrm>
            <a:off x="7465305" y="4710835"/>
            <a:ext cx="923193" cy="235709"/>
          </a:xfrm>
          <a:prstGeom prst="rect">
            <a:avLst/>
          </a:prstGeom>
          <a:noFill/>
          <a:ln>
            <a:noFill/>
          </a:ln>
        </p:spPr>
      </p:pic>
      <p:pic>
        <p:nvPicPr>
          <p:cNvPr id="252" name="Google Shape;252;p43"/>
          <p:cNvPicPr preferRelativeResize="0"/>
          <p:nvPr/>
        </p:nvPicPr>
        <p:blipFill rotWithShape="1">
          <a:blip r:embed="rId3">
            <a:alphaModFix/>
          </a:blip>
          <a:srcRect b="0" l="0" r="0" t="0"/>
          <a:stretch/>
        </p:blipFill>
        <p:spPr>
          <a:xfrm>
            <a:off x="-14592" y="-2572"/>
            <a:ext cx="999942" cy="93198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itle">
  <p:cSld name="TITLE">
    <p:bg>
      <p:bgPr>
        <a:blipFill>
          <a:blip r:embed="rId2">
            <a:alphaModFix/>
          </a:blip>
          <a:stretch>
            <a:fillRect/>
          </a:stretch>
        </a:blipFill>
      </p:bgPr>
    </p:bg>
    <p:spTree>
      <p:nvGrpSpPr>
        <p:cNvPr id="257" name="Shape 257"/>
        <p:cNvGrpSpPr/>
        <p:nvPr/>
      </p:nvGrpSpPr>
      <p:grpSpPr>
        <a:xfrm>
          <a:off x="0" y="0"/>
          <a:ext cx="0" cy="0"/>
          <a:chOff x="0" y="0"/>
          <a:chExt cx="0" cy="0"/>
        </a:xfrm>
      </p:grpSpPr>
      <p:sp>
        <p:nvSpPr>
          <p:cNvPr id="258" name="Google Shape;258;p45"/>
          <p:cNvSpPr txBox="1"/>
          <p:nvPr>
            <p:ph idx="1" type="subTitle"/>
          </p:nvPr>
        </p:nvSpPr>
        <p:spPr>
          <a:xfrm>
            <a:off x="6842250" y="4452650"/>
            <a:ext cx="1684500" cy="567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300"/>
              <a:buNone/>
              <a:defRPr sz="13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9" name="Google Shape;259;p45"/>
          <p:cNvSpPr txBox="1"/>
          <p:nvPr>
            <p:ph type="title"/>
          </p:nvPr>
        </p:nvSpPr>
        <p:spPr>
          <a:xfrm>
            <a:off x="1605375" y="1904926"/>
            <a:ext cx="60957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2800"/>
              <a:buFont typeface="Arial"/>
              <a:buNone/>
              <a:defRPr b="1" sz="28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blipFill>
          <a:blip r:embed="rId2">
            <a:alphaModFix/>
          </a:blip>
          <a:stretch>
            <a:fillRect/>
          </a:stretch>
        </a:blipFill>
      </p:bgPr>
    </p:bg>
    <p:spTree>
      <p:nvGrpSpPr>
        <p:cNvPr id="260" name="Shape 260"/>
        <p:cNvGrpSpPr/>
        <p:nvPr/>
      </p:nvGrpSpPr>
      <p:grpSpPr>
        <a:xfrm>
          <a:off x="0" y="0"/>
          <a:ext cx="0" cy="0"/>
          <a:chOff x="0" y="0"/>
          <a:chExt cx="0" cy="0"/>
        </a:xfrm>
      </p:grpSpPr>
      <p:sp>
        <p:nvSpPr>
          <p:cNvPr id="261" name="Google Shape;261;p46"/>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2" name="Google Shape;262;p46"/>
          <p:cNvSpPr txBox="1"/>
          <p:nvPr/>
        </p:nvSpPr>
        <p:spPr>
          <a:xfrm>
            <a:off x="1342950" y="1292650"/>
            <a:ext cx="645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solidFill>
                <a:schemeClr val="lt1"/>
              </a:solidFill>
            </a:endParaRPr>
          </a:p>
        </p:txBody>
      </p:sp>
      <p:sp>
        <p:nvSpPr>
          <p:cNvPr id="263" name="Google Shape;263;p46"/>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3300"/>
              <a:buFont typeface="Arial"/>
              <a:buNone/>
              <a:defRPr b="1">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264" name="Shape 264"/>
        <p:cNvGrpSpPr/>
        <p:nvPr/>
      </p:nvGrpSpPr>
      <p:grpSpPr>
        <a:xfrm>
          <a:off x="0" y="0"/>
          <a:ext cx="0" cy="0"/>
          <a:chOff x="0" y="0"/>
          <a:chExt cx="0" cy="0"/>
        </a:xfrm>
      </p:grpSpPr>
      <p:sp>
        <p:nvSpPr>
          <p:cNvPr id="265" name="Google Shape;265;p47"/>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6" name="Google Shape;266;p47"/>
          <p:cNvSpPr txBox="1"/>
          <p:nvPr/>
        </p:nvSpPr>
        <p:spPr>
          <a:xfrm>
            <a:off x="1342950" y="1292650"/>
            <a:ext cx="645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67" name="Google Shape;267;p47"/>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bg>
      <p:bgPr>
        <a:blipFill>
          <a:blip r:embed="rId2">
            <a:alphaModFix/>
          </a:blip>
          <a:stretch>
            <a:fillRect/>
          </a:stretch>
        </a:blipFill>
      </p:bgPr>
    </p:bg>
    <p:spTree>
      <p:nvGrpSpPr>
        <p:cNvPr id="268" name="Shape 268"/>
        <p:cNvGrpSpPr/>
        <p:nvPr/>
      </p:nvGrpSpPr>
      <p:grpSpPr>
        <a:xfrm>
          <a:off x="0" y="0"/>
          <a:ext cx="0" cy="0"/>
          <a:chOff x="0" y="0"/>
          <a:chExt cx="0" cy="0"/>
        </a:xfrm>
      </p:grpSpPr>
      <p:sp>
        <p:nvSpPr>
          <p:cNvPr id="269" name="Google Shape;269;p48"/>
          <p:cNvSpPr txBox="1"/>
          <p:nvPr>
            <p:ph type="title"/>
          </p:nvPr>
        </p:nvSpPr>
        <p:spPr>
          <a:xfrm>
            <a:off x="1447950" y="1141525"/>
            <a:ext cx="60957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70" name="Google Shape;270;p48"/>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_1">
    <p:bg>
      <p:bgPr>
        <a:blipFill>
          <a:blip r:embed="rId2">
            <a:alphaModFix/>
          </a:blip>
          <a:stretch>
            <a:fillRect/>
          </a:stretch>
        </a:blipFill>
      </p:bgPr>
    </p:bg>
    <p:spTree>
      <p:nvGrpSpPr>
        <p:cNvPr id="271" name="Shape 271"/>
        <p:cNvGrpSpPr/>
        <p:nvPr/>
      </p:nvGrpSpPr>
      <p:grpSpPr>
        <a:xfrm>
          <a:off x="0" y="0"/>
          <a:ext cx="0" cy="0"/>
          <a:chOff x="0" y="0"/>
          <a:chExt cx="0" cy="0"/>
        </a:xfrm>
      </p:grpSpPr>
      <p:sp>
        <p:nvSpPr>
          <p:cNvPr id="272" name="Google Shape;272;p49"/>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49"/>
          <p:cNvSpPr txBox="1"/>
          <p:nvPr/>
        </p:nvSpPr>
        <p:spPr>
          <a:xfrm>
            <a:off x="1342950" y="1292650"/>
            <a:ext cx="64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4" name="Google Shape;274;p49"/>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p:cSld name="Title and Content_1_1_1">
    <p:bg>
      <p:bgPr>
        <a:blipFill>
          <a:blip r:embed="rId2">
            <a:alphaModFix/>
          </a:blip>
          <a:stretch>
            <a:fillRect/>
          </a:stretch>
        </a:blipFill>
      </p:bgPr>
    </p:bg>
    <p:spTree>
      <p:nvGrpSpPr>
        <p:cNvPr id="275" name="Shape 275"/>
        <p:cNvGrpSpPr/>
        <p:nvPr/>
      </p:nvGrpSpPr>
      <p:grpSpPr>
        <a:xfrm>
          <a:off x="0" y="0"/>
          <a:ext cx="0" cy="0"/>
          <a:chOff x="0" y="0"/>
          <a:chExt cx="0" cy="0"/>
        </a:xfrm>
      </p:grpSpPr>
      <p:sp>
        <p:nvSpPr>
          <p:cNvPr id="276" name="Google Shape;276;p50"/>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50"/>
          <p:cNvSpPr txBox="1"/>
          <p:nvPr/>
        </p:nvSpPr>
        <p:spPr>
          <a:xfrm>
            <a:off x="1342950" y="1292650"/>
            <a:ext cx="645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78" name="Google Shape;278;p50"/>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2">
  <p:cSld name="Title and Content_1_1_1_2">
    <p:bg>
      <p:bgPr>
        <a:blipFill>
          <a:blip r:embed="rId2">
            <a:alphaModFix/>
          </a:blip>
          <a:stretch>
            <a:fillRect/>
          </a:stretch>
        </a:blipFill>
      </p:bgPr>
    </p:bg>
    <p:spTree>
      <p:nvGrpSpPr>
        <p:cNvPr id="279" name="Shape 279"/>
        <p:cNvGrpSpPr/>
        <p:nvPr/>
      </p:nvGrpSpPr>
      <p:grpSpPr>
        <a:xfrm>
          <a:off x="0" y="0"/>
          <a:ext cx="0" cy="0"/>
          <a:chOff x="0" y="0"/>
          <a:chExt cx="0" cy="0"/>
        </a:xfrm>
      </p:grpSpPr>
      <p:sp>
        <p:nvSpPr>
          <p:cNvPr id="280" name="Google Shape;280;p51"/>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1" name="Google Shape;281;p51"/>
          <p:cNvSpPr txBox="1"/>
          <p:nvPr/>
        </p:nvSpPr>
        <p:spPr>
          <a:xfrm>
            <a:off x="1342950" y="1292650"/>
            <a:ext cx="645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82" name="Google Shape;282;p51"/>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p:cSld name="Title and Content_1_1_1_1">
    <p:bg>
      <p:bgPr>
        <a:blipFill>
          <a:blip r:embed="rId2">
            <a:alphaModFix/>
          </a:blip>
          <a:stretch>
            <a:fillRect/>
          </a:stretch>
        </a:blipFill>
      </p:bgPr>
    </p:bg>
    <p:spTree>
      <p:nvGrpSpPr>
        <p:cNvPr id="283" name="Shape 283"/>
        <p:cNvGrpSpPr/>
        <p:nvPr/>
      </p:nvGrpSpPr>
      <p:grpSpPr>
        <a:xfrm>
          <a:off x="0" y="0"/>
          <a:ext cx="0" cy="0"/>
          <a:chOff x="0" y="0"/>
          <a:chExt cx="0" cy="0"/>
        </a:xfrm>
      </p:grpSpPr>
      <p:sp>
        <p:nvSpPr>
          <p:cNvPr id="284" name="Google Shape;284;p52"/>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52"/>
          <p:cNvSpPr txBox="1"/>
          <p:nvPr/>
        </p:nvSpPr>
        <p:spPr>
          <a:xfrm>
            <a:off x="1342950" y="1292650"/>
            <a:ext cx="645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86" name="Google Shape;286;p52"/>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p:cSld name="Title and Content_1_1_1_1_1">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p53"/>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9" name="Google Shape;289;p53"/>
          <p:cNvSpPr txBox="1"/>
          <p:nvPr/>
        </p:nvSpPr>
        <p:spPr>
          <a:xfrm>
            <a:off x="1342950" y="1292650"/>
            <a:ext cx="645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90" name="Google Shape;290;p53"/>
          <p:cNvSpPr txBox="1"/>
          <p:nvPr>
            <p:ph type="title"/>
          </p:nvPr>
        </p:nvSpPr>
        <p:spPr>
          <a:xfrm>
            <a:off x="220050" y="3352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024">
  <p:cSld name="Title and Content_1_1_1_1_1_1">
    <p:bg>
      <p:bgPr>
        <a:blipFill>
          <a:blip r:embed="rId2">
            <a:alphaModFix/>
          </a:blip>
          <a:stretch>
            <a:fillRect/>
          </a:stretch>
        </a:blipFill>
      </p:bgPr>
    </p:bg>
    <p:spTree>
      <p:nvGrpSpPr>
        <p:cNvPr id="291" name="Shape 291"/>
        <p:cNvGrpSpPr/>
        <p:nvPr/>
      </p:nvGrpSpPr>
      <p:grpSpPr>
        <a:xfrm>
          <a:off x="0" y="0"/>
          <a:ext cx="0" cy="0"/>
          <a:chOff x="0" y="0"/>
          <a:chExt cx="0" cy="0"/>
        </a:xfrm>
      </p:grpSpPr>
      <p:sp>
        <p:nvSpPr>
          <p:cNvPr id="292" name="Google Shape;292;p54"/>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3" name="Google Shape;293;p54"/>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p:cSld name="Title and Content_1_1_1_1_1_1_1">
    <p:bg>
      <p:bgPr>
        <a:blipFill>
          <a:blip r:embed="rId2">
            <a:alphaModFix/>
          </a:blip>
          <a:stretch>
            <a:fillRect/>
          </a:stretch>
        </a:blipFill>
      </p:bgPr>
    </p:bg>
    <p:spTree>
      <p:nvGrpSpPr>
        <p:cNvPr id="294" name="Shape 294"/>
        <p:cNvGrpSpPr/>
        <p:nvPr/>
      </p:nvGrpSpPr>
      <p:grpSpPr>
        <a:xfrm>
          <a:off x="0" y="0"/>
          <a:ext cx="0" cy="0"/>
          <a:chOff x="0" y="0"/>
          <a:chExt cx="0" cy="0"/>
        </a:xfrm>
      </p:grpSpPr>
      <p:sp>
        <p:nvSpPr>
          <p:cNvPr id="295" name="Google Shape;295;p55"/>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6" name="Google Shape;296;p55"/>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1">
  <p:cSld name="Title and Content_1_1_1_1_1_1_1_1">
    <p:bg>
      <p:bgPr>
        <a:blipFill>
          <a:blip r:embed="rId2">
            <a:alphaModFix/>
          </a:blip>
          <a:stretch>
            <a:fillRect/>
          </a:stretch>
        </a:blipFill>
      </p:bgPr>
    </p:bg>
    <p:spTree>
      <p:nvGrpSpPr>
        <p:cNvPr id="297" name="Shape 297"/>
        <p:cNvGrpSpPr/>
        <p:nvPr/>
      </p:nvGrpSpPr>
      <p:grpSpPr>
        <a:xfrm>
          <a:off x="0" y="0"/>
          <a:ext cx="0" cy="0"/>
          <a:chOff x="0" y="0"/>
          <a:chExt cx="0" cy="0"/>
        </a:xfrm>
      </p:grpSpPr>
      <p:sp>
        <p:nvSpPr>
          <p:cNvPr id="298" name="Google Shape;298;p56"/>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9" name="Google Shape;299;p56"/>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1 1 1 1 1 1 1">
  <p:cSld name="Title and Content_1_1_1_1_1_1_1_1_1">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57"/>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57"/>
          <p:cNvSpPr txBox="1"/>
          <p:nvPr>
            <p:ph type="title"/>
          </p:nvPr>
        </p:nvSpPr>
        <p:spPr>
          <a:xfrm>
            <a:off x="220050" y="944893"/>
            <a:ext cx="87198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EO 2024">
  <p:cSld name="5_Comparison">
    <p:bg>
      <p:bgPr>
        <a:blipFill>
          <a:blip r:embed="rId2">
            <a:alphaModFix/>
          </a:blip>
          <a:stretch>
            <a:fillRect/>
          </a:stretch>
        </a:blipFill>
      </p:bgPr>
    </p:bg>
    <p:spTree>
      <p:nvGrpSpPr>
        <p:cNvPr id="303" name="Shape 303"/>
        <p:cNvGrpSpPr/>
        <p:nvPr/>
      </p:nvGrpSpPr>
      <p:grpSpPr>
        <a:xfrm>
          <a:off x="0" y="0"/>
          <a:ext cx="0" cy="0"/>
          <a:chOff x="0" y="0"/>
          <a:chExt cx="0" cy="0"/>
        </a:xfrm>
      </p:grpSpPr>
      <p:sp>
        <p:nvSpPr>
          <p:cNvPr id="304" name="Google Shape;304;p58"/>
          <p:cNvSpPr txBox="1"/>
          <p:nvPr>
            <p:ph type="title"/>
          </p:nvPr>
        </p:nvSpPr>
        <p:spPr>
          <a:xfrm>
            <a:off x="451925" y="372050"/>
            <a:ext cx="4486800" cy="1049400"/>
          </a:xfrm>
          <a:prstGeom prst="rect">
            <a:avLst/>
          </a:prstGeom>
        </p:spPr>
        <p:txBody>
          <a:bodyPr anchorCtr="0" anchor="t" bIns="34275" lIns="68575" spcFirstLastPara="1" rIns="68575" wrap="square" tIns="34275">
            <a:normAutofit/>
          </a:bodyPr>
          <a:lstStyle>
            <a:lvl1pPr lvl="0" rtl="0">
              <a:spcBef>
                <a:spcPts val="0"/>
              </a:spcBef>
              <a:spcAft>
                <a:spcPts val="0"/>
              </a:spcAft>
              <a:buSzPts val="3300"/>
              <a:buNone/>
              <a:defRPr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2">
    <p:spTree>
      <p:nvGrpSpPr>
        <p:cNvPr id="305" name="Shape 305"/>
        <p:cNvGrpSpPr/>
        <p:nvPr/>
      </p:nvGrpSpPr>
      <p:grpSpPr>
        <a:xfrm>
          <a:off x="0" y="0"/>
          <a:ext cx="0" cy="0"/>
          <a:chOff x="0" y="0"/>
          <a:chExt cx="0" cy="0"/>
        </a:xfrm>
      </p:grpSpPr>
      <p:sp>
        <p:nvSpPr>
          <p:cNvPr id="306" name="Google Shape;306;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Arial"/>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7" name="Google Shape;307;p59"/>
          <p:cNvSpPr txBox="1"/>
          <p:nvPr>
            <p:ph idx="1" type="body"/>
          </p:nvPr>
        </p:nvSpPr>
        <p:spPr>
          <a:xfrm>
            <a:off x="628650" y="1369219"/>
            <a:ext cx="7886700" cy="451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ED6B2C"/>
              </a:buClr>
              <a:buSzPts val="2100"/>
              <a:buNone/>
              <a:defRPr b="1">
                <a:solidFill>
                  <a:srgbClr val="ED6B2C"/>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8" name="Google Shape;308;p59"/>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09" name="Google Shape;309;p59"/>
          <p:cNvPicPr preferRelativeResize="0"/>
          <p:nvPr/>
        </p:nvPicPr>
        <p:blipFill rotWithShape="1">
          <a:blip r:embed="rId2">
            <a:alphaModFix/>
          </a:blip>
          <a:srcRect b="0" l="0" r="0" t="0"/>
          <a:stretch/>
        </p:blipFill>
        <p:spPr>
          <a:xfrm>
            <a:off x="5942333" y="1743075"/>
            <a:ext cx="3968429" cy="3790950"/>
          </a:xfrm>
          <a:prstGeom prst="rect">
            <a:avLst/>
          </a:prstGeom>
          <a:noFill/>
          <a:ln>
            <a:noFill/>
          </a:ln>
        </p:spPr>
      </p:pic>
      <p:pic>
        <p:nvPicPr>
          <p:cNvPr id="310" name="Google Shape;310;p59"/>
          <p:cNvPicPr preferRelativeResize="0"/>
          <p:nvPr/>
        </p:nvPicPr>
        <p:blipFill rotWithShape="1">
          <a:blip r:embed="rId3">
            <a:alphaModFix/>
          </a:blip>
          <a:srcRect b="0" l="0" r="0" t="0"/>
          <a:stretch/>
        </p:blipFill>
        <p:spPr>
          <a:xfrm>
            <a:off x="-4313" y="5010913"/>
            <a:ext cx="10281669" cy="451280"/>
          </a:xfrm>
          <a:prstGeom prst="rect">
            <a:avLst/>
          </a:prstGeom>
          <a:noFill/>
          <a:ln>
            <a:noFill/>
          </a:ln>
        </p:spPr>
      </p:pic>
      <p:sp>
        <p:nvSpPr>
          <p:cNvPr id="311" name="Google Shape;311;p59"/>
          <p:cNvSpPr txBox="1"/>
          <p:nvPr>
            <p:ph idx="2" type="body"/>
          </p:nvPr>
        </p:nvSpPr>
        <p:spPr>
          <a:xfrm>
            <a:off x="628650" y="1917391"/>
            <a:ext cx="7886700" cy="2541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262626"/>
              </a:buClr>
              <a:buSzPts val="1500"/>
              <a:buNone/>
              <a:defRPr b="0" sz="1500">
                <a:solidFill>
                  <a:srgbClr val="262626"/>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mparison">
  <p:cSld name="5_Comparison_1">
    <p:bg>
      <p:bgPr>
        <a:solidFill>
          <a:schemeClr val="lt1"/>
        </a:solidFill>
      </p:bgPr>
    </p:bg>
    <p:spTree>
      <p:nvGrpSpPr>
        <p:cNvPr id="312" name="Shape 312"/>
        <p:cNvGrpSpPr/>
        <p:nvPr/>
      </p:nvGrpSpPr>
      <p:grpSpPr>
        <a:xfrm>
          <a:off x="0" y="0"/>
          <a:ext cx="0" cy="0"/>
          <a:chOff x="0" y="0"/>
          <a:chExt cx="0" cy="0"/>
        </a:xfrm>
      </p:grpSpPr>
      <p:pic>
        <p:nvPicPr>
          <p:cNvPr id="313" name="Google Shape;313;p60"/>
          <p:cNvPicPr preferRelativeResize="0"/>
          <p:nvPr/>
        </p:nvPicPr>
        <p:blipFill rotWithShape="1">
          <a:blip r:embed="rId2">
            <a:alphaModFix/>
          </a:blip>
          <a:srcRect b="1629" l="495" r="495" t="14800"/>
          <a:stretch/>
        </p:blipFill>
        <p:spPr>
          <a:xfrm>
            <a:off x="-1" y="-1"/>
            <a:ext cx="9144000" cy="5143500"/>
          </a:xfrm>
          <a:prstGeom prst="rect">
            <a:avLst/>
          </a:prstGeom>
          <a:noFill/>
          <a:ln>
            <a:noFill/>
          </a:ln>
        </p:spPr>
      </p:pic>
      <p:pic>
        <p:nvPicPr>
          <p:cNvPr id="314" name="Google Shape;314;p60"/>
          <p:cNvPicPr preferRelativeResize="0"/>
          <p:nvPr/>
        </p:nvPicPr>
        <p:blipFill rotWithShape="1">
          <a:blip r:embed="rId3">
            <a:alphaModFix/>
          </a:blip>
          <a:srcRect b="-32275" l="0" r="0" t="0"/>
          <a:stretch/>
        </p:blipFill>
        <p:spPr>
          <a:xfrm>
            <a:off x="2841238" y="4299253"/>
            <a:ext cx="3461526" cy="5880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theme" Target="../theme/theme3.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theme" Target="../theme/theme4.xml"/><Relationship Id="rId16"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1" name="Google Shape;61;p16"/>
          <p:cNvSpPr txBox="1"/>
          <p:nvPr>
            <p:ph idx="12" type="sldNum"/>
          </p:nvPr>
        </p:nvSpPr>
        <p:spPr>
          <a:xfrm>
            <a:off x="6457950" y="4632722"/>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6"/>
          <p:cNvSpPr txBox="1"/>
          <p:nvPr>
            <p:ph idx="1" type="body"/>
          </p:nvPr>
        </p:nvSpPr>
        <p:spPr>
          <a:xfrm>
            <a:off x="628650" y="1369219"/>
            <a:ext cx="7886700" cy="3159156"/>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55" name="Google Shape;255;p44"/>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6" name="Google Shape;256;p44"/>
          <p:cNvSpPr txBox="1"/>
          <p:nvPr>
            <p:ph idx="1" type="body"/>
          </p:nvPr>
        </p:nvSpPr>
        <p:spPr>
          <a:xfrm>
            <a:off x="628650" y="1369219"/>
            <a:ext cx="7886700" cy="31593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0.xml"/><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102.png"/><Relationship Id="rId6" Type="http://schemas.openxmlformats.org/officeDocument/2006/relationships/image" Target="../media/image97.png"/><Relationship Id="rId7" Type="http://schemas.openxmlformats.org/officeDocument/2006/relationships/image" Target="../media/image12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1.xml"/><Relationship Id="rId3" Type="http://schemas.openxmlformats.org/officeDocument/2006/relationships/image" Target="../media/image9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2.xml"/><Relationship Id="rId3" Type="http://schemas.openxmlformats.org/officeDocument/2006/relationships/image" Target="../media/image10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3.xml"/><Relationship Id="rId3" Type="http://schemas.openxmlformats.org/officeDocument/2006/relationships/image" Target="../media/image103.png"/><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4.xml"/><Relationship Id="rId3" Type="http://schemas.openxmlformats.org/officeDocument/2006/relationships/image" Target="../media/image126.png"/><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5.xml"/><Relationship Id="rId3" Type="http://schemas.openxmlformats.org/officeDocument/2006/relationships/image" Target="../media/image12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6.xml"/><Relationship Id="rId3" Type="http://schemas.openxmlformats.org/officeDocument/2006/relationships/image" Target="../media/image10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7.xml"/><Relationship Id="rId3" Type="http://schemas.openxmlformats.org/officeDocument/2006/relationships/image" Target="../media/image10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9.xml"/><Relationship Id="rId3" Type="http://schemas.openxmlformats.org/officeDocument/2006/relationships/image" Target="../media/image10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4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0.xml"/><Relationship Id="rId3" Type="http://schemas.openxmlformats.org/officeDocument/2006/relationships/image" Target="../media/image10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1.xml"/><Relationship Id="rId3" Type="http://schemas.openxmlformats.org/officeDocument/2006/relationships/image" Target="../media/image11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2.xml"/><Relationship Id="rId3" Type="http://schemas.openxmlformats.org/officeDocument/2006/relationships/image" Target="../media/image10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3.xml"/><Relationship Id="rId3" Type="http://schemas.openxmlformats.org/officeDocument/2006/relationships/image" Target="../media/image10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4.xml"/><Relationship Id="rId3" Type="http://schemas.openxmlformats.org/officeDocument/2006/relationships/image" Target="../media/image11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5.xml"/><Relationship Id="rId3" Type="http://schemas.openxmlformats.org/officeDocument/2006/relationships/image" Target="../media/image12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6.xml"/><Relationship Id="rId3" Type="http://schemas.openxmlformats.org/officeDocument/2006/relationships/image" Target="../media/image11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7.xml"/><Relationship Id="rId3" Type="http://schemas.openxmlformats.org/officeDocument/2006/relationships/image" Target="../media/image11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8.xml"/><Relationship Id="rId3" Type="http://schemas.openxmlformats.org/officeDocument/2006/relationships/image" Target="../media/image12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9.xml"/><Relationship Id="rId3" Type="http://schemas.openxmlformats.org/officeDocument/2006/relationships/image" Target="../media/image1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0.xml"/><Relationship Id="rId3" Type="http://schemas.openxmlformats.org/officeDocument/2006/relationships/image" Target="../media/image11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1.xml"/><Relationship Id="rId3" Type="http://schemas.openxmlformats.org/officeDocument/2006/relationships/image" Target="../media/image11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0.xml"/><Relationship Id="rId3" Type="http://schemas.openxmlformats.org/officeDocument/2006/relationships/comments" Target="../comments/commen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2.xml"/><Relationship Id="rId3" Type="http://schemas.openxmlformats.org/officeDocument/2006/relationships/hyperlink" Target="https://www.gotomygrants.com/Public/Opportunities/Details/74c7ba11-415b-438e-92a1-6483e4ae4090"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3.xml"/><Relationship Id="rId3" Type="http://schemas.openxmlformats.org/officeDocument/2006/relationships/image" Target="../media/image130.png"/><Relationship Id="rId4" Type="http://schemas.openxmlformats.org/officeDocument/2006/relationships/hyperlink" Target="http://broadband.utah.gov" TargetMode="External"/><Relationship Id="rId5" Type="http://schemas.openxmlformats.org/officeDocument/2006/relationships/hyperlink" Target="mailto:connectingutah@utah.gov" TargetMode="External"/><Relationship Id="rId6" Type="http://schemas.openxmlformats.org/officeDocument/2006/relationships/hyperlink" Target="https://www.eventbrite.com/e/utahs-big-bead-grant-weekly-virtual-office-hours-tickets-1045222507657" TargetMode="External"/><Relationship Id="rId7" Type="http://schemas.openxmlformats.org/officeDocument/2006/relationships/image" Target="../media/image3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4.xml"/><Relationship Id="rId3" Type="http://schemas.openxmlformats.org/officeDocument/2006/relationships/image" Target="../media/image122.png"/><Relationship Id="rId4" Type="http://schemas.openxmlformats.org/officeDocument/2006/relationships/hyperlink" Target="https://links-1.govdelivery.com/CL0/https:%2F%2Fwww.rd.usda.gov%2Fcommunity-connect/1/0100019450dc0a4f-bea9a35e-d97c-4888-8da5-ae00559f7a2f-000000/uXqvul-Oi2rs-c7yh04lBbWJ0aL7tiTeeO9i428uOAo=387"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hyperlink" Target="https://broadbandusa.ntia.doc.gov/sites/default/files/2022-05/BEAD%20NOFO.pdf" TargetMode="External"/><Relationship Id="rId4" Type="http://schemas.openxmlformats.org/officeDocument/2006/relationships/hyperlink" Target="https://www.connectingutah.com/_files/ugd/ffdde1_42ba4323fe7b411b8170c754cd1b0459.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hyperlink" Target="https://le.utah.gov/xcode/Title63A/Chapter19/63A-19.html?v=C63A-19_2024050120240501"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hyperlink" Target="https://le.utah.gov/xcode/Title63D/Chapter2/63D-2.html?v=C63D-2_180001011800010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hyperlink" Target="https://drive.google.com/file/d/1H_MKLurLyLhj3PxhD6Snxr8i6oMbU3oI/view?usp=drive_lin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 Id="rId3" Type="http://schemas.openxmlformats.org/officeDocument/2006/relationships/image" Target="../media/image3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40.gif"/><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 Id="rId3" Type="http://schemas.openxmlformats.org/officeDocument/2006/relationships/image" Target="../media/image61.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 Id="rId3" Type="http://schemas.openxmlformats.org/officeDocument/2006/relationships/image" Target="../media/image85.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 Id="rId3" Type="http://schemas.openxmlformats.org/officeDocument/2006/relationships/image" Target="../media/image84.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 Id="rId3" Type="http://schemas.openxmlformats.org/officeDocument/2006/relationships/image" Target="../media/image72.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9.xml"/><Relationship Id="rId3" Type="http://schemas.openxmlformats.org/officeDocument/2006/relationships/hyperlink" Target="https://utahbroadbandctr.maps.arcgis.com/apps/instant/basic/index.html?appid=310abb2414364e269d822b0b4c056d8f" TargetMode="Externa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hyperlink" Target="http://broadband.utah.gov" TargetMode="External"/><Relationship Id="rId4" Type="http://schemas.openxmlformats.org/officeDocument/2006/relationships/hyperlink" Target="https://business.utah.gov/broadband/grants/" TargetMode="External"/><Relationship Id="rId5"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5.xml"/><Relationship Id="rId3" Type="http://schemas.openxmlformats.org/officeDocument/2006/relationships/image" Target="../media/image61.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6.xml"/><Relationship Id="rId3"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7.xml"/><Relationship Id="rId3" Type="http://schemas.openxmlformats.org/officeDocument/2006/relationships/image" Target="../media/image61.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0.xml"/><Relationship Id="rId3" Type="http://schemas.openxmlformats.org/officeDocument/2006/relationships/image" Target="../media/image61.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1.xml"/><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9.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hyperlink" Target="https://www.eventbrite.com/e/jan-16-utahs-big-bead-final-application-grant-overview-in-person-only-tickets-1136913010419?aff=oddtdtcreator" TargetMode="External"/><Relationship Id="rId5" Type="http://schemas.openxmlformats.org/officeDocument/2006/relationships/hyperlink" Target="https://www.eventbrite.com/e/jan-21-utahs-big-bead-final-application-grant-overview-webinar-tickets-1136968365989?aff=oddtdtcreator" TargetMode="External"/><Relationship Id="rId6" Type="http://schemas.openxmlformats.org/officeDocument/2006/relationships/hyperlink" Target="https://www.eventbrite.com/e/utahs-big-bead-weekly-training-and-virtual-office-hours-tickets-1143188299979?aff=oddtdtcreator" TargetMode="External"/><Relationship Id="rId7" Type="http://schemas.openxmlformats.org/officeDocument/2006/relationships/hyperlink" Target="mailto:connectingutah@utah.gov"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0.xml"/><Relationship Id="rId3" Type="http://schemas.openxmlformats.org/officeDocument/2006/relationships/image" Target="../media/image61.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 Id="rId3"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2.xml"/><Relationship Id="rId3"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1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6.xml"/><Relationship Id="rId3" Type="http://schemas.openxmlformats.org/officeDocument/2006/relationships/image" Target="../media/image6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7.xml"/><Relationship Id="rId3"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8.xml"/><Relationship Id="rId3" Type="http://schemas.openxmlformats.org/officeDocument/2006/relationships/image" Target="../media/image61.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9.xml"/><Relationship Id="rId3"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hyperlink" Target="https://business.utah.gov/broadband/grants/#" TargetMode="External"/><Relationship Id="rId4" Type="http://schemas.openxmlformats.org/officeDocument/2006/relationships/hyperlink" Target="https://utahbroadbandctr.maps.arcgis.com/apps/instant/basic/index.html?appid=310abb2414364e269d822b0b4c056d8f" TargetMode="External"/><Relationship Id="rId9" Type="http://schemas.openxmlformats.org/officeDocument/2006/relationships/image" Target="../media/image32.png"/><Relationship Id="rId5" Type="http://schemas.openxmlformats.org/officeDocument/2006/relationships/hyperlink" Target="https://business.utah.gov/wp-content/uploads/upfa_zone_location_ids.csv" TargetMode="External"/><Relationship Id="rId6" Type="http://schemas.openxmlformats.org/officeDocument/2006/relationships/hyperlink" Target="https://docs.google.com/document/d/16FjoYbY5zxI4UxkBkEnUj6w5tSZO8LC44A-UtjuFSZs/edit?usp=sharing" TargetMode="External"/><Relationship Id="rId7" Type="http://schemas.openxmlformats.org/officeDocument/2006/relationships/hyperlink" Target="https://issuu.com/business-utah/stacks/221909ad310443bc92228aab89441399" TargetMode="External"/><Relationship Id="rId8" Type="http://schemas.openxmlformats.org/officeDocument/2006/relationships/hyperlink" Target="https://www.eventbrite.com/e/utahs-big-bead-weekly-training-and-virtual-office-hours-tickets-1143188299979?aff=oddtdtcreator"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0.xml"/><Relationship Id="rId3" Type="http://schemas.openxmlformats.org/officeDocument/2006/relationships/image" Target="../media/image61.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1.xml"/><Relationship Id="rId3" Type="http://schemas.openxmlformats.org/officeDocument/2006/relationships/image" Target="../media/image7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2.xml"/><Relationship Id="rId3" Type="http://schemas.openxmlformats.org/officeDocument/2006/relationships/image" Target="../media/image82.png"/><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3.xml"/><Relationship Id="rId3" Type="http://schemas.openxmlformats.org/officeDocument/2006/relationships/image" Target="../media/image8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4.xml"/><Relationship Id="rId3" Type="http://schemas.openxmlformats.org/officeDocument/2006/relationships/image" Target="../media/image12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5.xml"/><Relationship Id="rId3" Type="http://schemas.openxmlformats.org/officeDocument/2006/relationships/image" Target="../media/image61.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6.xml"/><Relationship Id="rId3" Type="http://schemas.openxmlformats.org/officeDocument/2006/relationships/image" Target="../media/image9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7.xml"/><Relationship Id="rId3" Type="http://schemas.openxmlformats.org/officeDocument/2006/relationships/image" Target="../media/image61.png"/><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8.xml"/><Relationship Id="rId3" Type="http://schemas.openxmlformats.org/officeDocument/2006/relationships/image" Target="../media/image9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9.xml"/><Relationship Id="rId3" Type="http://schemas.openxmlformats.org/officeDocument/2006/relationships/image" Target="../media/image1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1.xml"/><Relationship Id="rId3" Type="http://schemas.openxmlformats.org/officeDocument/2006/relationships/image" Target="../media/image6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2.xml"/><Relationship Id="rId3" Type="http://schemas.openxmlformats.org/officeDocument/2006/relationships/image" Target="../media/image8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 Id="rId3" Type="http://schemas.openxmlformats.org/officeDocument/2006/relationships/image" Target="../media/image61.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4.xml"/><Relationship Id="rId3" Type="http://schemas.openxmlformats.org/officeDocument/2006/relationships/image" Target="../media/image9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5.xml"/><Relationship Id="rId3" Type="http://schemas.openxmlformats.org/officeDocument/2006/relationships/image" Target="../media/image3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6.xml"/><Relationship Id="rId3" Type="http://schemas.openxmlformats.org/officeDocument/2006/relationships/image" Target="../media/image3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7.xml"/><Relationship Id="rId3" Type="http://schemas.openxmlformats.org/officeDocument/2006/relationships/image" Target="../media/image3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8.xml"/><Relationship Id="rId3" Type="http://schemas.openxmlformats.org/officeDocument/2006/relationships/hyperlink" Target="https://broadbandusa.ntia.gov/funding-programs/policies-waivers/BEAD-Letter-of-Credit-Waiver#references" TargetMode="External"/><Relationship Id="rId4" Type="http://schemas.openxmlformats.org/officeDocument/2006/relationships/hyperlink" Target="https://www.connectingutah.com/_files/ugd/ffdde1_42ba4323fe7b411b8170c754cd1b0459.pdf" TargetMode="External"/><Relationship Id="rId5" Type="http://schemas.openxmlformats.org/officeDocument/2006/relationships/hyperlink" Target="https://broadbandusa.ntia.doc.gov/sites/default/files/2022-05/BEAD%20NOFO.pdf"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61"/>
          <p:cNvSpPr txBox="1"/>
          <p:nvPr>
            <p:ph idx="1" type="subTitle"/>
          </p:nvPr>
        </p:nvSpPr>
        <p:spPr>
          <a:xfrm>
            <a:off x="6716000" y="4330100"/>
            <a:ext cx="2849100" cy="689700"/>
          </a:xfrm>
          <a:prstGeom prst="rect">
            <a:avLst/>
          </a:prstGeom>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rPr lang="en">
                <a:latin typeface="Gothic A1 SemiBold"/>
                <a:ea typeface="Gothic A1 SemiBold"/>
                <a:cs typeface="Gothic A1 SemiBold"/>
                <a:sym typeface="Gothic A1 SemiBold"/>
              </a:rPr>
              <a:t>Webinar Grant Training</a:t>
            </a:r>
            <a:endParaRPr>
              <a:latin typeface="Gothic A1 SemiBold"/>
              <a:ea typeface="Gothic A1 SemiBold"/>
              <a:cs typeface="Gothic A1 SemiBold"/>
              <a:sym typeface="Gothic A1 SemiBold"/>
            </a:endParaRPr>
          </a:p>
          <a:p>
            <a:pPr indent="0" lvl="0" marL="0" rtl="0" algn="l">
              <a:lnSpc>
                <a:spcPct val="115000"/>
              </a:lnSpc>
              <a:spcBef>
                <a:spcPts val="0"/>
              </a:spcBef>
              <a:spcAft>
                <a:spcPts val="0"/>
              </a:spcAft>
              <a:buNone/>
            </a:pPr>
            <a:r>
              <a:rPr lang="en">
                <a:latin typeface="Gothic A1 SemiBold"/>
                <a:ea typeface="Gothic A1 SemiBold"/>
                <a:cs typeface="Gothic A1 SemiBold"/>
                <a:sym typeface="Gothic A1 SemiBold"/>
              </a:rPr>
              <a:t>January 21, 2025</a:t>
            </a:r>
            <a:endParaRPr>
              <a:latin typeface="Gothic A1 SemiBold"/>
              <a:ea typeface="Gothic A1 SemiBold"/>
              <a:cs typeface="Gothic A1 SemiBold"/>
              <a:sym typeface="Gothic A1 SemiBold"/>
            </a:endParaRPr>
          </a:p>
        </p:txBody>
      </p:sp>
      <p:sp>
        <p:nvSpPr>
          <p:cNvPr id="320" name="Google Shape;320;p61"/>
          <p:cNvSpPr txBox="1"/>
          <p:nvPr>
            <p:ph type="title"/>
          </p:nvPr>
        </p:nvSpPr>
        <p:spPr>
          <a:xfrm>
            <a:off x="2414725" y="1993575"/>
            <a:ext cx="4954200" cy="7518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0" lang="en">
                <a:latin typeface="Gothic A1 ExtraBold"/>
                <a:ea typeface="Gothic A1 ExtraBold"/>
                <a:cs typeface="Gothic A1 ExtraBold"/>
                <a:sym typeface="Gothic A1 ExtraBold"/>
              </a:rPr>
              <a:t>BIG BEAD Full Application </a:t>
            </a:r>
            <a:endParaRPr b="0">
              <a:latin typeface="Gothic A1 ExtraBold"/>
              <a:ea typeface="Gothic A1 ExtraBold"/>
              <a:cs typeface="Gothic A1 ExtraBold"/>
              <a:sym typeface="Gothic A1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0"/>
          <p:cNvSpPr txBox="1"/>
          <p:nvPr>
            <p:ph type="title"/>
          </p:nvPr>
        </p:nvSpPr>
        <p:spPr>
          <a:xfrm>
            <a:off x="623888" y="1282303"/>
            <a:ext cx="7886700" cy="21396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Registration and Pre-Application Review</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60"/>
          <p:cNvSpPr txBox="1"/>
          <p:nvPr>
            <p:ph type="title"/>
          </p:nvPr>
        </p:nvSpPr>
        <p:spPr>
          <a:xfrm>
            <a:off x="1034756" y="-12523"/>
            <a:ext cx="7567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700"/>
              <a:t>Inviting Additional Users</a:t>
            </a:r>
            <a:endParaRPr/>
          </a:p>
        </p:txBody>
      </p:sp>
      <p:sp>
        <p:nvSpPr>
          <p:cNvPr id="1024" name="Google Shape;1024;p160"/>
          <p:cNvSpPr txBox="1"/>
          <p:nvPr>
            <p:ph idx="2" type="body"/>
          </p:nvPr>
        </p:nvSpPr>
        <p:spPr>
          <a:xfrm>
            <a:off x="846977" y="1098136"/>
            <a:ext cx="8330700" cy="3617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100"/>
              <a:buNone/>
            </a:pPr>
            <a:r>
              <a:rPr lang="en"/>
              <a:t>Additional users can be added to your AmpliFund account to assist with completing the </a:t>
            </a:r>
            <a:endParaRPr/>
          </a:p>
          <a:p>
            <a:pPr indent="0" lvl="0" marL="0" rtl="0" algn="l">
              <a:lnSpc>
                <a:spcPct val="90000"/>
              </a:lnSpc>
              <a:spcBef>
                <a:spcPts val="0"/>
              </a:spcBef>
              <a:spcAft>
                <a:spcPts val="0"/>
              </a:spcAft>
              <a:buSzPts val="1100"/>
              <a:buNone/>
            </a:pPr>
            <a:r>
              <a:rPr lang="en"/>
              <a:t>Formal Application</a:t>
            </a:r>
            <a:endParaRPr/>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p:txBody>
      </p:sp>
      <p:pic>
        <p:nvPicPr>
          <p:cNvPr descr="A close-up of a white box&#10;&#10;Description automatically generated" id="1025" name="Google Shape;1025;p160"/>
          <p:cNvPicPr preferRelativeResize="0"/>
          <p:nvPr/>
        </p:nvPicPr>
        <p:blipFill rotWithShape="1">
          <a:blip r:embed="rId3">
            <a:alphaModFix/>
          </a:blip>
          <a:srcRect b="0" l="0" r="0" t="0"/>
          <a:stretch/>
        </p:blipFill>
        <p:spPr>
          <a:xfrm>
            <a:off x="3242213" y="1818595"/>
            <a:ext cx="2805589" cy="629126"/>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descr="A screen shot of a computer&#10;&#10;Description automatically generated" id="1026" name="Google Shape;1026;p160"/>
          <p:cNvPicPr preferRelativeResize="0"/>
          <p:nvPr/>
        </p:nvPicPr>
        <p:blipFill rotWithShape="1">
          <a:blip r:embed="rId4">
            <a:alphaModFix/>
          </a:blip>
          <a:srcRect b="0" l="0" r="0" t="0"/>
          <a:stretch/>
        </p:blipFill>
        <p:spPr>
          <a:xfrm>
            <a:off x="3253705" y="2571750"/>
            <a:ext cx="1054894" cy="634365"/>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descr="A screenshot of a computer&#10;&#10;Description automatically generated" id="1027" name="Google Shape;1027;p160"/>
          <p:cNvPicPr preferRelativeResize="0"/>
          <p:nvPr/>
        </p:nvPicPr>
        <p:blipFill rotWithShape="1">
          <a:blip r:embed="rId5">
            <a:alphaModFix/>
          </a:blip>
          <a:srcRect b="0" l="0" r="0" t="0"/>
          <a:stretch/>
        </p:blipFill>
        <p:spPr>
          <a:xfrm>
            <a:off x="3253705" y="3330144"/>
            <a:ext cx="2251711" cy="903447"/>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descr="A screenshot of a computer&#10;&#10;Description automatically generated" id="1028" name="Google Shape;1028;p160"/>
          <p:cNvPicPr preferRelativeResize="0"/>
          <p:nvPr/>
        </p:nvPicPr>
        <p:blipFill rotWithShape="1">
          <a:blip r:embed="rId6">
            <a:alphaModFix/>
          </a:blip>
          <a:srcRect b="0" l="0" r="0" t="0"/>
          <a:stretch/>
        </p:blipFill>
        <p:spPr>
          <a:xfrm>
            <a:off x="6444032" y="1818595"/>
            <a:ext cx="2123599" cy="2734628"/>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descr="A screenshot of a computer&#10;&#10;Description automatically generated" id="1029" name="Google Shape;1029;p160"/>
          <p:cNvPicPr preferRelativeResize="0"/>
          <p:nvPr/>
        </p:nvPicPr>
        <p:blipFill rotWithShape="1">
          <a:blip r:embed="rId7">
            <a:alphaModFix/>
          </a:blip>
          <a:srcRect b="51387" l="68731" r="312" t="11503"/>
          <a:stretch/>
        </p:blipFill>
        <p:spPr>
          <a:xfrm>
            <a:off x="1380565" y="1818594"/>
            <a:ext cx="1663538" cy="1263020"/>
          </a:xfrm>
          <a:prstGeom prst="rect">
            <a:avLst/>
          </a:prstGeom>
          <a:noFill/>
          <a:ln>
            <a:noFill/>
          </a:ln>
        </p:spPr>
      </p:pic>
      <p:cxnSp>
        <p:nvCxnSpPr>
          <p:cNvPr id="1030" name="Google Shape;1030;p160"/>
          <p:cNvCxnSpPr/>
          <p:nvPr/>
        </p:nvCxnSpPr>
        <p:spPr>
          <a:xfrm>
            <a:off x="1761565" y="1818594"/>
            <a:ext cx="497400" cy="261300"/>
          </a:xfrm>
          <a:prstGeom prst="straightConnector1">
            <a:avLst/>
          </a:prstGeom>
          <a:noFill/>
          <a:ln cap="flat" cmpd="sng" w="19050">
            <a:solidFill>
              <a:srgbClr val="FF0000"/>
            </a:solidFill>
            <a:prstDash val="solid"/>
            <a:miter lim="800000"/>
            <a:headEnd len="sm" w="sm" type="none"/>
            <a:tailEnd len="med" w="med" type="triangle"/>
          </a:ln>
        </p:spPr>
      </p:cxnSp>
      <p:sp>
        <p:nvSpPr>
          <p:cNvPr id="1031" name="Google Shape;1031;p160"/>
          <p:cNvSpPr txBox="1"/>
          <p:nvPr/>
        </p:nvSpPr>
        <p:spPr>
          <a:xfrm>
            <a:off x="1034756" y="3157474"/>
            <a:ext cx="2123700" cy="136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 sz="1400" u="none" cap="none" strike="noStrike">
                <a:solidFill>
                  <a:schemeClr val="dk1"/>
                </a:solidFill>
                <a:latin typeface="Arial"/>
                <a:ea typeface="Arial"/>
                <a:cs typeface="Arial"/>
                <a:sym typeface="Arial"/>
              </a:rPr>
              <a:t>If a user is associated with another applicant, they will need to use the email +1 method to be added to your account.</a:t>
            </a:r>
            <a:endParaRPr sz="1100"/>
          </a:p>
          <a:p>
            <a:pPr indent="0" lvl="0" marL="0" marR="0" rtl="0" algn="ctr">
              <a:spcBef>
                <a:spcPts val="0"/>
              </a:spcBef>
              <a:spcAft>
                <a:spcPts val="0"/>
              </a:spcAft>
              <a:buNone/>
            </a:pPr>
            <a:r>
              <a:rPr i="1" lang="en" sz="1400">
                <a:solidFill>
                  <a:schemeClr val="dk1"/>
                </a:solidFill>
                <a:latin typeface="Arial"/>
                <a:ea typeface="Arial"/>
                <a:cs typeface="Arial"/>
                <a:sym typeface="Arial"/>
              </a:rPr>
              <a:t>Joe@consultant+1.com</a:t>
            </a:r>
            <a:endParaRPr sz="11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61"/>
          <p:cNvSpPr txBox="1"/>
          <p:nvPr>
            <p:ph type="title"/>
          </p:nvPr>
        </p:nvSpPr>
        <p:spPr>
          <a:xfrm>
            <a:off x="999038" y="71438"/>
            <a:ext cx="6027600" cy="852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700"/>
              <a:t>BIG BEAD Formal Application - 1</a:t>
            </a:r>
            <a:endParaRPr/>
          </a:p>
        </p:txBody>
      </p:sp>
      <p:sp>
        <p:nvSpPr>
          <p:cNvPr id="1037" name="Google Shape;1037;p161"/>
          <p:cNvSpPr txBox="1"/>
          <p:nvPr>
            <p:ph idx="2" type="body"/>
          </p:nvPr>
        </p:nvSpPr>
        <p:spPr>
          <a:xfrm>
            <a:off x="999038" y="998897"/>
            <a:ext cx="7771200" cy="36171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rPr lang="en"/>
              <a:t>The Opportunity Details page will have important information on the BEAD Formal Application program and process. Make sure you review the contents of this page before starting your Application. </a:t>
            </a:r>
            <a:br>
              <a:rPr lang="en"/>
            </a:br>
            <a:br>
              <a:rPr lang="en"/>
            </a:br>
            <a:r>
              <a:rPr lang="en"/>
              <a:t>When you are ready to start your Application, click </a:t>
            </a:r>
            <a:r>
              <a:rPr i="1" lang="en"/>
              <a:t>Apply</a:t>
            </a:r>
            <a:endParaRPr/>
          </a:p>
          <a:p>
            <a:pPr indent="0" lvl="0" marL="0" rtl="0" algn="l">
              <a:lnSpc>
                <a:spcPct val="90000"/>
              </a:lnSpc>
              <a:spcBef>
                <a:spcPts val="800"/>
              </a:spcBef>
              <a:spcAft>
                <a:spcPts val="0"/>
              </a:spcAft>
              <a:buSzPts val="1100"/>
              <a:buNone/>
            </a:pPr>
            <a:r>
              <a:t/>
            </a:r>
            <a:endParaRPr i="1"/>
          </a:p>
        </p:txBody>
      </p:sp>
      <p:pic>
        <p:nvPicPr>
          <p:cNvPr id="1038" name="Google Shape;1038;p161"/>
          <p:cNvPicPr preferRelativeResize="0"/>
          <p:nvPr/>
        </p:nvPicPr>
        <p:blipFill rotWithShape="1">
          <a:blip r:embed="rId3">
            <a:alphaModFix/>
          </a:blip>
          <a:srcRect b="49999" l="12704" r="14409" t="25554"/>
          <a:stretch/>
        </p:blipFill>
        <p:spPr>
          <a:xfrm>
            <a:off x="1439600" y="2305050"/>
            <a:ext cx="6083661" cy="1704976"/>
          </a:xfrm>
          <a:prstGeom prst="rect">
            <a:avLst/>
          </a:prstGeom>
          <a:noFill/>
          <a:ln>
            <a:noFill/>
          </a:ln>
        </p:spPr>
      </p:pic>
      <p:sp>
        <p:nvSpPr>
          <p:cNvPr id="1039" name="Google Shape;1039;p161"/>
          <p:cNvSpPr/>
          <p:nvPr/>
        </p:nvSpPr>
        <p:spPr>
          <a:xfrm>
            <a:off x="6758668" y="2647947"/>
            <a:ext cx="685800" cy="362100"/>
          </a:xfrm>
          <a:prstGeom prst="roundRect">
            <a:avLst>
              <a:gd fmla="val 16667" name="adj"/>
            </a:avLst>
          </a:prstGeom>
          <a:noFill/>
          <a:ln cap="flat" cmpd="sng" w="254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62"/>
          <p:cNvSpPr txBox="1"/>
          <p:nvPr>
            <p:ph idx="2" type="body"/>
          </p:nvPr>
        </p:nvSpPr>
        <p:spPr>
          <a:xfrm>
            <a:off x="1027441" y="941250"/>
            <a:ext cx="7743000" cy="3617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100"/>
              <a:buNone/>
            </a:pPr>
            <a:r>
              <a:rPr lang="en"/>
              <a:t>The BIG BEAD Formal Application will have 6 tabs to complete prior to submitting. Progress on the 6 tabs can be tracked at the top of the page. You can jump between the tabs by selecting them directly.</a:t>
            </a:r>
            <a:endParaRPr/>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t/>
            </a:r>
            <a:endParaRPr i="1"/>
          </a:p>
          <a:p>
            <a:pPr indent="0" lvl="0" marL="0" rtl="0" algn="l">
              <a:lnSpc>
                <a:spcPct val="90000"/>
              </a:lnSpc>
              <a:spcBef>
                <a:spcPts val="800"/>
              </a:spcBef>
              <a:spcAft>
                <a:spcPts val="0"/>
              </a:spcAft>
              <a:buSzPts val="1100"/>
              <a:buNone/>
            </a:pPr>
            <a:r>
              <a:rPr lang="en"/>
              <a:t>Prior to submitting your BIG BEAD Formal Application, </a:t>
            </a:r>
            <a:r>
              <a:rPr b="1" i="1" lang="en"/>
              <a:t>all tabs (circles) must be marked complete</a:t>
            </a:r>
            <a:r>
              <a:rPr lang="en"/>
              <a:t>.</a:t>
            </a:r>
            <a:endParaRPr/>
          </a:p>
        </p:txBody>
      </p:sp>
      <p:sp>
        <p:nvSpPr>
          <p:cNvPr id="1045" name="Google Shape;1045;p162"/>
          <p:cNvSpPr txBox="1"/>
          <p:nvPr>
            <p:ph type="title"/>
          </p:nvPr>
        </p:nvSpPr>
        <p:spPr>
          <a:xfrm>
            <a:off x="934107" y="-6428"/>
            <a:ext cx="7660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700"/>
              <a:t>BIG BEAD Application - 2</a:t>
            </a:r>
            <a:endParaRPr/>
          </a:p>
        </p:txBody>
      </p:sp>
      <p:pic>
        <p:nvPicPr>
          <p:cNvPr id="1046" name="Google Shape;1046;p162"/>
          <p:cNvPicPr preferRelativeResize="0"/>
          <p:nvPr/>
        </p:nvPicPr>
        <p:blipFill rotWithShape="1">
          <a:blip r:embed="rId3">
            <a:alphaModFix/>
          </a:blip>
          <a:srcRect b="50000" l="13634" r="16263" t="26667"/>
          <a:stretch/>
        </p:blipFill>
        <p:spPr>
          <a:xfrm>
            <a:off x="2008544" y="1858735"/>
            <a:ext cx="5126912" cy="142602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id="1051" name="Google Shape;1051;p163"/>
          <p:cNvPicPr preferRelativeResize="0"/>
          <p:nvPr/>
        </p:nvPicPr>
        <p:blipFill rotWithShape="1">
          <a:blip r:embed="rId3">
            <a:alphaModFix/>
          </a:blip>
          <a:srcRect b="21630" l="14354" r="15074" t="25143"/>
          <a:stretch/>
        </p:blipFill>
        <p:spPr>
          <a:xfrm>
            <a:off x="922283" y="1849005"/>
            <a:ext cx="4487919" cy="2828564"/>
          </a:xfrm>
          <a:prstGeom prst="rect">
            <a:avLst/>
          </a:prstGeom>
          <a:noFill/>
          <a:ln>
            <a:noFill/>
          </a:ln>
        </p:spPr>
      </p:pic>
      <p:sp>
        <p:nvSpPr>
          <p:cNvPr id="1052" name="Google Shape;1052;p163"/>
          <p:cNvSpPr txBox="1"/>
          <p:nvPr>
            <p:ph idx="2" type="body"/>
          </p:nvPr>
        </p:nvSpPr>
        <p:spPr>
          <a:xfrm>
            <a:off x="1016414" y="916537"/>
            <a:ext cx="8330700" cy="3617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100"/>
              <a:buNone/>
            </a:pPr>
            <a:r>
              <a:rPr b="1" lang="en"/>
              <a:t>Project Information Tab </a:t>
            </a:r>
            <a:r>
              <a:rPr lang="en"/>
              <a:t>– Application Information &amp; Primary Contact Information</a:t>
            </a:r>
            <a:endParaRPr/>
          </a:p>
          <a:p>
            <a:pPr indent="-292100" lvl="0" marL="469900" rtl="0" algn="l">
              <a:lnSpc>
                <a:spcPct val="90000"/>
              </a:lnSpc>
              <a:spcBef>
                <a:spcPts val="500"/>
              </a:spcBef>
              <a:spcAft>
                <a:spcPts val="0"/>
              </a:spcAft>
              <a:buClr>
                <a:srgbClr val="00B0F0"/>
              </a:buClr>
              <a:buSzPts val="1800"/>
              <a:buFont typeface="Arial"/>
              <a:buChar char="•"/>
            </a:pPr>
            <a:r>
              <a:rPr lang="en"/>
              <a:t>Give your Application a unique name</a:t>
            </a:r>
            <a:endParaRPr/>
          </a:p>
          <a:p>
            <a:pPr indent="-292100" lvl="0" marL="469900" rtl="0" algn="l">
              <a:lnSpc>
                <a:spcPct val="90000"/>
              </a:lnSpc>
              <a:spcBef>
                <a:spcPts val="800"/>
              </a:spcBef>
              <a:spcAft>
                <a:spcPts val="0"/>
              </a:spcAft>
              <a:buClr>
                <a:srgbClr val="00B0F0"/>
              </a:buClr>
              <a:buSzPts val="1800"/>
              <a:buFont typeface="Arial"/>
              <a:buChar char="•"/>
            </a:pPr>
            <a:r>
              <a:rPr lang="en"/>
              <a:t>In the </a:t>
            </a:r>
            <a:r>
              <a:rPr i="1" lang="en"/>
              <a:t>Award Requested</a:t>
            </a:r>
            <a:r>
              <a:rPr lang="en"/>
              <a:t> field enter your requested grant amount</a:t>
            </a:r>
            <a:endParaRPr/>
          </a:p>
          <a:p>
            <a:pPr indent="-228600" lvl="0" marL="469900" rtl="0" algn="l">
              <a:lnSpc>
                <a:spcPct val="90000"/>
              </a:lnSpc>
              <a:spcBef>
                <a:spcPts val="800"/>
              </a:spcBef>
              <a:spcAft>
                <a:spcPts val="0"/>
              </a:spcAft>
              <a:buSzPts val="1100"/>
              <a:buFont typeface="Arial"/>
              <a:buNone/>
            </a:pPr>
            <a:r>
              <a:t/>
            </a:r>
            <a:endParaRPr/>
          </a:p>
        </p:txBody>
      </p:sp>
      <p:pic>
        <p:nvPicPr>
          <p:cNvPr id="1053" name="Google Shape;1053;p163"/>
          <p:cNvPicPr preferRelativeResize="0"/>
          <p:nvPr/>
        </p:nvPicPr>
        <p:blipFill rotWithShape="1">
          <a:blip r:embed="rId4">
            <a:alphaModFix/>
          </a:blip>
          <a:srcRect b="0" l="0" r="0" t="0"/>
          <a:stretch/>
        </p:blipFill>
        <p:spPr>
          <a:xfrm>
            <a:off x="5580532" y="2053451"/>
            <a:ext cx="3040460" cy="2480186"/>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
        <p:nvSpPr>
          <p:cNvPr id="1054" name="Google Shape;1054;p163"/>
          <p:cNvSpPr txBox="1"/>
          <p:nvPr>
            <p:ph type="title"/>
          </p:nvPr>
        </p:nvSpPr>
        <p:spPr>
          <a:xfrm>
            <a:off x="922282" y="-6428"/>
            <a:ext cx="7672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700"/>
              <a:t>BIG BEAD Application </a:t>
            </a:r>
            <a:r>
              <a:rPr b="0" lang="en" sz="2700"/>
              <a:t>- 3</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64"/>
          <p:cNvSpPr txBox="1"/>
          <p:nvPr>
            <p:ph idx="2" type="body"/>
          </p:nvPr>
        </p:nvSpPr>
        <p:spPr>
          <a:xfrm>
            <a:off x="936868" y="993182"/>
            <a:ext cx="2839800" cy="3617100"/>
          </a:xfrm>
          <a:prstGeom prst="rect">
            <a:avLst/>
          </a:prstGeom>
          <a:noFill/>
          <a:ln>
            <a:noFill/>
          </a:ln>
        </p:spPr>
        <p:txBody>
          <a:bodyPr anchorCtr="0" anchor="t" bIns="34275" lIns="68575" spcFirstLastPara="1" rIns="68575" wrap="square" tIns="34275">
            <a:normAutofit/>
          </a:bodyPr>
          <a:lstStyle/>
          <a:p>
            <a:pPr indent="-177800" lvl="1" marL="177800" rtl="0" algn="l">
              <a:lnSpc>
                <a:spcPct val="115000"/>
              </a:lnSpc>
              <a:spcBef>
                <a:spcPts val="0"/>
              </a:spcBef>
              <a:spcAft>
                <a:spcPts val="0"/>
              </a:spcAft>
              <a:buClr>
                <a:srgbClr val="00B0F0"/>
              </a:buClr>
              <a:buSzPts val="1800"/>
              <a:buChar char="•"/>
            </a:pPr>
            <a:r>
              <a:rPr lang="en" sz="1500"/>
              <a:t>Click on the “Protected/Private Record Confidentiality Request” form to open and start the Application</a:t>
            </a:r>
            <a:endParaRPr/>
          </a:p>
          <a:p>
            <a:pPr indent="-177800" lvl="1" marL="177800" rtl="0" algn="l">
              <a:lnSpc>
                <a:spcPct val="115000"/>
              </a:lnSpc>
              <a:spcBef>
                <a:spcPts val="800"/>
              </a:spcBef>
              <a:spcAft>
                <a:spcPts val="0"/>
              </a:spcAft>
              <a:buClr>
                <a:srgbClr val="00B0F0"/>
              </a:buClr>
              <a:buSzPts val="1800"/>
              <a:buChar char="•"/>
            </a:pPr>
            <a:r>
              <a:rPr lang="en" sz="1500"/>
              <a:t>When working on a form, click:</a:t>
            </a:r>
            <a:endParaRPr/>
          </a:p>
          <a:p>
            <a:pPr indent="-171450" lvl="1" marL="381000" rtl="0" algn="l">
              <a:lnSpc>
                <a:spcPct val="90000"/>
              </a:lnSpc>
              <a:spcBef>
                <a:spcPts val="1100"/>
              </a:spcBef>
              <a:spcAft>
                <a:spcPts val="0"/>
              </a:spcAft>
              <a:buSzPts val="1100"/>
              <a:buChar char="•"/>
            </a:pPr>
            <a:r>
              <a:rPr b="1" i="1" lang="en" sz="1200"/>
              <a:t>Save</a:t>
            </a:r>
            <a:r>
              <a:rPr lang="en" sz="1200"/>
              <a:t> to save your progress;</a:t>
            </a:r>
            <a:endParaRPr/>
          </a:p>
          <a:p>
            <a:pPr indent="-171450" lvl="1" marL="381000" rtl="0" algn="l">
              <a:lnSpc>
                <a:spcPct val="90000"/>
              </a:lnSpc>
              <a:spcBef>
                <a:spcPts val="900"/>
              </a:spcBef>
              <a:spcAft>
                <a:spcPts val="0"/>
              </a:spcAft>
              <a:buSzPts val="1100"/>
              <a:buChar char="•"/>
            </a:pPr>
            <a:r>
              <a:rPr b="1" i="1" lang="en" sz="1200"/>
              <a:t>Mark as Complete </a:t>
            </a:r>
            <a:r>
              <a:rPr lang="en" sz="1200"/>
              <a:t>to save the page and mark as complete; or</a:t>
            </a:r>
            <a:endParaRPr/>
          </a:p>
          <a:p>
            <a:pPr indent="-171450" lvl="1" marL="381000" rtl="0" algn="l">
              <a:lnSpc>
                <a:spcPct val="90000"/>
              </a:lnSpc>
              <a:spcBef>
                <a:spcPts val="900"/>
              </a:spcBef>
              <a:spcAft>
                <a:spcPts val="0"/>
              </a:spcAft>
              <a:buSzPts val="1100"/>
              <a:buChar char="•"/>
            </a:pPr>
            <a:r>
              <a:rPr b="1" i="1" lang="en" sz="1200"/>
              <a:t>Save &amp; Continue </a:t>
            </a:r>
            <a:r>
              <a:rPr lang="en" sz="1200"/>
              <a:t>to save your progress and move to the next page</a:t>
            </a:r>
            <a:endParaRPr/>
          </a:p>
        </p:txBody>
      </p:sp>
      <p:pic>
        <p:nvPicPr>
          <p:cNvPr descr="A screenshot of a computer&#10;&#10;Description automatically generated" id="1060" name="Google Shape;1060;p164"/>
          <p:cNvPicPr preferRelativeResize="0"/>
          <p:nvPr/>
        </p:nvPicPr>
        <p:blipFill rotWithShape="1">
          <a:blip r:embed="rId3">
            <a:alphaModFix/>
          </a:blip>
          <a:srcRect b="4429" l="9849" r="56544" t="84138"/>
          <a:stretch/>
        </p:blipFill>
        <p:spPr>
          <a:xfrm>
            <a:off x="1004754" y="3857915"/>
            <a:ext cx="2716891" cy="584806"/>
          </a:xfrm>
          <a:prstGeom prst="rect">
            <a:avLst/>
          </a:prstGeom>
          <a:noFill/>
          <a:ln>
            <a:noFill/>
          </a:ln>
        </p:spPr>
      </p:pic>
      <p:sp>
        <p:nvSpPr>
          <p:cNvPr id="1061" name="Google Shape;1061;p164"/>
          <p:cNvSpPr txBox="1"/>
          <p:nvPr/>
        </p:nvSpPr>
        <p:spPr>
          <a:xfrm>
            <a:off x="922282" y="-6428"/>
            <a:ext cx="7672800" cy="994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2500"/>
              <a:buFont typeface="Arial"/>
              <a:buNone/>
            </a:pPr>
            <a:r>
              <a:rPr b="1" lang="en" sz="2700">
                <a:solidFill>
                  <a:schemeClr val="dk1"/>
                </a:solidFill>
                <a:latin typeface="Arial"/>
                <a:ea typeface="Arial"/>
                <a:cs typeface="Arial"/>
                <a:sym typeface="Arial"/>
              </a:rPr>
              <a:t>BIG BEAD Application </a:t>
            </a:r>
            <a:r>
              <a:rPr lang="en" sz="2700">
                <a:solidFill>
                  <a:schemeClr val="dk1"/>
                </a:solidFill>
              </a:rPr>
              <a:t>- 4</a:t>
            </a:r>
            <a:endParaRPr b="0" sz="2700">
              <a:solidFill>
                <a:schemeClr val="dk1"/>
              </a:solidFill>
              <a:latin typeface="Arial"/>
              <a:ea typeface="Arial"/>
              <a:cs typeface="Arial"/>
              <a:sym typeface="Arial"/>
            </a:endParaRPr>
          </a:p>
        </p:txBody>
      </p:sp>
      <p:pic>
        <p:nvPicPr>
          <p:cNvPr id="1062" name="Google Shape;1062;p164"/>
          <p:cNvPicPr preferRelativeResize="0"/>
          <p:nvPr/>
        </p:nvPicPr>
        <p:blipFill rotWithShape="1">
          <a:blip r:embed="rId4">
            <a:alphaModFix/>
          </a:blip>
          <a:srcRect b="17161" l="11418" r="37077" t="25307"/>
          <a:stretch/>
        </p:blipFill>
        <p:spPr>
          <a:xfrm>
            <a:off x="4096340" y="760848"/>
            <a:ext cx="4123906" cy="3849433"/>
          </a:xfrm>
          <a:prstGeom prst="rect">
            <a:avLst/>
          </a:prstGeom>
          <a:noFill/>
          <a:ln>
            <a:noFill/>
          </a:ln>
        </p:spPr>
      </p:pic>
      <p:cxnSp>
        <p:nvCxnSpPr>
          <p:cNvPr id="1063" name="Google Shape;1063;p164"/>
          <p:cNvCxnSpPr/>
          <p:nvPr/>
        </p:nvCxnSpPr>
        <p:spPr>
          <a:xfrm flipH="1">
            <a:off x="6134025" y="2009775"/>
            <a:ext cx="771600" cy="562200"/>
          </a:xfrm>
          <a:prstGeom prst="straightConnector1">
            <a:avLst/>
          </a:prstGeom>
          <a:noFill/>
          <a:ln cap="flat" cmpd="sng" w="28575">
            <a:solidFill>
              <a:srgbClr val="FF0000"/>
            </a:solidFill>
            <a:prstDash val="solid"/>
            <a:miter lim="800000"/>
            <a:headEnd len="sm" w="sm" type="none"/>
            <a:tailEnd len="med" w="med" type="stealth"/>
          </a:ln>
        </p:spPr>
      </p:cxn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65"/>
          <p:cNvSpPr txBox="1"/>
          <p:nvPr/>
        </p:nvSpPr>
        <p:spPr>
          <a:xfrm>
            <a:off x="270806" y="3980100"/>
            <a:ext cx="4198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rPr lang="en" sz="1400">
                <a:solidFill>
                  <a:schemeClr val="dk1"/>
                </a:solidFill>
              </a:rPr>
              <a:t>T</a:t>
            </a:r>
            <a:r>
              <a:rPr lang="en" sz="1400">
                <a:solidFill>
                  <a:schemeClr val="dk1"/>
                </a:solidFill>
                <a:latin typeface="Arial"/>
                <a:ea typeface="Arial"/>
                <a:cs typeface="Arial"/>
                <a:sym typeface="Arial"/>
              </a:rPr>
              <a:t>he Portal Guide available at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chemeClr val="dk1"/>
                </a:solidFill>
                <a:latin typeface="Arial"/>
                <a:ea typeface="Arial"/>
                <a:cs typeface="Arial"/>
                <a:sym typeface="Arial"/>
              </a:rPr>
              <a:t>https://business.utah.gov/broadband/grants/</a:t>
            </a:r>
            <a:endParaRPr sz="1100"/>
          </a:p>
        </p:txBody>
      </p:sp>
      <p:sp>
        <p:nvSpPr>
          <p:cNvPr id="1069" name="Google Shape;1069;p165"/>
          <p:cNvSpPr txBox="1"/>
          <p:nvPr/>
        </p:nvSpPr>
        <p:spPr>
          <a:xfrm>
            <a:off x="1002865" y="3"/>
            <a:ext cx="7672800" cy="994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2500"/>
              <a:buFont typeface="Arial"/>
              <a:buNone/>
            </a:pPr>
            <a:r>
              <a:rPr b="1" lang="en" sz="2700">
                <a:solidFill>
                  <a:schemeClr val="dk1"/>
                </a:solidFill>
                <a:latin typeface="Arial"/>
                <a:ea typeface="Arial"/>
                <a:cs typeface="Arial"/>
                <a:sym typeface="Arial"/>
              </a:rPr>
              <a:t>BIG BEAD Formal Application Guide</a:t>
            </a:r>
            <a:endParaRPr b="0" sz="2700">
              <a:solidFill>
                <a:schemeClr val="dk1"/>
              </a:solidFill>
              <a:latin typeface="Arial"/>
              <a:ea typeface="Arial"/>
              <a:cs typeface="Arial"/>
              <a:sym typeface="Arial"/>
            </a:endParaRPr>
          </a:p>
        </p:txBody>
      </p:sp>
      <p:pic>
        <p:nvPicPr>
          <p:cNvPr id="1070" name="Google Shape;1070;p165"/>
          <p:cNvPicPr preferRelativeResize="0"/>
          <p:nvPr/>
        </p:nvPicPr>
        <p:blipFill rotWithShape="1">
          <a:blip r:embed="rId3">
            <a:alphaModFix/>
          </a:blip>
          <a:srcRect b="14118" l="0" r="28769" t="14610"/>
          <a:stretch/>
        </p:blipFill>
        <p:spPr>
          <a:xfrm>
            <a:off x="5367618" y="994200"/>
            <a:ext cx="2859507" cy="37016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66"/>
          <p:cNvSpPr txBox="1"/>
          <p:nvPr>
            <p:ph type="title"/>
          </p:nvPr>
        </p:nvSpPr>
        <p:spPr>
          <a:xfrm>
            <a:off x="991354" y="0"/>
            <a:ext cx="7936500" cy="9435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Project Information</a:t>
            </a:r>
            <a:endParaRPr/>
          </a:p>
        </p:txBody>
      </p:sp>
      <p:sp>
        <p:nvSpPr>
          <p:cNvPr id="1077" name="Google Shape;1077;p166"/>
          <p:cNvSpPr txBox="1"/>
          <p:nvPr>
            <p:ph idx="1" type="body"/>
          </p:nvPr>
        </p:nvSpPr>
        <p:spPr>
          <a:xfrm>
            <a:off x="1041059" y="1074730"/>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078" name="Google Shape;1078;p166"/>
          <p:cNvSpPr txBox="1"/>
          <p:nvPr>
            <p:ph idx="2" type="body"/>
          </p:nvPr>
        </p:nvSpPr>
        <p:spPr>
          <a:xfrm>
            <a:off x="1041059" y="1602923"/>
            <a:ext cx="2984100" cy="2465100"/>
          </a:xfrm>
          <a:prstGeom prst="rect">
            <a:avLst/>
          </a:prstGeom>
          <a:noFill/>
          <a:ln>
            <a:noFill/>
          </a:ln>
        </p:spPr>
        <p:txBody>
          <a:bodyPr anchorCtr="0" anchor="t" bIns="25700" lIns="51425" spcFirstLastPara="1" rIns="51425" wrap="square" tIns="25700">
            <a:noAutofit/>
          </a:bodyPr>
          <a:lstStyle/>
          <a:p>
            <a:pPr indent="-215900" lvl="1" marL="215900" rtl="0" algn="l">
              <a:lnSpc>
                <a:spcPct val="90000"/>
              </a:lnSpc>
              <a:spcBef>
                <a:spcPts val="0"/>
              </a:spcBef>
              <a:spcAft>
                <a:spcPts val="0"/>
              </a:spcAft>
              <a:buClr>
                <a:srgbClr val="ED6B2C"/>
              </a:buClr>
              <a:buSzPts val="1800"/>
              <a:buChar char="•"/>
            </a:pPr>
            <a:r>
              <a:rPr lang="en" sz="1500"/>
              <a:t>Most of the form should be completed based on your previous registration.</a:t>
            </a:r>
            <a:endParaRPr/>
          </a:p>
          <a:p>
            <a:pPr indent="-215900" lvl="1" marL="215900" rtl="0" algn="l">
              <a:lnSpc>
                <a:spcPct val="90000"/>
              </a:lnSpc>
              <a:spcBef>
                <a:spcPts val="800"/>
              </a:spcBef>
              <a:spcAft>
                <a:spcPts val="0"/>
              </a:spcAft>
              <a:buClr>
                <a:srgbClr val="ED6B2C"/>
              </a:buClr>
              <a:buSzPts val="1800"/>
              <a:buChar char="•"/>
            </a:pPr>
            <a:r>
              <a:rPr lang="en" sz="1500"/>
              <a:t>The “Amount Requested” line should be completed – it is the grant amount you’ll be requesting</a:t>
            </a:r>
            <a:endParaRPr/>
          </a:p>
          <a:p>
            <a:pPr indent="-215900" lvl="1" marL="215900" rtl="0" algn="l">
              <a:lnSpc>
                <a:spcPct val="90000"/>
              </a:lnSpc>
              <a:spcBef>
                <a:spcPts val="800"/>
              </a:spcBef>
              <a:spcAft>
                <a:spcPts val="800"/>
              </a:spcAft>
              <a:buClr>
                <a:srgbClr val="ED6B2C"/>
              </a:buClr>
              <a:buSzPts val="1800"/>
              <a:buChar char="•"/>
            </a:pPr>
            <a:r>
              <a:rPr lang="en" sz="1500"/>
              <a:t>The grant amount must agree with your grant budget that will be completed later. If the numbers don’t match, you will receive an error </a:t>
            </a:r>
            <a:endParaRPr/>
          </a:p>
        </p:txBody>
      </p:sp>
      <p:sp>
        <p:nvSpPr>
          <p:cNvPr id="1079" name="Google Shape;1079;p166"/>
          <p:cNvSpPr txBox="1"/>
          <p:nvPr>
            <p:ph idx="12" type="sldNum"/>
          </p:nvPr>
        </p:nvSpPr>
        <p:spPr>
          <a:xfrm>
            <a:off x="6264519" y="3504482"/>
            <a:ext cx="303600" cy="2055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pic>
        <p:nvPicPr>
          <p:cNvPr id="1080" name="Google Shape;1080;p166"/>
          <p:cNvPicPr preferRelativeResize="0"/>
          <p:nvPr/>
        </p:nvPicPr>
        <p:blipFill rotWithShape="1">
          <a:blip r:embed="rId3">
            <a:alphaModFix/>
          </a:blip>
          <a:srcRect b="20910" l="12464" r="38845" t="35398"/>
          <a:stretch/>
        </p:blipFill>
        <p:spPr>
          <a:xfrm>
            <a:off x="4492670" y="1602923"/>
            <a:ext cx="3610276" cy="2409178"/>
          </a:xfrm>
          <a:prstGeom prst="rect">
            <a:avLst/>
          </a:prstGeom>
          <a:noFill/>
          <a:ln>
            <a:noFill/>
          </a:ln>
        </p:spPr>
      </p:pic>
      <p:cxnSp>
        <p:nvCxnSpPr>
          <p:cNvPr id="1081" name="Google Shape;1081;p166"/>
          <p:cNvCxnSpPr/>
          <p:nvPr/>
        </p:nvCxnSpPr>
        <p:spPr>
          <a:xfrm flipH="1">
            <a:off x="6904582" y="3149354"/>
            <a:ext cx="785700" cy="412800"/>
          </a:xfrm>
          <a:prstGeom prst="straightConnector1">
            <a:avLst/>
          </a:prstGeom>
          <a:noFill/>
          <a:ln cap="flat" cmpd="sng" w="28575">
            <a:solidFill>
              <a:srgbClr val="FF0000"/>
            </a:solidFill>
            <a:prstDash val="solid"/>
            <a:miter lim="800000"/>
            <a:headEnd len="sm" w="sm" type="none"/>
            <a:tailEnd len="med" w="med" type="triangle"/>
          </a:ln>
        </p:spPr>
      </p:cxn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67"/>
          <p:cNvSpPr txBox="1"/>
          <p:nvPr>
            <p:ph type="title"/>
          </p:nvPr>
        </p:nvSpPr>
        <p:spPr>
          <a:xfrm>
            <a:off x="993530" y="0"/>
            <a:ext cx="7954800" cy="916800"/>
          </a:xfrm>
          <a:prstGeom prst="rect">
            <a:avLst/>
          </a:prstGeom>
          <a:noFill/>
          <a:ln>
            <a:noFill/>
          </a:ln>
        </p:spPr>
        <p:txBody>
          <a:bodyPr anchorCtr="0" anchor="ctr" bIns="34275" lIns="68575" spcFirstLastPara="1" rIns="68575" wrap="square" tIns="34275">
            <a:normAutofit/>
          </a:bodyPr>
          <a:lstStyle/>
          <a:p>
            <a:pPr indent="0" lvl="0" marL="88900" rtl="0" algn="l">
              <a:lnSpc>
                <a:spcPct val="90000"/>
              </a:lnSpc>
              <a:spcBef>
                <a:spcPts val="0"/>
              </a:spcBef>
              <a:spcAft>
                <a:spcPts val="0"/>
              </a:spcAft>
              <a:buSzPts val="2500"/>
              <a:buNone/>
            </a:pPr>
            <a:r>
              <a:rPr lang="en" sz="2700"/>
              <a:t>Application - Form &amp; Budget Sections </a:t>
            </a:r>
            <a:endParaRPr/>
          </a:p>
        </p:txBody>
      </p:sp>
      <p:sp>
        <p:nvSpPr>
          <p:cNvPr id="1087" name="Google Shape;1087;p167"/>
          <p:cNvSpPr txBox="1"/>
          <p:nvPr/>
        </p:nvSpPr>
        <p:spPr>
          <a:xfrm>
            <a:off x="3472600" y="1184350"/>
            <a:ext cx="51675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rPr>
              <a:t>B</a:t>
            </a:r>
            <a:r>
              <a:rPr lang="en" sz="2000">
                <a:solidFill>
                  <a:schemeClr val="dk1"/>
                </a:solidFill>
              </a:rPr>
              <a:t>udget Form is located on its own tab</a:t>
            </a:r>
            <a:endParaRPr sz="1700"/>
          </a:p>
        </p:txBody>
      </p:sp>
      <p:sp>
        <p:nvSpPr>
          <p:cNvPr id="1088" name="Google Shape;1088;p167"/>
          <p:cNvSpPr/>
          <p:nvPr/>
        </p:nvSpPr>
        <p:spPr>
          <a:xfrm flipH="1">
            <a:off x="3398350" y="1407625"/>
            <a:ext cx="170100" cy="80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89" name="Google Shape;1089;p167"/>
          <p:cNvPicPr preferRelativeResize="0"/>
          <p:nvPr/>
        </p:nvPicPr>
        <p:blipFill rotWithShape="1">
          <a:blip r:embed="rId3">
            <a:alphaModFix/>
          </a:blip>
          <a:srcRect b="24305" l="12672" r="27917" t="31163"/>
          <a:stretch/>
        </p:blipFill>
        <p:spPr>
          <a:xfrm>
            <a:off x="295450" y="2217324"/>
            <a:ext cx="3932548" cy="2192602"/>
          </a:xfrm>
          <a:prstGeom prst="rect">
            <a:avLst/>
          </a:prstGeom>
          <a:noFill/>
          <a:ln>
            <a:noFill/>
          </a:ln>
        </p:spPr>
      </p:pic>
      <p:sp>
        <p:nvSpPr>
          <p:cNvPr id="1090" name="Google Shape;1090;p167"/>
          <p:cNvSpPr/>
          <p:nvPr/>
        </p:nvSpPr>
        <p:spPr>
          <a:xfrm flipH="1">
            <a:off x="2954400" y="1407625"/>
            <a:ext cx="170100" cy="80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1" name="Google Shape;1091;p167"/>
          <p:cNvSpPr txBox="1"/>
          <p:nvPr/>
        </p:nvSpPr>
        <p:spPr>
          <a:xfrm>
            <a:off x="2141475" y="1109825"/>
            <a:ext cx="11820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rPr>
              <a:t>Forms</a:t>
            </a:r>
            <a:endParaRPr sz="2100">
              <a:solidFill>
                <a:schemeClr val="dk1"/>
              </a:solidFill>
            </a:endParaRPr>
          </a:p>
        </p:txBody>
      </p:sp>
      <p:sp>
        <p:nvSpPr>
          <p:cNvPr id="1092" name="Google Shape;1092;p167"/>
          <p:cNvSpPr txBox="1"/>
          <p:nvPr/>
        </p:nvSpPr>
        <p:spPr>
          <a:xfrm>
            <a:off x="5150125" y="2571750"/>
            <a:ext cx="3849300" cy="1071300"/>
          </a:xfrm>
          <a:prstGeom prst="rect">
            <a:avLst/>
          </a:prstGeom>
          <a:noFill/>
          <a:ln>
            <a:noFill/>
          </a:ln>
        </p:spPr>
        <p:txBody>
          <a:bodyPr anchorCtr="0" anchor="t" bIns="91425" lIns="91425" spcFirstLastPara="1" rIns="91425" wrap="square" tIns="91425">
            <a:spAutoFit/>
          </a:bodyPr>
          <a:lstStyle/>
          <a:p>
            <a:pPr indent="-285750" lvl="1" marL="285750" rtl="0" algn="l">
              <a:lnSpc>
                <a:spcPct val="90000"/>
              </a:lnSpc>
              <a:spcBef>
                <a:spcPts val="0"/>
              </a:spcBef>
              <a:spcAft>
                <a:spcPts val="1000"/>
              </a:spcAft>
              <a:buClr>
                <a:srgbClr val="ED6B2C"/>
              </a:buClr>
              <a:buSzPts val="2400"/>
              <a:buChar char="•"/>
            </a:pPr>
            <a:r>
              <a:rPr lang="en" sz="2000">
                <a:solidFill>
                  <a:schemeClr val="dk1"/>
                </a:solidFill>
              </a:rPr>
              <a:t>Each form must be completed prior to a submission being accepted</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68"/>
          <p:cNvSpPr txBox="1"/>
          <p:nvPr>
            <p:ph type="title"/>
          </p:nvPr>
        </p:nvSpPr>
        <p:spPr>
          <a:xfrm>
            <a:off x="1036130" y="0"/>
            <a:ext cx="7954800" cy="916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2500"/>
              <a:buNone/>
            </a:pPr>
            <a:r>
              <a:rPr lang="en" sz="2700"/>
              <a:t> Application - 14 Forms</a:t>
            </a:r>
            <a:endParaRPr/>
          </a:p>
        </p:txBody>
      </p:sp>
      <p:sp>
        <p:nvSpPr>
          <p:cNvPr id="1098" name="Google Shape;1098;p168"/>
          <p:cNvSpPr txBox="1"/>
          <p:nvPr>
            <p:ph idx="1" type="body"/>
          </p:nvPr>
        </p:nvSpPr>
        <p:spPr>
          <a:xfrm>
            <a:off x="373725" y="1663575"/>
            <a:ext cx="4504500" cy="3106800"/>
          </a:xfrm>
          <a:prstGeom prst="rect">
            <a:avLst/>
          </a:prstGeom>
          <a:noFill/>
          <a:ln>
            <a:noFill/>
          </a:ln>
        </p:spPr>
        <p:txBody>
          <a:bodyPr anchorCtr="0" anchor="t" bIns="34275" lIns="68575" spcFirstLastPara="1" rIns="68575" wrap="square" tIns="34275">
            <a:normAutofit/>
          </a:bodyPr>
          <a:lstStyle/>
          <a:p>
            <a:pPr indent="-311150" lvl="0" marL="457200" rtl="0" algn="l">
              <a:lnSpc>
                <a:spcPct val="115000"/>
              </a:lnSpc>
              <a:spcBef>
                <a:spcPts val="1600"/>
              </a:spcBef>
              <a:spcAft>
                <a:spcPts val="0"/>
              </a:spcAft>
              <a:buClr>
                <a:schemeClr val="dk1"/>
              </a:buClr>
              <a:buSzPts val="1300"/>
              <a:buAutoNum type="arabicPeriod"/>
            </a:pPr>
            <a:r>
              <a:rPr b="0" lang="en" sz="1300">
                <a:solidFill>
                  <a:schemeClr val="dk1"/>
                </a:solidFill>
              </a:rPr>
              <a:t>Protected/Private Record Confidentiality Request</a:t>
            </a:r>
            <a:endParaRPr b="0" sz="1300"/>
          </a:p>
          <a:p>
            <a:pPr indent="-311150" lvl="0" marL="457200" rtl="0" algn="l">
              <a:lnSpc>
                <a:spcPct val="115000"/>
              </a:lnSpc>
              <a:spcBef>
                <a:spcPts val="0"/>
              </a:spcBef>
              <a:spcAft>
                <a:spcPts val="0"/>
              </a:spcAft>
              <a:buClr>
                <a:schemeClr val="dk1"/>
              </a:buClr>
              <a:buSzPts val="1300"/>
              <a:buAutoNum type="arabicPeriod"/>
            </a:pPr>
            <a:r>
              <a:rPr b="0" lang="en" sz="1300">
                <a:solidFill>
                  <a:schemeClr val="dk1"/>
                </a:solidFill>
              </a:rPr>
              <a:t>SAM.gov Validation</a:t>
            </a:r>
            <a:endParaRPr b="0" sz="1300"/>
          </a:p>
          <a:p>
            <a:pPr indent="-311150" lvl="0" marL="457200" rtl="0" algn="l">
              <a:lnSpc>
                <a:spcPct val="115000"/>
              </a:lnSpc>
              <a:spcBef>
                <a:spcPts val="0"/>
              </a:spcBef>
              <a:spcAft>
                <a:spcPts val="0"/>
              </a:spcAft>
              <a:buClr>
                <a:schemeClr val="dk1"/>
              </a:buClr>
              <a:buSzPts val="1300"/>
              <a:buAutoNum type="arabicPeriod"/>
            </a:pPr>
            <a:r>
              <a:rPr b="0" lang="en" sz="1300">
                <a:solidFill>
                  <a:schemeClr val="dk1"/>
                </a:solidFill>
              </a:rPr>
              <a:t>Utah Funded Service Areas (UPFA) Selection</a:t>
            </a:r>
            <a:endParaRPr b="0" sz="1300"/>
          </a:p>
          <a:p>
            <a:pPr indent="-311150" lvl="0" marL="457200" rtl="0" algn="l">
              <a:lnSpc>
                <a:spcPct val="115000"/>
              </a:lnSpc>
              <a:spcBef>
                <a:spcPts val="0"/>
              </a:spcBef>
              <a:spcAft>
                <a:spcPts val="0"/>
              </a:spcAft>
              <a:buClr>
                <a:schemeClr val="dk1"/>
              </a:buClr>
              <a:buSzPts val="1300"/>
              <a:buAutoNum type="arabicPeriod"/>
            </a:pPr>
            <a:r>
              <a:rPr b="0" lang="en" sz="1300">
                <a:solidFill>
                  <a:schemeClr val="dk1"/>
                </a:solidFill>
              </a:rPr>
              <a:t>Project Description</a:t>
            </a:r>
            <a:endParaRPr b="0" sz="1300"/>
          </a:p>
          <a:p>
            <a:pPr indent="-311150" lvl="0" marL="457200" rtl="0" algn="l">
              <a:lnSpc>
                <a:spcPct val="115000"/>
              </a:lnSpc>
              <a:spcBef>
                <a:spcPts val="0"/>
              </a:spcBef>
              <a:spcAft>
                <a:spcPts val="0"/>
              </a:spcAft>
              <a:buClr>
                <a:schemeClr val="dk1"/>
              </a:buClr>
              <a:buSzPts val="1300"/>
              <a:buAutoNum type="arabicPeriod"/>
            </a:pPr>
            <a:r>
              <a:rPr b="0" lang="en" sz="1300">
                <a:solidFill>
                  <a:schemeClr val="dk1"/>
                </a:solidFill>
              </a:rPr>
              <a:t>Scope of Work</a:t>
            </a:r>
            <a:endParaRPr b="0" sz="1300"/>
          </a:p>
          <a:p>
            <a:pPr indent="-311150" lvl="0" marL="457200" rtl="0" algn="l">
              <a:lnSpc>
                <a:spcPct val="115000"/>
              </a:lnSpc>
              <a:spcBef>
                <a:spcPts val="0"/>
              </a:spcBef>
              <a:spcAft>
                <a:spcPts val="0"/>
              </a:spcAft>
              <a:buClr>
                <a:schemeClr val="dk1"/>
              </a:buClr>
              <a:buSzPts val="1300"/>
              <a:buAutoNum type="arabicPeriod"/>
            </a:pPr>
            <a:r>
              <a:rPr b="0" lang="en" sz="1300">
                <a:solidFill>
                  <a:schemeClr val="dk1"/>
                </a:solidFill>
              </a:rPr>
              <a:t>Affordability</a:t>
            </a:r>
            <a:endParaRPr b="0" sz="1300"/>
          </a:p>
          <a:p>
            <a:pPr indent="-311150" lvl="0" marL="457200" rtl="0" algn="l">
              <a:lnSpc>
                <a:spcPct val="115000"/>
              </a:lnSpc>
              <a:spcBef>
                <a:spcPts val="0"/>
              </a:spcBef>
              <a:spcAft>
                <a:spcPts val="0"/>
              </a:spcAft>
              <a:buClr>
                <a:schemeClr val="dk1"/>
              </a:buClr>
              <a:buSzPts val="1300"/>
              <a:buAutoNum type="arabicPeriod"/>
            </a:pPr>
            <a:r>
              <a:rPr b="0" lang="en" sz="1300">
                <a:solidFill>
                  <a:schemeClr val="dk1"/>
                </a:solidFill>
              </a:rPr>
              <a:t>Labor Practices and Workforce Development</a:t>
            </a:r>
            <a:endParaRPr b="0" sz="1300"/>
          </a:p>
        </p:txBody>
      </p:sp>
      <p:sp>
        <p:nvSpPr>
          <p:cNvPr id="1099" name="Google Shape;1099;p168"/>
          <p:cNvSpPr txBox="1"/>
          <p:nvPr/>
        </p:nvSpPr>
        <p:spPr>
          <a:xfrm>
            <a:off x="4878225" y="1589025"/>
            <a:ext cx="4504500" cy="266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1"/>
                </a:solidFill>
              </a:rPr>
              <a:t> 8.	</a:t>
            </a:r>
            <a:r>
              <a:rPr lang="en" sz="1300">
                <a:solidFill>
                  <a:schemeClr val="dk1"/>
                </a:solidFill>
              </a:rPr>
              <a:t>Technology, Speed, and Scalability</a:t>
            </a:r>
            <a:endParaRPr sz="1300">
              <a:solidFill>
                <a:srgbClr val="ED6B2C"/>
              </a:solidFill>
            </a:endParaRPr>
          </a:p>
          <a:p>
            <a:pPr indent="0" lvl="0" marL="0" rtl="0" algn="l">
              <a:lnSpc>
                <a:spcPct val="115000"/>
              </a:lnSpc>
              <a:spcBef>
                <a:spcPts val="0"/>
              </a:spcBef>
              <a:spcAft>
                <a:spcPts val="0"/>
              </a:spcAft>
              <a:buNone/>
            </a:pPr>
            <a:r>
              <a:rPr lang="en" sz="1300">
                <a:solidFill>
                  <a:schemeClr val="dk1"/>
                </a:solidFill>
              </a:rPr>
              <a:t> 9.	</a:t>
            </a:r>
            <a:r>
              <a:rPr lang="en" sz="1300">
                <a:solidFill>
                  <a:schemeClr val="dk1"/>
                </a:solidFill>
              </a:rPr>
              <a:t>Local and Regional Coordination</a:t>
            </a:r>
            <a:endParaRPr sz="1300">
              <a:solidFill>
                <a:srgbClr val="ED6B2C"/>
              </a:solidFill>
            </a:endParaRPr>
          </a:p>
          <a:p>
            <a:pPr indent="0" lvl="0" marL="0" rtl="0" algn="l">
              <a:lnSpc>
                <a:spcPct val="115000"/>
              </a:lnSpc>
              <a:spcBef>
                <a:spcPts val="0"/>
              </a:spcBef>
              <a:spcAft>
                <a:spcPts val="0"/>
              </a:spcAft>
              <a:buNone/>
            </a:pPr>
            <a:r>
              <a:rPr lang="en" sz="1300">
                <a:solidFill>
                  <a:schemeClr val="dk1"/>
                </a:solidFill>
              </a:rPr>
              <a:t>10.	</a:t>
            </a:r>
            <a:r>
              <a:rPr lang="en" sz="1300">
                <a:solidFill>
                  <a:schemeClr val="dk1"/>
                </a:solidFill>
              </a:rPr>
              <a:t>Letter of Credit or Performance Bond</a:t>
            </a:r>
            <a:endParaRPr sz="1300">
              <a:solidFill>
                <a:srgbClr val="ED6B2C"/>
              </a:solidFill>
            </a:endParaRPr>
          </a:p>
          <a:p>
            <a:pPr indent="0" lvl="0" marL="0" rtl="0" algn="l">
              <a:lnSpc>
                <a:spcPct val="115000"/>
              </a:lnSpc>
              <a:spcBef>
                <a:spcPts val="0"/>
              </a:spcBef>
              <a:spcAft>
                <a:spcPts val="0"/>
              </a:spcAft>
              <a:buNone/>
            </a:pPr>
            <a:r>
              <a:rPr lang="en" sz="1300">
                <a:solidFill>
                  <a:schemeClr val="dk1"/>
                </a:solidFill>
              </a:rPr>
              <a:t>11.	Financial Pro-Forma Documentation</a:t>
            </a:r>
            <a:endParaRPr sz="1300">
              <a:solidFill>
                <a:srgbClr val="ED6B2C"/>
              </a:solidFill>
            </a:endParaRPr>
          </a:p>
          <a:p>
            <a:pPr indent="0" lvl="0" marL="0" rtl="0" algn="l">
              <a:lnSpc>
                <a:spcPct val="115000"/>
              </a:lnSpc>
              <a:spcBef>
                <a:spcPts val="0"/>
              </a:spcBef>
              <a:spcAft>
                <a:spcPts val="0"/>
              </a:spcAft>
              <a:buNone/>
            </a:pPr>
            <a:r>
              <a:rPr lang="en" sz="1300">
                <a:solidFill>
                  <a:schemeClr val="dk1"/>
                </a:solidFill>
              </a:rPr>
              <a:t>12.	</a:t>
            </a:r>
            <a:r>
              <a:rPr lang="en" sz="1300">
                <a:solidFill>
                  <a:schemeClr val="dk1"/>
                </a:solidFill>
              </a:rPr>
              <a:t>Additional Funding</a:t>
            </a:r>
            <a:endParaRPr sz="1300">
              <a:solidFill>
                <a:srgbClr val="ED6B2C"/>
              </a:solidFill>
            </a:endParaRPr>
          </a:p>
          <a:p>
            <a:pPr indent="0" lvl="0" marL="0" rtl="0" algn="l">
              <a:lnSpc>
                <a:spcPct val="115000"/>
              </a:lnSpc>
              <a:spcBef>
                <a:spcPts val="0"/>
              </a:spcBef>
              <a:spcAft>
                <a:spcPts val="0"/>
              </a:spcAft>
              <a:buNone/>
            </a:pPr>
            <a:r>
              <a:rPr lang="en" sz="1300">
                <a:solidFill>
                  <a:schemeClr val="dk1"/>
                </a:solidFill>
              </a:rPr>
              <a:t>13.	</a:t>
            </a:r>
            <a:r>
              <a:rPr lang="en" sz="1300">
                <a:solidFill>
                  <a:schemeClr val="dk1"/>
                </a:solidFill>
              </a:rPr>
              <a:t>Reporting and Compliance</a:t>
            </a:r>
            <a:endParaRPr sz="1300">
              <a:solidFill>
                <a:srgbClr val="ED6B2C"/>
              </a:solidFill>
            </a:endParaRPr>
          </a:p>
          <a:p>
            <a:pPr indent="0" lvl="0" marL="0" rtl="0" algn="l">
              <a:lnSpc>
                <a:spcPct val="115000"/>
              </a:lnSpc>
              <a:spcBef>
                <a:spcPts val="0"/>
              </a:spcBef>
              <a:spcAft>
                <a:spcPts val="0"/>
              </a:spcAft>
              <a:buNone/>
            </a:pPr>
            <a:r>
              <a:rPr lang="en" sz="1300">
                <a:solidFill>
                  <a:schemeClr val="dk1"/>
                </a:solidFill>
              </a:rPr>
              <a:t>14.	Certification</a:t>
            </a:r>
            <a:endParaRPr sz="1300">
              <a:solidFill>
                <a:srgbClr val="ED6B2C"/>
              </a:solidFill>
            </a:endParaRPr>
          </a:p>
        </p:txBody>
      </p:sp>
      <p:sp>
        <p:nvSpPr>
          <p:cNvPr id="1100" name="Google Shape;1100;p168"/>
          <p:cNvSpPr txBox="1"/>
          <p:nvPr/>
        </p:nvSpPr>
        <p:spPr>
          <a:xfrm>
            <a:off x="1036125" y="705150"/>
            <a:ext cx="73137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rPr>
              <a:t>Sections match the portal forms - walk through guide and portal together</a:t>
            </a:r>
            <a:endParaRPr i="1" sz="1600">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69"/>
          <p:cNvSpPr txBox="1"/>
          <p:nvPr>
            <p:ph type="title"/>
          </p:nvPr>
        </p:nvSpPr>
        <p:spPr>
          <a:xfrm>
            <a:off x="1257305" y="4125"/>
            <a:ext cx="7886700" cy="9303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Utah Project Funding Area (UPFA) Selection</a:t>
            </a:r>
            <a:endParaRPr/>
          </a:p>
        </p:txBody>
      </p:sp>
      <p:sp>
        <p:nvSpPr>
          <p:cNvPr id="1107" name="Google Shape;1107;p169"/>
          <p:cNvSpPr txBox="1"/>
          <p:nvPr>
            <p:ph idx="1" type="body"/>
          </p:nvPr>
        </p:nvSpPr>
        <p:spPr>
          <a:xfrm>
            <a:off x="1077525" y="930244"/>
            <a:ext cx="7886700" cy="4227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108" name="Google Shape;1108;p169"/>
          <p:cNvSpPr txBox="1"/>
          <p:nvPr>
            <p:ph idx="12" type="sldNum"/>
          </p:nvPr>
        </p:nvSpPr>
        <p:spPr>
          <a:xfrm>
            <a:off x="6264519" y="3504482"/>
            <a:ext cx="303600" cy="2055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09" name="Google Shape;1109;p169"/>
          <p:cNvSpPr txBox="1"/>
          <p:nvPr/>
        </p:nvSpPr>
        <p:spPr>
          <a:xfrm>
            <a:off x="0" y="1471275"/>
            <a:ext cx="4686900" cy="2991600"/>
          </a:xfrm>
          <a:prstGeom prst="rect">
            <a:avLst/>
          </a:prstGeom>
          <a:noFill/>
          <a:ln>
            <a:noFill/>
          </a:ln>
        </p:spPr>
        <p:txBody>
          <a:bodyPr anchorCtr="0" anchor="t" bIns="25700" lIns="51425" spcFirstLastPara="1" rIns="51425" wrap="square" tIns="25700">
            <a:normAutofit/>
          </a:bodyPr>
          <a:lstStyle/>
          <a:p>
            <a:pPr indent="0" lvl="0" marL="342900" marR="0" rtl="0" algn="l">
              <a:lnSpc>
                <a:spcPct val="90000"/>
              </a:lnSpc>
              <a:spcBef>
                <a:spcPts val="0"/>
              </a:spcBef>
              <a:spcAft>
                <a:spcPts val="0"/>
              </a:spcAft>
              <a:buNone/>
            </a:pPr>
            <a:r>
              <a:t/>
            </a:r>
            <a:endParaRPr sz="1100"/>
          </a:p>
          <a:p>
            <a:pPr indent="0" lvl="0" marL="685800" marR="0" rtl="0" algn="l">
              <a:lnSpc>
                <a:spcPct val="90000"/>
              </a:lnSpc>
              <a:spcBef>
                <a:spcPts val="500"/>
              </a:spcBef>
              <a:spcAft>
                <a:spcPts val="0"/>
              </a:spcAft>
              <a:buNone/>
            </a:pPr>
            <a:r>
              <a:t/>
            </a:r>
            <a:endParaRPr sz="1100"/>
          </a:p>
          <a:p>
            <a:pPr indent="-273050" lvl="1" marL="596900" marR="0" rtl="0" algn="l">
              <a:lnSpc>
                <a:spcPct val="90000"/>
              </a:lnSpc>
              <a:spcBef>
                <a:spcPts val="500"/>
              </a:spcBef>
              <a:spcAft>
                <a:spcPts val="0"/>
              </a:spcAft>
              <a:buClr>
                <a:srgbClr val="ED6B2C"/>
              </a:buClr>
              <a:buSzPts val="1700"/>
              <a:buFont typeface="Courier New"/>
              <a:buChar char="o"/>
            </a:pPr>
            <a:r>
              <a:rPr b="0" i="0" lang="en" sz="1500" u="none" cap="none" strike="noStrike">
                <a:solidFill>
                  <a:srgbClr val="262626"/>
                </a:solidFill>
                <a:latin typeface="Arial"/>
                <a:ea typeface="Arial"/>
                <a:cs typeface="Arial"/>
                <a:sym typeface="Arial"/>
              </a:rPr>
              <a:t>Select the desired U</a:t>
            </a:r>
            <a:r>
              <a:rPr lang="en" sz="1500">
                <a:solidFill>
                  <a:srgbClr val="262626"/>
                </a:solidFill>
              </a:rPr>
              <a:t>PF</a:t>
            </a:r>
            <a:r>
              <a:rPr b="0" i="0" lang="en" sz="1500" u="none" cap="none" strike="noStrike">
                <a:solidFill>
                  <a:srgbClr val="262626"/>
                </a:solidFill>
                <a:latin typeface="Arial"/>
                <a:ea typeface="Arial"/>
                <a:cs typeface="Arial"/>
                <a:sym typeface="Arial"/>
              </a:rPr>
              <a:t>A </a:t>
            </a:r>
            <a:r>
              <a:rPr lang="en" sz="1500">
                <a:solidFill>
                  <a:srgbClr val="262626"/>
                </a:solidFill>
              </a:rPr>
              <a:t>and complete the provided csv file</a:t>
            </a:r>
            <a:endParaRPr/>
          </a:p>
          <a:p>
            <a:pPr indent="-273050" lvl="1" marL="596900" marR="0" rtl="0" algn="l">
              <a:lnSpc>
                <a:spcPct val="90000"/>
              </a:lnSpc>
              <a:spcBef>
                <a:spcPts val="500"/>
              </a:spcBef>
              <a:spcAft>
                <a:spcPts val="0"/>
              </a:spcAft>
              <a:buClr>
                <a:srgbClr val="ED6B2C"/>
              </a:buClr>
              <a:buSzPts val="1700"/>
              <a:buFont typeface="Courier New"/>
              <a:buChar char="o"/>
            </a:pPr>
            <a:r>
              <a:rPr b="0" i="0" lang="en" sz="1500" u="none" cap="none" strike="noStrike">
                <a:solidFill>
                  <a:srgbClr val="262626"/>
                </a:solidFill>
                <a:latin typeface="Arial"/>
                <a:ea typeface="Arial"/>
                <a:cs typeface="Arial"/>
                <a:sym typeface="Arial"/>
              </a:rPr>
              <a:t>There is a link to the U</a:t>
            </a:r>
            <a:r>
              <a:rPr lang="en" sz="1500">
                <a:solidFill>
                  <a:srgbClr val="262626"/>
                </a:solidFill>
              </a:rPr>
              <a:t>PF</a:t>
            </a:r>
            <a:r>
              <a:rPr b="0" i="0" lang="en" sz="1500" u="none" cap="none" strike="noStrike">
                <a:solidFill>
                  <a:srgbClr val="262626"/>
                </a:solidFill>
                <a:latin typeface="Arial"/>
                <a:ea typeface="Arial"/>
                <a:cs typeface="Arial"/>
                <a:sym typeface="Arial"/>
              </a:rPr>
              <a:t>A map to allow applicants to review the locations of the U</a:t>
            </a:r>
            <a:r>
              <a:rPr lang="en" sz="1500">
                <a:solidFill>
                  <a:srgbClr val="262626"/>
                </a:solidFill>
              </a:rPr>
              <a:t>PF</a:t>
            </a:r>
            <a:r>
              <a:rPr b="0" i="0" lang="en" sz="1500" u="none" cap="none" strike="noStrike">
                <a:solidFill>
                  <a:srgbClr val="262626"/>
                </a:solidFill>
                <a:latin typeface="Arial"/>
                <a:ea typeface="Arial"/>
                <a:cs typeface="Arial"/>
                <a:sym typeface="Arial"/>
              </a:rPr>
              <a:t>A’s as they make selections</a:t>
            </a:r>
            <a:endParaRPr/>
          </a:p>
          <a:p>
            <a:pPr indent="-228600" lvl="0" marL="457200" marR="0" rtl="0" algn="l">
              <a:lnSpc>
                <a:spcPct val="90000"/>
              </a:lnSpc>
              <a:spcBef>
                <a:spcPts val="1200"/>
              </a:spcBef>
              <a:spcAft>
                <a:spcPts val="0"/>
              </a:spcAft>
              <a:buClr>
                <a:srgbClr val="262626"/>
              </a:buClr>
              <a:buSzPts val="1100"/>
              <a:buFont typeface="Arial"/>
              <a:buNone/>
            </a:pPr>
            <a:r>
              <a:t/>
            </a:r>
            <a:endParaRPr sz="1400">
              <a:solidFill>
                <a:srgbClr val="262626"/>
              </a:solidFill>
              <a:latin typeface="Arial"/>
              <a:ea typeface="Arial"/>
              <a:cs typeface="Arial"/>
              <a:sym typeface="Arial"/>
            </a:endParaRPr>
          </a:p>
        </p:txBody>
      </p:sp>
      <p:pic>
        <p:nvPicPr>
          <p:cNvPr id="1110" name="Google Shape;1110;p169"/>
          <p:cNvPicPr preferRelativeResize="0"/>
          <p:nvPr/>
        </p:nvPicPr>
        <p:blipFill rotWithShape="1">
          <a:blip r:embed="rId3">
            <a:alphaModFix/>
          </a:blip>
          <a:srcRect b="12807" l="28776" r="9499" t="17699"/>
          <a:stretch/>
        </p:blipFill>
        <p:spPr>
          <a:xfrm>
            <a:off x="4936880" y="1016236"/>
            <a:ext cx="3799304" cy="35744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1"/>
          <p:cNvSpPr txBox="1"/>
          <p:nvPr>
            <p:ph type="title"/>
          </p:nvPr>
        </p:nvSpPr>
        <p:spPr>
          <a:xfrm>
            <a:off x="220050" y="1270925"/>
            <a:ext cx="8719800" cy="6681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latin typeface="Gothic A1"/>
                <a:ea typeface="Gothic A1"/>
                <a:cs typeface="Gothic A1"/>
                <a:sym typeface="Gothic A1"/>
              </a:rPr>
              <a:t>Registration and Pre-application Results</a:t>
            </a:r>
            <a:endParaRPr b="0" sz="2522">
              <a:latin typeface="Gothic A1 SemiBold"/>
              <a:ea typeface="Gothic A1 SemiBold"/>
              <a:cs typeface="Gothic A1 SemiBold"/>
              <a:sym typeface="Gothic A1 SemiBold"/>
            </a:endParaRPr>
          </a:p>
          <a:p>
            <a:pPr indent="0" lvl="0" marL="0" rtl="0" algn="ctr">
              <a:spcBef>
                <a:spcPts val="0"/>
              </a:spcBef>
              <a:spcAft>
                <a:spcPts val="0"/>
              </a:spcAft>
              <a:buNone/>
            </a:pPr>
            <a:r>
              <a:t/>
            </a:r>
            <a:endParaRPr/>
          </a:p>
        </p:txBody>
      </p:sp>
      <p:pic>
        <p:nvPicPr>
          <p:cNvPr id="415" name="Google Shape;415;p71"/>
          <p:cNvPicPr preferRelativeResize="0"/>
          <p:nvPr/>
        </p:nvPicPr>
        <p:blipFill>
          <a:blip r:embed="rId3">
            <a:alphaModFix/>
          </a:blip>
          <a:stretch>
            <a:fillRect/>
          </a:stretch>
        </p:blipFill>
        <p:spPr>
          <a:xfrm>
            <a:off x="839150" y="636300"/>
            <a:ext cx="1244275" cy="438125"/>
          </a:xfrm>
          <a:prstGeom prst="rect">
            <a:avLst/>
          </a:prstGeom>
          <a:noFill/>
          <a:ln>
            <a:noFill/>
          </a:ln>
        </p:spPr>
      </p:pic>
      <p:pic>
        <p:nvPicPr>
          <p:cNvPr id="416" name="Google Shape;416;p71"/>
          <p:cNvPicPr preferRelativeResize="0"/>
          <p:nvPr/>
        </p:nvPicPr>
        <p:blipFill rotWithShape="1">
          <a:blip r:embed="rId4">
            <a:alphaModFix/>
          </a:blip>
          <a:srcRect b="16849" l="0" r="0" t="16789"/>
          <a:stretch/>
        </p:blipFill>
        <p:spPr>
          <a:xfrm>
            <a:off x="4635525" y="1700250"/>
            <a:ext cx="4096451" cy="2718449"/>
          </a:xfrm>
          <a:prstGeom prst="rect">
            <a:avLst/>
          </a:prstGeom>
          <a:noFill/>
          <a:ln>
            <a:noFill/>
          </a:ln>
        </p:spPr>
      </p:pic>
      <p:sp>
        <p:nvSpPr>
          <p:cNvPr id="417" name="Google Shape;417;p71"/>
          <p:cNvSpPr txBox="1"/>
          <p:nvPr/>
        </p:nvSpPr>
        <p:spPr>
          <a:xfrm>
            <a:off x="519900" y="1741925"/>
            <a:ext cx="4003200" cy="2718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43 pre-applications submitted</a:t>
            </a:r>
            <a:endParaRPr sz="1800">
              <a:solidFill>
                <a:schemeClr val="dk1"/>
              </a:solidFill>
              <a:latin typeface="Gothic A1 Medium"/>
              <a:ea typeface="Gothic A1 Medium"/>
              <a:cs typeface="Gothic A1 Medium"/>
              <a:sym typeface="Gothic A1 Medium"/>
            </a:endParaRPr>
          </a:p>
          <a:p>
            <a:pPr indent="-342900" lvl="0" marL="457200" rtl="0" algn="l">
              <a:spcBef>
                <a:spcPts val="100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Completeness reviews</a:t>
            </a:r>
            <a:endParaRPr sz="1800">
              <a:solidFill>
                <a:schemeClr val="dk1"/>
              </a:solidFill>
              <a:latin typeface="Gothic A1 Medium"/>
              <a:ea typeface="Gothic A1 Medium"/>
              <a:cs typeface="Gothic A1 Medium"/>
              <a:sym typeface="Gothic A1 Medium"/>
            </a:endParaRPr>
          </a:p>
          <a:p>
            <a:pPr indent="-342900" lvl="0" marL="457200" rtl="0" algn="l">
              <a:spcBef>
                <a:spcPts val="100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Curing period (5 business days)</a:t>
            </a:r>
            <a:endParaRPr sz="1800">
              <a:solidFill>
                <a:schemeClr val="dk1"/>
              </a:solidFill>
              <a:latin typeface="Gothic A1 Medium"/>
              <a:ea typeface="Gothic A1 Medium"/>
              <a:cs typeface="Gothic A1 Medium"/>
              <a:sym typeface="Gothic A1 Medium"/>
            </a:endParaRPr>
          </a:p>
          <a:p>
            <a:pPr indent="-342900" lvl="0" marL="457200" rtl="0" algn="l">
              <a:spcBef>
                <a:spcPts val="100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Risk assessment reviews</a:t>
            </a:r>
            <a:endParaRPr sz="1800">
              <a:solidFill>
                <a:schemeClr val="dk1"/>
              </a:solidFill>
              <a:latin typeface="Gothic A1 Medium"/>
              <a:ea typeface="Gothic A1 Medium"/>
              <a:cs typeface="Gothic A1 Medium"/>
              <a:sym typeface="Gothic A1 Medium"/>
            </a:endParaRPr>
          </a:p>
          <a:p>
            <a:pPr indent="-342900" lvl="0" marL="457200" rtl="0" algn="l">
              <a:spcBef>
                <a:spcPts val="100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Full application eligibility</a:t>
            </a:r>
            <a:endParaRPr sz="1800">
              <a:solidFill>
                <a:schemeClr val="dk1"/>
              </a:solidFill>
              <a:latin typeface="Gothic A1 Medium"/>
              <a:ea typeface="Gothic A1 Medium"/>
              <a:cs typeface="Gothic A1 Medium"/>
              <a:sym typeface="Gothic A1 Medium"/>
            </a:endParaRPr>
          </a:p>
          <a:p>
            <a:pPr indent="-342900" lvl="1" marL="914400" rtl="0" algn="l">
              <a:spcBef>
                <a:spcPts val="1000"/>
              </a:spcBef>
              <a:spcAft>
                <a:spcPts val="1000"/>
              </a:spcAft>
              <a:buClr>
                <a:schemeClr val="dk1"/>
              </a:buClr>
              <a:buSzPts val="1800"/>
              <a:buFont typeface="Gothic A1 Medium"/>
              <a:buChar char="○"/>
            </a:pPr>
            <a:r>
              <a:rPr lang="en" sz="1800">
                <a:solidFill>
                  <a:schemeClr val="dk1"/>
                </a:solidFill>
                <a:highlight>
                  <a:schemeClr val="lt1"/>
                </a:highlight>
                <a:latin typeface="Gothic A1 Medium"/>
                <a:ea typeface="Gothic A1 Medium"/>
                <a:cs typeface="Gothic A1 Medium"/>
                <a:sym typeface="Gothic A1 Medium"/>
              </a:rPr>
              <a:t>A list of pre-registered applicants will be posted at https://business.utah.gov/broadband/grants/</a:t>
            </a:r>
            <a:endParaRPr sz="1800">
              <a:solidFill>
                <a:schemeClr val="dk1"/>
              </a:solidFill>
              <a:highlight>
                <a:schemeClr val="lt1"/>
              </a:highlight>
              <a:latin typeface="Gothic A1 Medium"/>
              <a:ea typeface="Gothic A1 Medium"/>
              <a:cs typeface="Gothic A1 Medium"/>
              <a:sym typeface="Gothic A1 Medium"/>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70"/>
          <p:cNvSpPr txBox="1"/>
          <p:nvPr>
            <p:ph type="title"/>
          </p:nvPr>
        </p:nvSpPr>
        <p:spPr>
          <a:xfrm>
            <a:off x="993530" y="0"/>
            <a:ext cx="7886700" cy="942000"/>
          </a:xfrm>
          <a:prstGeom prst="rect">
            <a:avLst/>
          </a:prstGeom>
          <a:noFill/>
          <a:ln>
            <a:noFill/>
          </a:ln>
        </p:spPr>
        <p:txBody>
          <a:bodyPr anchorCtr="0" anchor="ctr" bIns="25700" lIns="51425" spcFirstLastPara="1" rIns="51425" wrap="square" tIns="25700">
            <a:normAutofit/>
          </a:bodyPr>
          <a:lstStyle/>
          <a:p>
            <a:pPr indent="0" lvl="0" marL="0" rtl="0" algn="l">
              <a:lnSpc>
                <a:spcPct val="90000"/>
              </a:lnSpc>
              <a:spcBef>
                <a:spcPts val="0"/>
              </a:spcBef>
              <a:spcAft>
                <a:spcPts val="0"/>
              </a:spcAft>
              <a:buClr>
                <a:schemeClr val="dk1"/>
              </a:buClr>
              <a:buSzPts val="2500"/>
              <a:buFont typeface="Arial"/>
              <a:buNone/>
            </a:pPr>
            <a:r>
              <a:rPr lang="en" sz="2700"/>
              <a:t>Project Description and Project Narrative</a:t>
            </a:r>
            <a:endParaRPr/>
          </a:p>
        </p:txBody>
      </p:sp>
      <p:sp>
        <p:nvSpPr>
          <p:cNvPr id="1116" name="Google Shape;1116;p170"/>
          <p:cNvSpPr txBox="1"/>
          <p:nvPr>
            <p:ph idx="1" type="body"/>
          </p:nvPr>
        </p:nvSpPr>
        <p:spPr>
          <a:xfrm>
            <a:off x="1088591" y="844383"/>
            <a:ext cx="7886700" cy="451500"/>
          </a:xfrm>
          <a:prstGeom prst="rect">
            <a:avLst/>
          </a:prstGeom>
          <a:noFill/>
          <a:ln>
            <a:noFill/>
          </a:ln>
        </p:spPr>
        <p:txBody>
          <a:bodyPr anchorCtr="0" anchor="t" bIns="25700" lIns="51425" spcFirstLastPara="1" rIns="51425" wrap="square" tIns="25700">
            <a:normAutofit/>
          </a:bodyPr>
          <a:lstStyle/>
          <a:p>
            <a:pPr indent="0" lvl="0" marL="0" rtl="0" algn="l">
              <a:lnSpc>
                <a:spcPct val="90000"/>
              </a:lnSpc>
              <a:spcBef>
                <a:spcPts val="800"/>
              </a:spcBef>
              <a:spcAft>
                <a:spcPts val="0"/>
              </a:spcAft>
              <a:buSzPts val="1600"/>
              <a:buNone/>
            </a:pPr>
            <a:r>
              <a:rPr lang="en"/>
              <a:t>Information Requested</a:t>
            </a:r>
            <a:endParaRPr/>
          </a:p>
        </p:txBody>
      </p:sp>
      <p:sp>
        <p:nvSpPr>
          <p:cNvPr id="1117" name="Google Shape;1117;p170"/>
          <p:cNvSpPr txBox="1"/>
          <p:nvPr>
            <p:ph idx="2" type="body"/>
          </p:nvPr>
        </p:nvSpPr>
        <p:spPr>
          <a:xfrm>
            <a:off x="1006988" y="1295663"/>
            <a:ext cx="4025100" cy="3185400"/>
          </a:xfrm>
          <a:prstGeom prst="rect">
            <a:avLst/>
          </a:prstGeom>
          <a:noFill/>
          <a:ln>
            <a:noFill/>
          </a:ln>
        </p:spPr>
        <p:txBody>
          <a:bodyPr anchorCtr="0" anchor="t" bIns="25700" lIns="51425" spcFirstLastPara="1" rIns="51425" wrap="square" tIns="25700">
            <a:noAutofit/>
          </a:bodyPr>
          <a:lstStyle/>
          <a:p>
            <a:pPr indent="-215900" lvl="1" marL="215900" rtl="0" algn="l">
              <a:lnSpc>
                <a:spcPct val="90000"/>
              </a:lnSpc>
              <a:spcBef>
                <a:spcPts val="0"/>
              </a:spcBef>
              <a:spcAft>
                <a:spcPts val="0"/>
              </a:spcAft>
              <a:buClr>
                <a:srgbClr val="ED6B2C"/>
              </a:buClr>
              <a:buSzPts val="1800"/>
              <a:buChar char="•"/>
            </a:pPr>
            <a:r>
              <a:rPr lang="en" sz="1500"/>
              <a:t>The Project Description is a short description that could be released to the public should a project award be made.</a:t>
            </a:r>
            <a:endParaRPr/>
          </a:p>
          <a:p>
            <a:pPr indent="-215900" lvl="1" marL="215900" rtl="0" algn="l">
              <a:lnSpc>
                <a:spcPct val="90000"/>
              </a:lnSpc>
              <a:spcBef>
                <a:spcPts val="800"/>
              </a:spcBef>
              <a:spcAft>
                <a:spcPts val="0"/>
              </a:spcAft>
              <a:buClr>
                <a:srgbClr val="ED6B2C"/>
              </a:buClr>
              <a:buSzPts val="1800"/>
              <a:buChar char="•"/>
            </a:pPr>
            <a:r>
              <a:rPr lang="en" sz="1500"/>
              <a:t>The Project Narrative is a more detailed presentation of the project. For example, requiring information such as:</a:t>
            </a:r>
            <a:endParaRPr/>
          </a:p>
          <a:p>
            <a:pPr indent="-215900" lvl="2" marL="673100" rtl="0" algn="l">
              <a:lnSpc>
                <a:spcPct val="100000"/>
              </a:lnSpc>
              <a:spcBef>
                <a:spcPts val="800"/>
              </a:spcBef>
              <a:spcAft>
                <a:spcPts val="0"/>
              </a:spcAft>
              <a:buClr>
                <a:srgbClr val="ED6B2C"/>
              </a:buClr>
              <a:buSzPts val="1600"/>
              <a:buFont typeface="Courier New"/>
              <a:buChar char="o"/>
            </a:pPr>
            <a:r>
              <a:rPr lang="en" sz="1400"/>
              <a:t>Project’s Community Benefit</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Service Offerings</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Technology Type</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Upgrades to Existing Networks</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Design Parameters</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Areas of Risk</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Network Maintenance</a:t>
            </a:r>
            <a:endParaRPr/>
          </a:p>
          <a:p>
            <a:pPr indent="-127000" lvl="1" marL="558800" rtl="0" algn="l">
              <a:lnSpc>
                <a:spcPct val="112500"/>
              </a:lnSpc>
              <a:spcBef>
                <a:spcPts val="200"/>
              </a:spcBef>
              <a:spcAft>
                <a:spcPts val="0"/>
              </a:spcAft>
              <a:buClr>
                <a:srgbClr val="00B0F0"/>
              </a:buClr>
              <a:buSzPts val="1400"/>
              <a:buFont typeface="Courier New"/>
              <a:buNone/>
            </a:pPr>
            <a:r>
              <a:t/>
            </a:r>
            <a:endParaRPr b="1" sz="1200"/>
          </a:p>
          <a:p>
            <a:pPr indent="0" lvl="1" marL="0" rtl="0" algn="l">
              <a:lnSpc>
                <a:spcPct val="112500"/>
              </a:lnSpc>
              <a:spcBef>
                <a:spcPts val="800"/>
              </a:spcBef>
              <a:spcAft>
                <a:spcPts val="0"/>
              </a:spcAft>
              <a:buClr>
                <a:srgbClr val="00B0F0"/>
              </a:buClr>
              <a:buSzPts val="1400"/>
              <a:buNone/>
            </a:pPr>
            <a:r>
              <a:t/>
            </a:r>
            <a:endParaRPr b="1" sz="1200"/>
          </a:p>
          <a:p>
            <a:pPr indent="0" lvl="1" marL="0" rtl="0" algn="l">
              <a:lnSpc>
                <a:spcPct val="128571"/>
              </a:lnSpc>
              <a:spcBef>
                <a:spcPts val="800"/>
              </a:spcBef>
              <a:spcAft>
                <a:spcPts val="800"/>
              </a:spcAft>
              <a:buClr>
                <a:srgbClr val="00B0F0"/>
              </a:buClr>
              <a:buSzPts val="1300"/>
              <a:buNone/>
            </a:pPr>
            <a:r>
              <a:t/>
            </a:r>
            <a:endParaRPr sz="1100"/>
          </a:p>
        </p:txBody>
      </p:sp>
      <p:sp>
        <p:nvSpPr>
          <p:cNvPr id="1118" name="Google Shape;1118;p170"/>
          <p:cNvSpPr txBox="1"/>
          <p:nvPr>
            <p:ph idx="12" type="sldNum"/>
          </p:nvPr>
        </p:nvSpPr>
        <p:spPr>
          <a:xfrm>
            <a:off x="6264519" y="3504482"/>
            <a:ext cx="303600" cy="2055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pic>
        <p:nvPicPr>
          <p:cNvPr id="1119" name="Google Shape;1119;p170"/>
          <p:cNvPicPr preferRelativeResize="0"/>
          <p:nvPr/>
        </p:nvPicPr>
        <p:blipFill rotWithShape="1">
          <a:blip r:embed="rId3">
            <a:alphaModFix/>
          </a:blip>
          <a:srcRect b="12884" l="10732" r="40460" t="31193"/>
          <a:stretch/>
        </p:blipFill>
        <p:spPr>
          <a:xfrm>
            <a:off x="5031941" y="1498939"/>
            <a:ext cx="3375734" cy="287636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71"/>
          <p:cNvSpPr txBox="1"/>
          <p:nvPr>
            <p:ph type="title"/>
          </p:nvPr>
        </p:nvSpPr>
        <p:spPr>
          <a:xfrm>
            <a:off x="993530" y="1"/>
            <a:ext cx="7886700" cy="9099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Scope of Work</a:t>
            </a:r>
            <a:endParaRPr/>
          </a:p>
        </p:txBody>
      </p:sp>
      <p:sp>
        <p:nvSpPr>
          <p:cNvPr id="1125" name="Google Shape;1125;p171"/>
          <p:cNvSpPr txBox="1"/>
          <p:nvPr>
            <p:ph idx="1" type="body"/>
          </p:nvPr>
        </p:nvSpPr>
        <p:spPr>
          <a:xfrm>
            <a:off x="1156493" y="913292"/>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126" name="Google Shape;1126;p171"/>
          <p:cNvSpPr txBox="1"/>
          <p:nvPr>
            <p:ph idx="2" type="body"/>
          </p:nvPr>
        </p:nvSpPr>
        <p:spPr>
          <a:xfrm>
            <a:off x="1156493" y="1445215"/>
            <a:ext cx="3077100" cy="3227400"/>
          </a:xfrm>
          <a:prstGeom prst="rect">
            <a:avLst/>
          </a:prstGeom>
          <a:noFill/>
          <a:ln>
            <a:noFill/>
          </a:ln>
        </p:spPr>
        <p:txBody>
          <a:bodyPr anchorCtr="0" anchor="t" bIns="25700" lIns="51425" spcFirstLastPara="1" rIns="51425" wrap="square" tIns="25700">
            <a:noAutofit/>
          </a:bodyPr>
          <a:lstStyle/>
          <a:p>
            <a:pPr indent="-215900" lvl="1" marL="215900" rtl="0" algn="l">
              <a:lnSpc>
                <a:spcPct val="90000"/>
              </a:lnSpc>
              <a:spcBef>
                <a:spcPts val="0"/>
              </a:spcBef>
              <a:spcAft>
                <a:spcPts val="0"/>
              </a:spcAft>
              <a:buClr>
                <a:srgbClr val="ED6B2C"/>
              </a:buClr>
              <a:buSzPts val="1800"/>
              <a:buChar char="•"/>
            </a:pPr>
            <a:r>
              <a:rPr lang="en" sz="1500"/>
              <a:t>The Scope of Work describes the activities and services to be performed for the project.</a:t>
            </a:r>
            <a:endParaRPr/>
          </a:p>
          <a:p>
            <a:pPr indent="-215900" lvl="2" marL="673100" rtl="0" algn="l">
              <a:lnSpc>
                <a:spcPct val="100000"/>
              </a:lnSpc>
              <a:spcBef>
                <a:spcPts val="800"/>
              </a:spcBef>
              <a:spcAft>
                <a:spcPts val="0"/>
              </a:spcAft>
              <a:buClr>
                <a:srgbClr val="ED6B2C"/>
              </a:buClr>
              <a:buSzPts val="1600"/>
              <a:buFont typeface="Courier New"/>
              <a:buChar char="o"/>
            </a:pPr>
            <a:r>
              <a:rPr lang="en" sz="1400"/>
              <a:t>Describe specific project activities to be undertaken as part of the project</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Who will carry out the work</a:t>
            </a:r>
            <a:endParaRPr/>
          </a:p>
          <a:p>
            <a:pPr indent="-215900" lvl="2" marL="673100" rtl="0" algn="l">
              <a:lnSpc>
                <a:spcPct val="100000"/>
              </a:lnSpc>
              <a:spcBef>
                <a:spcPts val="200"/>
              </a:spcBef>
              <a:spcAft>
                <a:spcPts val="200"/>
              </a:spcAft>
              <a:buClr>
                <a:srgbClr val="ED6B2C"/>
              </a:buClr>
              <a:buSzPts val="1600"/>
              <a:buFont typeface="Courier New"/>
              <a:buChar char="o"/>
            </a:pPr>
            <a:r>
              <a:rPr lang="en" sz="1400"/>
              <a:t>Construction schedule with milestones</a:t>
            </a:r>
            <a:endParaRPr/>
          </a:p>
        </p:txBody>
      </p:sp>
      <p:sp>
        <p:nvSpPr>
          <p:cNvPr id="1127" name="Google Shape;1127;p171"/>
          <p:cNvSpPr txBox="1"/>
          <p:nvPr>
            <p:ph idx="12" type="sldNum"/>
          </p:nvPr>
        </p:nvSpPr>
        <p:spPr>
          <a:xfrm>
            <a:off x="6264519" y="3504482"/>
            <a:ext cx="303600" cy="2055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pic>
        <p:nvPicPr>
          <p:cNvPr id="1128" name="Google Shape;1128;p171"/>
          <p:cNvPicPr preferRelativeResize="0"/>
          <p:nvPr/>
        </p:nvPicPr>
        <p:blipFill rotWithShape="1">
          <a:blip r:embed="rId3">
            <a:alphaModFix/>
          </a:blip>
          <a:srcRect b="7202" l="12873" r="34084" t="26532"/>
          <a:stretch/>
        </p:blipFill>
        <p:spPr>
          <a:xfrm>
            <a:off x="4572000" y="1048988"/>
            <a:ext cx="3668696" cy="338675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72"/>
          <p:cNvSpPr txBox="1"/>
          <p:nvPr>
            <p:ph type="title"/>
          </p:nvPr>
        </p:nvSpPr>
        <p:spPr>
          <a:xfrm>
            <a:off x="993530" y="0"/>
            <a:ext cx="7886700" cy="9234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Affordability</a:t>
            </a:r>
            <a:endParaRPr/>
          </a:p>
        </p:txBody>
      </p:sp>
      <p:sp>
        <p:nvSpPr>
          <p:cNvPr id="1134" name="Google Shape;1134;p172"/>
          <p:cNvSpPr txBox="1"/>
          <p:nvPr>
            <p:ph idx="1" type="body"/>
          </p:nvPr>
        </p:nvSpPr>
        <p:spPr>
          <a:xfrm>
            <a:off x="1086805" y="784523"/>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135" name="Google Shape;1135;p172"/>
          <p:cNvSpPr txBox="1"/>
          <p:nvPr>
            <p:ph idx="2" type="body"/>
          </p:nvPr>
        </p:nvSpPr>
        <p:spPr>
          <a:xfrm>
            <a:off x="1086805" y="1482022"/>
            <a:ext cx="2562000" cy="2319900"/>
          </a:xfrm>
          <a:prstGeom prst="rect">
            <a:avLst/>
          </a:prstGeom>
          <a:noFill/>
          <a:ln>
            <a:noFill/>
          </a:ln>
        </p:spPr>
        <p:txBody>
          <a:bodyPr anchorCtr="0" anchor="t" bIns="25700" lIns="51425" spcFirstLastPara="1" rIns="51425" wrap="square" tIns="25700">
            <a:normAutofit lnSpcReduction="10000"/>
          </a:bodyPr>
          <a:lstStyle/>
          <a:p>
            <a:pPr indent="-215900" lvl="1" marL="215900" rtl="0" algn="l">
              <a:lnSpc>
                <a:spcPct val="90000"/>
              </a:lnSpc>
              <a:spcBef>
                <a:spcPts val="0"/>
              </a:spcBef>
              <a:spcAft>
                <a:spcPts val="0"/>
              </a:spcAft>
              <a:buClr>
                <a:srgbClr val="ED6B2C"/>
              </a:buClr>
              <a:buSzPts val="1800"/>
              <a:buChar char="•"/>
            </a:pPr>
            <a:r>
              <a:rPr lang="en" sz="1500"/>
              <a:t>Select the speed the project will meet or exceed</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1 Gbps/1 Gbps</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100/100 Mbps</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100/20 Mbps</a:t>
            </a:r>
            <a:endParaRPr/>
          </a:p>
          <a:p>
            <a:pPr indent="-215900" lvl="1" marL="215900" rtl="0" algn="l">
              <a:lnSpc>
                <a:spcPct val="90000"/>
              </a:lnSpc>
              <a:spcBef>
                <a:spcPts val="800"/>
              </a:spcBef>
              <a:spcAft>
                <a:spcPts val="800"/>
              </a:spcAft>
              <a:buClr>
                <a:srgbClr val="ED6B2C"/>
              </a:buClr>
              <a:buSzPts val="1800"/>
              <a:buChar char="•"/>
            </a:pPr>
            <a:r>
              <a:rPr lang="en" sz="1500"/>
              <a:t>Provide the price you will commit to charging for each level of service</a:t>
            </a:r>
            <a:endParaRPr/>
          </a:p>
        </p:txBody>
      </p:sp>
      <p:sp>
        <p:nvSpPr>
          <p:cNvPr id="1136" name="Google Shape;1136;p172"/>
          <p:cNvSpPr txBox="1"/>
          <p:nvPr>
            <p:ph idx="12" type="sldNum"/>
          </p:nvPr>
        </p:nvSpPr>
        <p:spPr>
          <a:xfrm>
            <a:off x="6264519" y="3504482"/>
            <a:ext cx="303600" cy="2055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pic>
        <p:nvPicPr>
          <p:cNvPr id="1137" name="Google Shape;1137;p172"/>
          <p:cNvPicPr preferRelativeResize="0"/>
          <p:nvPr/>
        </p:nvPicPr>
        <p:blipFill rotWithShape="1">
          <a:blip r:embed="rId3">
            <a:alphaModFix/>
          </a:blip>
          <a:srcRect b="13652" l="13644" r="43901" t="28740"/>
          <a:stretch/>
        </p:blipFill>
        <p:spPr>
          <a:xfrm>
            <a:off x="4936880" y="1391575"/>
            <a:ext cx="3251579" cy="3281072"/>
          </a:xfrm>
          <a:prstGeom prst="rect">
            <a:avLst/>
          </a:prstGeom>
          <a:noFill/>
          <a:ln>
            <a:noFill/>
          </a:ln>
        </p:spPr>
      </p:pic>
      <p:sp>
        <p:nvSpPr>
          <p:cNvPr id="1138" name="Google Shape;1138;p17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700"/>
              <a:buFont typeface="Open Sans"/>
              <a:buNone/>
            </a:pPr>
            <a:r>
              <a:rPr b="0" i="0" lang="en" sz="700" u="none" cap="none" strike="noStrike">
                <a:solidFill>
                  <a:schemeClr val="dk1"/>
                </a:solidFill>
                <a:latin typeface="Open Sans"/>
                <a:ea typeface="Open Sans"/>
                <a:cs typeface="Open Sans"/>
                <a:sym typeface="Open Sans"/>
              </a:rPr>
              <a:t> </a:t>
            </a:r>
            <a:r>
              <a:rPr b="0" i="0" lang="en" sz="400" u="none" cap="none" strike="noStrike">
                <a:solidFill>
                  <a:schemeClr val="dk1"/>
                </a:solidFill>
                <a:latin typeface="Arial"/>
                <a:ea typeface="Arial"/>
                <a:cs typeface="Arial"/>
                <a:sym typeface="Arial"/>
              </a:rPr>
              <a:t>100/100 Mbps</a:t>
            </a:r>
            <a:r>
              <a:rPr b="0" i="0" lang="en" sz="1400" u="none" cap="none" strike="noStrike">
                <a:solidFill>
                  <a:schemeClr val="dk1"/>
                </a:solidFill>
                <a:latin typeface="Arial"/>
                <a:ea typeface="Arial"/>
                <a:cs typeface="Arial"/>
                <a:sym typeface="Arial"/>
              </a:rPr>
              <a:t> </a:t>
            </a:r>
            <a:endParaRPr sz="1100"/>
          </a:p>
        </p:txBody>
      </p:sp>
      <p:sp>
        <p:nvSpPr>
          <p:cNvPr id="1139" name="Google Shape;1139;p172"/>
          <p:cNvSpPr/>
          <p:nvPr/>
        </p:nvSpPr>
        <p:spPr>
          <a:xfrm>
            <a:off x="114300" y="114300"/>
            <a:ext cx="9144000" cy="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700"/>
              <a:buFont typeface="Open Sans"/>
              <a:buNone/>
            </a:pPr>
            <a:r>
              <a:rPr b="0" i="0" lang="en" sz="700" u="none" cap="none" strike="noStrike">
                <a:solidFill>
                  <a:schemeClr val="dk1"/>
                </a:solidFill>
                <a:latin typeface="Open Sans"/>
                <a:ea typeface="Open Sans"/>
                <a:cs typeface="Open Sans"/>
                <a:sym typeface="Open Sans"/>
              </a:rPr>
              <a:t> </a:t>
            </a:r>
            <a:r>
              <a:rPr b="0" i="0" lang="en" sz="400" u="none" cap="none" strike="noStrike">
                <a:solidFill>
                  <a:schemeClr val="dk1"/>
                </a:solidFill>
                <a:latin typeface="Arial"/>
                <a:ea typeface="Arial"/>
                <a:cs typeface="Arial"/>
                <a:sym typeface="Arial"/>
              </a:rPr>
              <a:t>100/100 Mbps</a:t>
            </a:r>
            <a:r>
              <a:rPr b="0" i="0" lang="en" sz="1400" u="none" cap="none" strike="noStrike">
                <a:solidFill>
                  <a:schemeClr val="dk1"/>
                </a:solidFill>
                <a:latin typeface="Arial"/>
                <a:ea typeface="Arial"/>
                <a:cs typeface="Arial"/>
                <a:sym typeface="Arial"/>
              </a:rPr>
              <a:t> </a:t>
            </a:r>
            <a:endParaRPr sz="11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73"/>
          <p:cNvSpPr txBox="1"/>
          <p:nvPr>
            <p:ph type="title"/>
          </p:nvPr>
        </p:nvSpPr>
        <p:spPr>
          <a:xfrm>
            <a:off x="993530" y="0"/>
            <a:ext cx="7886700" cy="9234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Technology, Speed, and Scalability</a:t>
            </a:r>
            <a:endParaRPr/>
          </a:p>
        </p:txBody>
      </p:sp>
      <p:sp>
        <p:nvSpPr>
          <p:cNvPr id="1145" name="Google Shape;1145;p173"/>
          <p:cNvSpPr txBox="1"/>
          <p:nvPr>
            <p:ph idx="1" type="body"/>
          </p:nvPr>
        </p:nvSpPr>
        <p:spPr>
          <a:xfrm>
            <a:off x="1086805" y="784523"/>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146" name="Google Shape;1146;p173"/>
          <p:cNvSpPr txBox="1"/>
          <p:nvPr>
            <p:ph idx="2" type="body"/>
          </p:nvPr>
        </p:nvSpPr>
        <p:spPr>
          <a:xfrm>
            <a:off x="309825" y="1196513"/>
            <a:ext cx="4053000" cy="3262500"/>
          </a:xfrm>
          <a:prstGeom prst="rect">
            <a:avLst/>
          </a:prstGeom>
          <a:noFill/>
          <a:ln>
            <a:noFill/>
          </a:ln>
        </p:spPr>
        <p:txBody>
          <a:bodyPr anchorCtr="0" anchor="t" bIns="25700" lIns="51425" spcFirstLastPara="1" rIns="51425" wrap="square" tIns="25700">
            <a:normAutofit/>
          </a:bodyPr>
          <a:lstStyle/>
          <a:p>
            <a:pPr indent="-215900" lvl="1" marL="215900" rtl="0" algn="l">
              <a:lnSpc>
                <a:spcPct val="90000"/>
              </a:lnSpc>
              <a:spcBef>
                <a:spcPts val="0"/>
              </a:spcBef>
              <a:spcAft>
                <a:spcPts val="0"/>
              </a:spcAft>
              <a:buClr>
                <a:srgbClr val="ED6B2C"/>
              </a:buClr>
              <a:buSzPts val="1800"/>
              <a:buChar char="•"/>
            </a:pPr>
            <a:r>
              <a:rPr lang="en" sz="1500"/>
              <a:t>Speed to Deployment</a:t>
            </a:r>
            <a:endParaRPr/>
          </a:p>
          <a:p>
            <a:pPr indent="-215900" lvl="2" marL="673100" rtl="0" algn="l">
              <a:lnSpc>
                <a:spcPct val="100000"/>
              </a:lnSpc>
              <a:spcBef>
                <a:spcPts val="1000"/>
              </a:spcBef>
              <a:spcAft>
                <a:spcPts val="0"/>
              </a:spcAft>
              <a:buClr>
                <a:srgbClr val="ED6B2C"/>
              </a:buClr>
              <a:buSzPts val="1600"/>
              <a:buFont typeface="Courier New"/>
              <a:buChar char="o"/>
            </a:pPr>
            <a:r>
              <a:rPr lang="en" sz="1400"/>
              <a:t>Proof of ROW, easement, pole attachments, etc.</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Permit process</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Network design</a:t>
            </a:r>
            <a:endParaRPr/>
          </a:p>
          <a:p>
            <a:pPr indent="-215900" lvl="2" marL="673100" rtl="0" algn="l">
              <a:lnSpc>
                <a:spcPct val="100000"/>
              </a:lnSpc>
              <a:spcBef>
                <a:spcPts val="200"/>
              </a:spcBef>
              <a:spcAft>
                <a:spcPts val="0"/>
              </a:spcAft>
              <a:buClr>
                <a:srgbClr val="ED6B2C"/>
              </a:buClr>
              <a:buSzPts val="1600"/>
              <a:buFont typeface="Courier New"/>
              <a:buChar char="o"/>
            </a:pPr>
            <a:r>
              <a:rPr lang="en" sz="1400"/>
              <a:t>Material bill of sales</a:t>
            </a:r>
            <a:endParaRPr/>
          </a:p>
          <a:p>
            <a:pPr indent="-215900" lvl="1" marL="215900" rtl="0" algn="l">
              <a:lnSpc>
                <a:spcPct val="90000"/>
              </a:lnSpc>
              <a:spcBef>
                <a:spcPts val="500"/>
              </a:spcBef>
              <a:spcAft>
                <a:spcPts val="0"/>
              </a:spcAft>
              <a:buClr>
                <a:srgbClr val="ED6B2C"/>
              </a:buClr>
              <a:buSzPts val="1800"/>
              <a:buChar char="•"/>
            </a:pPr>
            <a:r>
              <a:rPr lang="en" sz="1500"/>
              <a:t>Open access - wholesale offering</a:t>
            </a:r>
            <a:endParaRPr/>
          </a:p>
          <a:p>
            <a:pPr indent="-215900" lvl="1" marL="215900" rtl="0" algn="l">
              <a:lnSpc>
                <a:spcPct val="90000"/>
              </a:lnSpc>
              <a:spcBef>
                <a:spcPts val="800"/>
              </a:spcBef>
              <a:spcAft>
                <a:spcPts val="0"/>
              </a:spcAft>
              <a:buClr>
                <a:srgbClr val="ED6B2C"/>
              </a:buClr>
              <a:buSzPts val="1800"/>
              <a:buChar char="•"/>
            </a:pPr>
            <a:r>
              <a:rPr lang="en" sz="1500"/>
              <a:t>Alternative Technologies</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Provide a description of the technology</a:t>
            </a:r>
            <a:endParaRPr/>
          </a:p>
          <a:p>
            <a:pPr indent="-215900" lvl="1" marL="215900" rtl="0" algn="l">
              <a:lnSpc>
                <a:spcPct val="90000"/>
              </a:lnSpc>
              <a:spcBef>
                <a:spcPts val="800"/>
              </a:spcBef>
              <a:spcAft>
                <a:spcPts val="800"/>
              </a:spcAft>
              <a:buClr>
                <a:srgbClr val="ED6B2C"/>
              </a:buClr>
              <a:buSzPts val="1800"/>
              <a:buChar char="•"/>
            </a:pPr>
            <a:r>
              <a:rPr lang="en" sz="1500"/>
              <a:t>Technology proposed</a:t>
            </a:r>
            <a:endParaRPr/>
          </a:p>
        </p:txBody>
      </p:sp>
      <p:sp>
        <p:nvSpPr>
          <p:cNvPr id="1147" name="Google Shape;1147;p173"/>
          <p:cNvSpPr txBox="1"/>
          <p:nvPr>
            <p:ph idx="12" type="sldNum"/>
          </p:nvPr>
        </p:nvSpPr>
        <p:spPr>
          <a:xfrm>
            <a:off x="6264519" y="3504482"/>
            <a:ext cx="303600" cy="2055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48" name="Google Shape;1148;p17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700"/>
              <a:buFont typeface="Open Sans"/>
              <a:buNone/>
            </a:pPr>
            <a:r>
              <a:rPr b="0" i="0" lang="en" sz="700" u="none" cap="none" strike="noStrike">
                <a:solidFill>
                  <a:schemeClr val="dk1"/>
                </a:solidFill>
                <a:latin typeface="Open Sans"/>
                <a:ea typeface="Open Sans"/>
                <a:cs typeface="Open Sans"/>
                <a:sym typeface="Open Sans"/>
              </a:rPr>
              <a:t> </a:t>
            </a:r>
            <a:r>
              <a:rPr b="0" i="0" lang="en" sz="400" u="none" cap="none" strike="noStrike">
                <a:solidFill>
                  <a:schemeClr val="dk1"/>
                </a:solidFill>
                <a:latin typeface="Arial"/>
                <a:ea typeface="Arial"/>
                <a:cs typeface="Arial"/>
                <a:sym typeface="Arial"/>
              </a:rPr>
              <a:t>100/100 Mbps</a:t>
            </a:r>
            <a:r>
              <a:rPr b="0" i="0" lang="en" sz="1400" u="none" cap="none" strike="noStrike">
                <a:solidFill>
                  <a:schemeClr val="dk1"/>
                </a:solidFill>
                <a:latin typeface="Arial"/>
                <a:ea typeface="Arial"/>
                <a:cs typeface="Arial"/>
                <a:sym typeface="Arial"/>
              </a:rPr>
              <a:t> </a:t>
            </a:r>
            <a:endParaRPr sz="1100"/>
          </a:p>
        </p:txBody>
      </p:sp>
      <p:sp>
        <p:nvSpPr>
          <p:cNvPr id="1149" name="Google Shape;1149;p173"/>
          <p:cNvSpPr/>
          <p:nvPr/>
        </p:nvSpPr>
        <p:spPr>
          <a:xfrm>
            <a:off x="114300" y="114300"/>
            <a:ext cx="9144000" cy="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700"/>
              <a:buFont typeface="Open Sans"/>
              <a:buNone/>
            </a:pPr>
            <a:r>
              <a:rPr b="0" i="0" lang="en" sz="700" u="none" cap="none" strike="noStrike">
                <a:solidFill>
                  <a:schemeClr val="dk1"/>
                </a:solidFill>
                <a:latin typeface="Open Sans"/>
                <a:ea typeface="Open Sans"/>
                <a:cs typeface="Open Sans"/>
                <a:sym typeface="Open Sans"/>
              </a:rPr>
              <a:t> </a:t>
            </a:r>
            <a:r>
              <a:rPr b="0" i="0" lang="en" sz="400" u="none" cap="none" strike="noStrike">
                <a:solidFill>
                  <a:schemeClr val="dk1"/>
                </a:solidFill>
                <a:latin typeface="Arial"/>
                <a:ea typeface="Arial"/>
                <a:cs typeface="Arial"/>
                <a:sym typeface="Arial"/>
              </a:rPr>
              <a:t>100/100 Mbps</a:t>
            </a:r>
            <a:r>
              <a:rPr b="0" i="0" lang="en" sz="1400" u="none" cap="none" strike="noStrike">
                <a:solidFill>
                  <a:schemeClr val="dk1"/>
                </a:solidFill>
                <a:latin typeface="Arial"/>
                <a:ea typeface="Arial"/>
                <a:cs typeface="Arial"/>
                <a:sym typeface="Arial"/>
              </a:rPr>
              <a:t> </a:t>
            </a:r>
            <a:endParaRPr sz="1100"/>
          </a:p>
        </p:txBody>
      </p:sp>
      <p:pic>
        <p:nvPicPr>
          <p:cNvPr id="1150" name="Google Shape;1150;p173"/>
          <p:cNvPicPr preferRelativeResize="0"/>
          <p:nvPr/>
        </p:nvPicPr>
        <p:blipFill rotWithShape="1">
          <a:blip r:embed="rId3">
            <a:alphaModFix/>
          </a:blip>
          <a:srcRect b="6886" l="13423" r="26678" t="46769"/>
          <a:stretch/>
        </p:blipFill>
        <p:spPr>
          <a:xfrm>
            <a:off x="4066954" y="1010163"/>
            <a:ext cx="4690182" cy="269848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74"/>
          <p:cNvSpPr txBox="1"/>
          <p:nvPr>
            <p:ph type="title"/>
          </p:nvPr>
        </p:nvSpPr>
        <p:spPr>
          <a:xfrm>
            <a:off x="993530" y="0"/>
            <a:ext cx="7886700" cy="9330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Local and Regional Coordination</a:t>
            </a:r>
            <a:endParaRPr/>
          </a:p>
        </p:txBody>
      </p:sp>
      <p:sp>
        <p:nvSpPr>
          <p:cNvPr id="1156" name="Google Shape;1156;p174"/>
          <p:cNvSpPr txBox="1"/>
          <p:nvPr>
            <p:ph idx="1" type="body"/>
          </p:nvPr>
        </p:nvSpPr>
        <p:spPr>
          <a:xfrm>
            <a:off x="1115753" y="818692"/>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157" name="Google Shape;1157;p174"/>
          <p:cNvSpPr txBox="1"/>
          <p:nvPr>
            <p:ph idx="2" type="body"/>
          </p:nvPr>
        </p:nvSpPr>
        <p:spPr>
          <a:xfrm>
            <a:off x="993530" y="1439846"/>
            <a:ext cx="2888400" cy="2073900"/>
          </a:xfrm>
          <a:prstGeom prst="rect">
            <a:avLst/>
          </a:prstGeom>
          <a:noFill/>
          <a:ln>
            <a:noFill/>
          </a:ln>
        </p:spPr>
        <p:txBody>
          <a:bodyPr anchorCtr="0" anchor="t" bIns="25700" lIns="51425" spcFirstLastPara="1" rIns="51425" wrap="square" tIns="25700">
            <a:noAutofit/>
          </a:bodyPr>
          <a:lstStyle/>
          <a:p>
            <a:pPr indent="-215900" lvl="1" marL="215900" rtl="0" algn="l">
              <a:lnSpc>
                <a:spcPct val="90000"/>
              </a:lnSpc>
              <a:spcBef>
                <a:spcPts val="0"/>
              </a:spcBef>
              <a:spcAft>
                <a:spcPts val="0"/>
              </a:spcAft>
              <a:buClr>
                <a:srgbClr val="ED6B2C"/>
              </a:buClr>
              <a:buSzPts val="1800"/>
              <a:buChar char="•"/>
            </a:pPr>
            <a:r>
              <a:rPr lang="en" sz="1500"/>
              <a:t>Evidence of jurisdictional contact</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Resolutions</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Meeting minutes</a:t>
            </a:r>
            <a:endParaRPr/>
          </a:p>
          <a:p>
            <a:pPr indent="-254000" lvl="2" marL="711200" rtl="0" algn="l">
              <a:lnSpc>
                <a:spcPct val="100000"/>
              </a:lnSpc>
              <a:spcBef>
                <a:spcPts val="800"/>
              </a:spcBef>
              <a:spcAft>
                <a:spcPts val="0"/>
              </a:spcAft>
              <a:buClr>
                <a:srgbClr val="ED6B2C"/>
              </a:buClr>
              <a:buSzPts val="1600"/>
              <a:buFont typeface="Courier New"/>
              <a:buChar char="o"/>
            </a:pPr>
            <a:r>
              <a:rPr lang="en" sz="1400"/>
              <a:t>Agendas</a:t>
            </a:r>
            <a:endParaRPr/>
          </a:p>
          <a:p>
            <a:pPr indent="-215900" lvl="1" marL="215900" rtl="0" algn="l">
              <a:lnSpc>
                <a:spcPct val="90000"/>
              </a:lnSpc>
              <a:spcBef>
                <a:spcPts val="800"/>
              </a:spcBef>
              <a:spcAft>
                <a:spcPts val="0"/>
              </a:spcAft>
              <a:buClr>
                <a:srgbClr val="ED6B2C"/>
              </a:buClr>
              <a:buSzPts val="1800"/>
              <a:buChar char="•"/>
            </a:pPr>
            <a:r>
              <a:rPr lang="en" sz="1500"/>
              <a:t>Evidence of long term public benefit</a:t>
            </a:r>
            <a:endParaRPr/>
          </a:p>
          <a:p>
            <a:pPr indent="-215900" lvl="1" marL="215900" rtl="0" algn="l">
              <a:lnSpc>
                <a:spcPct val="90000"/>
              </a:lnSpc>
              <a:spcBef>
                <a:spcPts val="800"/>
              </a:spcBef>
              <a:spcAft>
                <a:spcPts val="0"/>
              </a:spcAft>
              <a:buClr>
                <a:srgbClr val="ED6B2C"/>
              </a:buClr>
              <a:buSzPts val="1800"/>
              <a:buChar char="•"/>
            </a:pPr>
            <a:r>
              <a:rPr lang="en" sz="1500"/>
              <a:t>Community Letters of Support</a:t>
            </a:r>
            <a:endParaRPr/>
          </a:p>
          <a:p>
            <a:pPr indent="-139700" lvl="2" marL="558800" rtl="0" algn="l">
              <a:lnSpc>
                <a:spcPct val="103000"/>
              </a:lnSpc>
              <a:spcBef>
                <a:spcPts val="800"/>
              </a:spcBef>
              <a:spcAft>
                <a:spcPts val="800"/>
              </a:spcAft>
              <a:buClr>
                <a:srgbClr val="00B0F0"/>
              </a:buClr>
              <a:buSzPts val="1100"/>
              <a:buFont typeface="Courier New"/>
              <a:buNone/>
            </a:pPr>
            <a:r>
              <a:t/>
            </a:r>
            <a:endParaRPr sz="900"/>
          </a:p>
        </p:txBody>
      </p:sp>
      <p:pic>
        <p:nvPicPr>
          <p:cNvPr id="1158" name="Google Shape;1158;p174"/>
          <p:cNvPicPr preferRelativeResize="0"/>
          <p:nvPr/>
        </p:nvPicPr>
        <p:blipFill rotWithShape="1">
          <a:blip r:embed="rId3">
            <a:alphaModFix/>
          </a:blip>
          <a:srcRect b="7573" l="12394" r="15502" t="56569"/>
          <a:stretch/>
        </p:blipFill>
        <p:spPr>
          <a:xfrm>
            <a:off x="3881751" y="1397775"/>
            <a:ext cx="4987033" cy="1844333"/>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75"/>
          <p:cNvSpPr txBox="1"/>
          <p:nvPr>
            <p:ph type="title"/>
          </p:nvPr>
        </p:nvSpPr>
        <p:spPr>
          <a:xfrm>
            <a:off x="993530" y="1"/>
            <a:ext cx="7886700" cy="9168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Letter of Credit or </a:t>
            </a:r>
            <a:r>
              <a:rPr lang="en" sz="2700"/>
              <a:t>Performance</a:t>
            </a:r>
            <a:r>
              <a:rPr lang="en" sz="2700"/>
              <a:t> Bond</a:t>
            </a:r>
            <a:endParaRPr/>
          </a:p>
        </p:txBody>
      </p:sp>
      <p:sp>
        <p:nvSpPr>
          <p:cNvPr id="1164" name="Google Shape;1164;p175"/>
          <p:cNvSpPr txBox="1"/>
          <p:nvPr>
            <p:ph idx="1" type="body"/>
          </p:nvPr>
        </p:nvSpPr>
        <p:spPr>
          <a:xfrm>
            <a:off x="1108962" y="916664"/>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t>Information Requested</a:t>
            </a:r>
            <a:endParaRPr/>
          </a:p>
        </p:txBody>
      </p:sp>
      <p:sp>
        <p:nvSpPr>
          <p:cNvPr id="1165" name="Google Shape;1165;p175"/>
          <p:cNvSpPr txBox="1"/>
          <p:nvPr>
            <p:ph idx="2" type="body"/>
          </p:nvPr>
        </p:nvSpPr>
        <p:spPr>
          <a:xfrm>
            <a:off x="1163775" y="2571746"/>
            <a:ext cx="5857800" cy="1057500"/>
          </a:xfrm>
          <a:prstGeom prst="rect">
            <a:avLst/>
          </a:prstGeom>
          <a:noFill/>
          <a:ln>
            <a:noFill/>
          </a:ln>
        </p:spPr>
        <p:txBody>
          <a:bodyPr anchorCtr="0" anchor="t" bIns="25700" lIns="51425" spcFirstLastPara="1" rIns="51425" wrap="square" tIns="25700">
            <a:noAutofit/>
          </a:bodyPr>
          <a:lstStyle/>
          <a:p>
            <a:pPr indent="-215900" lvl="1" marL="215900" rtl="0" algn="l">
              <a:lnSpc>
                <a:spcPct val="90000"/>
              </a:lnSpc>
              <a:spcBef>
                <a:spcPts val="0"/>
              </a:spcBef>
              <a:spcAft>
                <a:spcPts val="800"/>
              </a:spcAft>
              <a:buClr>
                <a:srgbClr val="ED6B2C"/>
              </a:buClr>
              <a:buSzPts val="1800"/>
              <a:buChar char="•"/>
            </a:pPr>
            <a:r>
              <a:rPr lang="en" sz="1500"/>
              <a:t>Certification that the applicant understands that a LOC or Performance Bond is required</a:t>
            </a:r>
            <a:endParaRPr sz="1500"/>
          </a:p>
        </p:txBody>
      </p:sp>
      <p:pic>
        <p:nvPicPr>
          <p:cNvPr id="1166" name="Google Shape;1166;p175"/>
          <p:cNvPicPr preferRelativeResize="0"/>
          <p:nvPr/>
        </p:nvPicPr>
        <p:blipFill rotWithShape="1">
          <a:blip r:embed="rId3">
            <a:alphaModFix/>
          </a:blip>
          <a:srcRect b="30873" l="11709" r="14456" t="44660"/>
          <a:stretch/>
        </p:blipFill>
        <p:spPr>
          <a:xfrm>
            <a:off x="3650260" y="1340643"/>
            <a:ext cx="5106879" cy="1258408"/>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76"/>
          <p:cNvSpPr txBox="1"/>
          <p:nvPr>
            <p:ph type="title"/>
          </p:nvPr>
        </p:nvSpPr>
        <p:spPr>
          <a:xfrm>
            <a:off x="993530" y="0"/>
            <a:ext cx="7886700" cy="930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500"/>
              <a:t>Financial Pro-Forma Documentation</a:t>
            </a:r>
            <a:endParaRPr sz="2500"/>
          </a:p>
        </p:txBody>
      </p:sp>
      <p:pic>
        <p:nvPicPr>
          <p:cNvPr id="1172" name="Google Shape;1172;p176"/>
          <p:cNvPicPr preferRelativeResize="0"/>
          <p:nvPr/>
        </p:nvPicPr>
        <p:blipFill rotWithShape="1">
          <a:blip r:embed="rId3">
            <a:alphaModFix/>
          </a:blip>
          <a:srcRect b="12879" l="13544" r="14258" t="55017"/>
          <a:stretch/>
        </p:blipFill>
        <p:spPr>
          <a:xfrm>
            <a:off x="3597825" y="2925925"/>
            <a:ext cx="5282402" cy="1746726"/>
          </a:xfrm>
          <a:prstGeom prst="rect">
            <a:avLst/>
          </a:prstGeom>
          <a:noFill/>
          <a:ln>
            <a:noFill/>
          </a:ln>
        </p:spPr>
      </p:pic>
      <p:sp>
        <p:nvSpPr>
          <p:cNvPr id="1173" name="Google Shape;1173;p176"/>
          <p:cNvSpPr txBox="1"/>
          <p:nvPr/>
        </p:nvSpPr>
        <p:spPr>
          <a:xfrm>
            <a:off x="1108950" y="1497900"/>
            <a:ext cx="2378100" cy="3029700"/>
          </a:xfrm>
          <a:prstGeom prst="rect">
            <a:avLst/>
          </a:prstGeom>
          <a:noFill/>
          <a:ln>
            <a:noFill/>
          </a:ln>
        </p:spPr>
        <p:txBody>
          <a:bodyPr anchorCtr="0" anchor="t" bIns="25700" lIns="51425" spcFirstLastPara="1" rIns="51425" wrap="square" tIns="25700">
            <a:noAutofit/>
          </a:bodyPr>
          <a:lstStyle/>
          <a:p>
            <a:pPr indent="-254000" lvl="1" marL="254000" marR="0" rtl="0" algn="l">
              <a:lnSpc>
                <a:spcPct val="90000"/>
              </a:lnSpc>
              <a:spcBef>
                <a:spcPts val="0"/>
              </a:spcBef>
              <a:spcAft>
                <a:spcPts val="0"/>
              </a:spcAft>
              <a:buClr>
                <a:srgbClr val="00B0F0"/>
              </a:buClr>
              <a:buSzPts val="1800"/>
              <a:buFont typeface="Arial"/>
              <a:buChar char="•"/>
            </a:pPr>
            <a:r>
              <a:rPr b="0" i="0" lang="en" sz="1500" u="none" cap="none" strike="noStrike">
                <a:solidFill>
                  <a:schemeClr val="dk1"/>
                </a:solidFill>
                <a:latin typeface="Arial"/>
                <a:ea typeface="Arial"/>
                <a:cs typeface="Arial"/>
                <a:sym typeface="Arial"/>
              </a:rPr>
              <a:t>Provided pro-forma form – 2 year historic, 3 year projection</a:t>
            </a:r>
            <a:endParaRPr sz="1100"/>
          </a:p>
          <a:p>
            <a:pPr indent="-215900" lvl="1" marL="558800" marR="0" rtl="0" algn="l">
              <a:lnSpc>
                <a:spcPct val="100000"/>
              </a:lnSpc>
              <a:spcBef>
                <a:spcPts val="700"/>
              </a:spcBef>
              <a:spcAft>
                <a:spcPts val="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Balance Sheet</a:t>
            </a:r>
            <a:endParaRPr sz="1100"/>
          </a:p>
          <a:p>
            <a:pPr indent="-215900" lvl="1" marL="558800" marR="0" rtl="0" algn="l">
              <a:lnSpc>
                <a:spcPct val="100000"/>
              </a:lnSpc>
              <a:spcBef>
                <a:spcPts val="200"/>
              </a:spcBef>
              <a:spcAft>
                <a:spcPts val="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Income Statement</a:t>
            </a:r>
            <a:endParaRPr sz="1100"/>
          </a:p>
          <a:p>
            <a:pPr indent="-215900" lvl="1" marL="558800" marR="0" rtl="0" algn="l">
              <a:lnSpc>
                <a:spcPct val="100000"/>
              </a:lnSpc>
              <a:spcBef>
                <a:spcPts val="200"/>
              </a:spcBef>
              <a:spcAft>
                <a:spcPts val="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Cash Flow Statement</a:t>
            </a:r>
            <a:endParaRPr sz="1100"/>
          </a:p>
          <a:p>
            <a:pPr indent="-101600" lvl="0" marL="101600" marR="0" rtl="0" algn="l">
              <a:lnSpc>
                <a:spcPct val="90000"/>
              </a:lnSpc>
              <a:spcBef>
                <a:spcPts val="500"/>
              </a:spcBef>
              <a:spcAft>
                <a:spcPts val="0"/>
              </a:spcAft>
              <a:buClr>
                <a:srgbClr val="00B0F0"/>
              </a:buClr>
              <a:buSzPts val="1800"/>
              <a:buFont typeface="Arial"/>
              <a:buChar char="•"/>
            </a:pPr>
            <a:r>
              <a:rPr b="0" lang="en" sz="1500">
                <a:solidFill>
                  <a:srgbClr val="262626"/>
                </a:solidFill>
                <a:latin typeface="Arial"/>
                <a:ea typeface="Arial"/>
                <a:cs typeface="Arial"/>
                <a:sym typeface="Arial"/>
              </a:rPr>
              <a:t>Assumptions uploaded as a pdf</a:t>
            </a:r>
            <a:endParaRPr sz="1100"/>
          </a:p>
          <a:p>
            <a:pPr indent="-101600" lvl="0" marL="101600" marR="0" rtl="0" algn="l">
              <a:lnSpc>
                <a:spcPct val="90000"/>
              </a:lnSpc>
              <a:spcBef>
                <a:spcPts val="500"/>
              </a:spcBef>
              <a:spcAft>
                <a:spcPts val="0"/>
              </a:spcAft>
              <a:buClr>
                <a:srgbClr val="00B0F0"/>
              </a:buClr>
              <a:buSzPts val="1800"/>
              <a:buFont typeface="Arial"/>
              <a:buChar char="•"/>
            </a:pPr>
            <a:r>
              <a:rPr b="0" lang="en" sz="1500">
                <a:solidFill>
                  <a:srgbClr val="262626"/>
                </a:solidFill>
                <a:latin typeface="Arial"/>
                <a:ea typeface="Arial"/>
                <a:cs typeface="Arial"/>
                <a:sym typeface="Arial"/>
              </a:rPr>
              <a:t>Instructions are provided in Appendix C of the Application Guide</a:t>
            </a:r>
            <a:endParaRPr sz="1100"/>
          </a:p>
          <a:p>
            <a:pPr indent="-127000" lvl="1" marL="215900" marR="0" rtl="0" algn="l">
              <a:lnSpc>
                <a:spcPct val="112500"/>
              </a:lnSpc>
              <a:spcBef>
                <a:spcPts val="0"/>
              </a:spcBef>
              <a:spcAft>
                <a:spcPts val="800"/>
              </a:spcAft>
              <a:buClr>
                <a:srgbClr val="ED6B2C"/>
              </a:buClr>
              <a:buSzPts val="1400"/>
              <a:buFont typeface="Arial"/>
              <a:buNone/>
            </a:pPr>
            <a:r>
              <a:t/>
            </a:r>
            <a:endParaRPr b="0" i="0" sz="1200" u="none" cap="none" strike="noStrike">
              <a:solidFill>
                <a:schemeClr val="dk1"/>
              </a:solidFill>
              <a:latin typeface="Arial"/>
              <a:ea typeface="Arial"/>
              <a:cs typeface="Arial"/>
              <a:sym typeface="Arial"/>
            </a:endParaRPr>
          </a:p>
        </p:txBody>
      </p:sp>
      <p:sp>
        <p:nvSpPr>
          <p:cNvPr id="1174" name="Google Shape;1174;p176"/>
          <p:cNvSpPr txBox="1"/>
          <p:nvPr>
            <p:ph idx="1" type="body"/>
          </p:nvPr>
        </p:nvSpPr>
        <p:spPr>
          <a:xfrm>
            <a:off x="1108962" y="916664"/>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solidFill>
                  <a:srgbClr val="00B0F0"/>
                </a:solidFill>
              </a:rPr>
              <a:t>Information Requested</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77"/>
          <p:cNvSpPr txBox="1"/>
          <p:nvPr>
            <p:ph type="title"/>
          </p:nvPr>
        </p:nvSpPr>
        <p:spPr>
          <a:xfrm>
            <a:off x="993530" y="0"/>
            <a:ext cx="7886700" cy="930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500"/>
              <a:t>Additional Funding</a:t>
            </a:r>
            <a:endParaRPr sz="2500"/>
          </a:p>
        </p:txBody>
      </p:sp>
      <p:sp>
        <p:nvSpPr>
          <p:cNvPr id="1180" name="Google Shape;1180;p177"/>
          <p:cNvSpPr txBox="1"/>
          <p:nvPr/>
        </p:nvSpPr>
        <p:spPr>
          <a:xfrm>
            <a:off x="1108962" y="1477918"/>
            <a:ext cx="5857800" cy="1430400"/>
          </a:xfrm>
          <a:prstGeom prst="rect">
            <a:avLst/>
          </a:prstGeom>
          <a:noFill/>
          <a:ln>
            <a:noFill/>
          </a:ln>
        </p:spPr>
        <p:txBody>
          <a:bodyPr anchorCtr="0" anchor="t" bIns="25700" lIns="51425" spcFirstLastPara="1" rIns="51425" wrap="square" tIns="25700">
            <a:noAutofit/>
          </a:bodyPr>
          <a:lstStyle/>
          <a:p>
            <a:pPr indent="-215900" lvl="1" marL="215900" marR="0" rtl="0" algn="l">
              <a:lnSpc>
                <a:spcPct val="90000"/>
              </a:lnSpc>
              <a:spcBef>
                <a:spcPts val="0"/>
              </a:spcBef>
              <a:spcAft>
                <a:spcPts val="0"/>
              </a:spcAft>
              <a:buClr>
                <a:srgbClr val="00B0F0"/>
              </a:buClr>
              <a:buSzPts val="1800"/>
              <a:buFont typeface="Arial"/>
              <a:buChar char="•"/>
            </a:pPr>
            <a:r>
              <a:rPr b="0" i="0" lang="en" sz="1500" u="none" cap="none" strike="noStrike">
                <a:solidFill>
                  <a:schemeClr val="dk1"/>
                </a:solidFill>
                <a:latin typeface="Arial"/>
                <a:ea typeface="Arial"/>
                <a:cs typeface="Arial"/>
                <a:sym typeface="Arial"/>
              </a:rPr>
              <a:t>Matching Contribution</a:t>
            </a:r>
            <a:endParaRPr sz="1100"/>
          </a:p>
          <a:p>
            <a:pPr indent="-254000" lvl="2" marL="711200" marR="0" rtl="0" algn="l">
              <a:lnSpc>
                <a:spcPct val="100000"/>
              </a:lnSpc>
              <a:spcBef>
                <a:spcPts val="500"/>
              </a:spcBef>
              <a:spcAft>
                <a:spcPts val="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25% minimum match required</a:t>
            </a:r>
            <a:endParaRPr sz="1100"/>
          </a:p>
          <a:p>
            <a:pPr indent="-215900" lvl="1" marL="215900" marR="0" rtl="0" algn="l">
              <a:lnSpc>
                <a:spcPct val="90000"/>
              </a:lnSpc>
              <a:spcBef>
                <a:spcPts val="900"/>
              </a:spcBef>
              <a:spcAft>
                <a:spcPts val="0"/>
              </a:spcAft>
              <a:buClr>
                <a:srgbClr val="00B0F0"/>
              </a:buClr>
              <a:buSzPts val="1800"/>
              <a:buFont typeface="Arial"/>
              <a:buChar char="•"/>
            </a:pPr>
            <a:r>
              <a:rPr b="0" i="0" lang="en" sz="1500" u="none" cap="none" strike="noStrike">
                <a:solidFill>
                  <a:schemeClr val="dk1"/>
                </a:solidFill>
                <a:latin typeface="Arial"/>
                <a:ea typeface="Arial"/>
                <a:cs typeface="Arial"/>
                <a:sym typeface="Arial"/>
              </a:rPr>
              <a:t>Demonstrate availability of funds</a:t>
            </a:r>
            <a:endParaRPr sz="1100"/>
          </a:p>
          <a:p>
            <a:pPr indent="-215900" lvl="2" marL="673100" marR="0" rtl="0" algn="l">
              <a:lnSpc>
                <a:spcPct val="100000"/>
              </a:lnSpc>
              <a:spcBef>
                <a:spcPts val="500"/>
              </a:spcBef>
              <a:spcAft>
                <a:spcPts val="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Cash on hand</a:t>
            </a:r>
            <a:endParaRPr sz="1100"/>
          </a:p>
          <a:p>
            <a:pPr indent="-215900" lvl="2" marL="673100" marR="0" rtl="0" algn="l">
              <a:lnSpc>
                <a:spcPct val="100000"/>
              </a:lnSpc>
              <a:spcBef>
                <a:spcPts val="500"/>
              </a:spcBef>
              <a:spcAft>
                <a:spcPts val="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Outside funding</a:t>
            </a:r>
            <a:endParaRPr sz="1100"/>
          </a:p>
          <a:p>
            <a:pPr indent="-215900" lvl="2" marL="673100" marR="0" rtl="0" algn="l">
              <a:lnSpc>
                <a:spcPct val="100000"/>
              </a:lnSpc>
              <a:spcBef>
                <a:spcPts val="500"/>
              </a:spcBef>
              <a:spcAft>
                <a:spcPts val="500"/>
              </a:spcAft>
              <a:buClr>
                <a:srgbClr val="00B0F0"/>
              </a:buClr>
              <a:buSzPts val="1600"/>
              <a:buFont typeface="Courier New"/>
              <a:buChar char="o"/>
            </a:pPr>
            <a:r>
              <a:rPr b="0" i="0" lang="en" sz="1400" u="none" cap="none" strike="noStrike">
                <a:solidFill>
                  <a:schemeClr val="dk1"/>
                </a:solidFill>
                <a:latin typeface="Arial"/>
                <a:ea typeface="Arial"/>
                <a:cs typeface="Arial"/>
                <a:sym typeface="Arial"/>
              </a:rPr>
              <a:t>In-kind match</a:t>
            </a:r>
            <a:endParaRPr sz="1100"/>
          </a:p>
        </p:txBody>
      </p:sp>
      <p:sp>
        <p:nvSpPr>
          <p:cNvPr id="1181" name="Google Shape;1181;p177"/>
          <p:cNvSpPr txBox="1"/>
          <p:nvPr>
            <p:ph idx="1" type="body"/>
          </p:nvPr>
        </p:nvSpPr>
        <p:spPr>
          <a:xfrm>
            <a:off x="1108962" y="916664"/>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solidFill>
                  <a:srgbClr val="00B0F0"/>
                </a:solidFill>
              </a:rPr>
              <a:t>Information Requested</a:t>
            </a:r>
            <a:endParaRPr/>
          </a:p>
        </p:txBody>
      </p:sp>
      <p:pic>
        <p:nvPicPr>
          <p:cNvPr id="1182" name="Google Shape;1182;p177"/>
          <p:cNvPicPr preferRelativeResize="0"/>
          <p:nvPr/>
        </p:nvPicPr>
        <p:blipFill rotWithShape="1">
          <a:blip r:embed="rId3">
            <a:alphaModFix/>
          </a:blip>
          <a:srcRect b="44724" l="13344" r="15369" t="26596"/>
          <a:stretch/>
        </p:blipFill>
        <p:spPr>
          <a:xfrm>
            <a:off x="3255886" y="2959267"/>
            <a:ext cx="4929215" cy="1475128"/>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78"/>
          <p:cNvSpPr txBox="1"/>
          <p:nvPr>
            <p:ph type="title"/>
          </p:nvPr>
        </p:nvSpPr>
        <p:spPr>
          <a:xfrm>
            <a:off x="993530" y="0"/>
            <a:ext cx="7886700" cy="930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500"/>
              <a:t>Reporting and Compliance</a:t>
            </a:r>
            <a:endParaRPr sz="2500"/>
          </a:p>
        </p:txBody>
      </p:sp>
      <p:sp>
        <p:nvSpPr>
          <p:cNvPr id="1188" name="Google Shape;1188;p178"/>
          <p:cNvSpPr txBox="1"/>
          <p:nvPr/>
        </p:nvSpPr>
        <p:spPr>
          <a:xfrm>
            <a:off x="1108962" y="1497893"/>
            <a:ext cx="5857800" cy="1430400"/>
          </a:xfrm>
          <a:prstGeom prst="rect">
            <a:avLst/>
          </a:prstGeom>
          <a:noFill/>
          <a:ln>
            <a:noFill/>
          </a:ln>
        </p:spPr>
        <p:txBody>
          <a:bodyPr anchorCtr="0" anchor="t" bIns="25700" lIns="51425" spcFirstLastPara="1" rIns="51425" wrap="square" tIns="25700">
            <a:noAutofit/>
          </a:bodyPr>
          <a:lstStyle/>
          <a:p>
            <a:pPr indent="-215900" lvl="1" marL="215900" marR="0" rtl="0" algn="l">
              <a:lnSpc>
                <a:spcPct val="90000"/>
              </a:lnSpc>
              <a:spcBef>
                <a:spcPts val="500"/>
              </a:spcBef>
              <a:spcAft>
                <a:spcPts val="0"/>
              </a:spcAft>
              <a:buClr>
                <a:srgbClr val="00B0F0"/>
              </a:buClr>
              <a:buSzPts val="1800"/>
              <a:buFont typeface="Arial"/>
              <a:buChar char="•"/>
            </a:pPr>
            <a:r>
              <a:rPr b="0" i="0" lang="en" sz="1500" u="none" cap="none" strike="noStrike">
                <a:solidFill>
                  <a:schemeClr val="dk1"/>
                </a:solidFill>
                <a:latin typeface="Arial"/>
                <a:ea typeface="Arial"/>
                <a:cs typeface="Arial"/>
                <a:sym typeface="Arial"/>
              </a:rPr>
              <a:t>Certification that the applicant understands that there are reporting and compliance requirements that flow with the funds.</a:t>
            </a:r>
            <a:endParaRPr sz="1100"/>
          </a:p>
        </p:txBody>
      </p:sp>
      <p:sp>
        <p:nvSpPr>
          <p:cNvPr id="1189" name="Google Shape;1189;p178"/>
          <p:cNvSpPr txBox="1"/>
          <p:nvPr>
            <p:ph idx="1" type="body"/>
          </p:nvPr>
        </p:nvSpPr>
        <p:spPr>
          <a:xfrm>
            <a:off x="1108962" y="916664"/>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solidFill>
                  <a:srgbClr val="00B0F0"/>
                </a:solidFill>
              </a:rPr>
              <a:t>Information Requested</a:t>
            </a:r>
            <a:endParaRPr/>
          </a:p>
        </p:txBody>
      </p:sp>
      <p:pic>
        <p:nvPicPr>
          <p:cNvPr id="1190" name="Google Shape;1190;p178"/>
          <p:cNvPicPr preferRelativeResize="0"/>
          <p:nvPr/>
        </p:nvPicPr>
        <p:blipFill rotWithShape="1">
          <a:blip r:embed="rId3">
            <a:alphaModFix/>
          </a:blip>
          <a:srcRect b="34106" l="11463" r="23215" t="26919"/>
          <a:stretch/>
        </p:blipFill>
        <p:spPr>
          <a:xfrm>
            <a:off x="3840875" y="2756475"/>
            <a:ext cx="4511826" cy="17048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79"/>
          <p:cNvSpPr txBox="1"/>
          <p:nvPr>
            <p:ph type="title"/>
          </p:nvPr>
        </p:nvSpPr>
        <p:spPr>
          <a:xfrm>
            <a:off x="993530" y="1"/>
            <a:ext cx="7886700" cy="943800"/>
          </a:xfrm>
          <a:prstGeom prst="rect">
            <a:avLst/>
          </a:prstGeom>
          <a:noFill/>
          <a:ln>
            <a:noFill/>
          </a:ln>
        </p:spPr>
        <p:txBody>
          <a:bodyPr anchorCtr="0" anchor="ctr" bIns="25700" lIns="51425" spcFirstLastPara="1" rIns="51425" wrap="square" tIns="25700">
            <a:normAutofit/>
          </a:bodyPr>
          <a:lstStyle/>
          <a:p>
            <a:pPr indent="0" lvl="0" marL="88900" rtl="0" algn="l">
              <a:lnSpc>
                <a:spcPct val="90000"/>
              </a:lnSpc>
              <a:spcBef>
                <a:spcPts val="0"/>
              </a:spcBef>
              <a:spcAft>
                <a:spcPts val="0"/>
              </a:spcAft>
              <a:buSzPts val="2500"/>
              <a:buNone/>
            </a:pPr>
            <a:r>
              <a:rPr lang="en" sz="2700"/>
              <a:t>Certification</a:t>
            </a:r>
            <a:endParaRPr/>
          </a:p>
        </p:txBody>
      </p:sp>
      <p:sp>
        <p:nvSpPr>
          <p:cNvPr id="1196" name="Google Shape;1196;p179"/>
          <p:cNvSpPr txBox="1"/>
          <p:nvPr>
            <p:ph idx="2" type="body"/>
          </p:nvPr>
        </p:nvSpPr>
        <p:spPr>
          <a:xfrm>
            <a:off x="993530" y="3062177"/>
            <a:ext cx="7886700" cy="1496100"/>
          </a:xfrm>
          <a:prstGeom prst="rect">
            <a:avLst/>
          </a:prstGeom>
          <a:noFill/>
          <a:ln>
            <a:noFill/>
          </a:ln>
        </p:spPr>
        <p:txBody>
          <a:bodyPr anchorCtr="0" anchor="t" bIns="25700" lIns="51425" spcFirstLastPara="1" rIns="51425" wrap="square" tIns="25700">
            <a:noAutofit/>
          </a:bodyPr>
          <a:lstStyle/>
          <a:p>
            <a:pPr indent="-215900" lvl="1" marL="215900" marR="0" rtl="0" algn="l">
              <a:lnSpc>
                <a:spcPct val="90000"/>
              </a:lnSpc>
              <a:spcBef>
                <a:spcPts val="500"/>
              </a:spcBef>
              <a:spcAft>
                <a:spcPts val="0"/>
              </a:spcAft>
              <a:buClr>
                <a:srgbClr val="00B0F0"/>
              </a:buClr>
              <a:buSzPts val="1800"/>
              <a:buChar char="•"/>
            </a:pPr>
            <a:r>
              <a:rPr lang="en" sz="1500"/>
              <a:t>Before submitting your Application, an authorized representative of your organization must agree to various attestation statements.</a:t>
            </a:r>
            <a:endParaRPr/>
          </a:p>
          <a:p>
            <a:pPr indent="-215900" lvl="1" marL="215900" marR="0" rtl="0" algn="l">
              <a:lnSpc>
                <a:spcPct val="90000"/>
              </a:lnSpc>
              <a:spcBef>
                <a:spcPts val="500"/>
              </a:spcBef>
              <a:spcAft>
                <a:spcPts val="0"/>
              </a:spcAft>
              <a:buClr>
                <a:srgbClr val="00B0F0"/>
              </a:buClr>
              <a:buSzPts val="1800"/>
              <a:buChar char="•"/>
            </a:pPr>
            <a:r>
              <a:rPr lang="en" sz="1500"/>
              <a:t>To agree with the attestation statements, the authorized representative should type their name, their title and choose the date you are submitting the Application. This is equivalent to a written signature; therefore, please ensure a company officer or someone who can legally bind the applicant is taking this action and submitting the application. </a:t>
            </a:r>
            <a:endParaRPr/>
          </a:p>
        </p:txBody>
      </p:sp>
      <p:pic>
        <p:nvPicPr>
          <p:cNvPr descr="A close-up of a computer screen&#10;&#10;Description automatically generated" id="1197" name="Google Shape;1197;p179"/>
          <p:cNvPicPr preferRelativeResize="0"/>
          <p:nvPr/>
        </p:nvPicPr>
        <p:blipFill rotWithShape="1">
          <a:blip r:embed="rId3">
            <a:alphaModFix/>
          </a:blip>
          <a:srcRect b="0" l="0" r="0" t="0"/>
          <a:stretch/>
        </p:blipFill>
        <p:spPr>
          <a:xfrm>
            <a:off x="3775469" y="1496903"/>
            <a:ext cx="5225679" cy="1287869"/>
          </a:xfrm>
          <a:prstGeom prst="rect">
            <a:avLst/>
          </a:prstGeom>
          <a:noFill/>
          <a:ln cap="sq" cmpd="sng" w="19050">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
        <p:nvSpPr>
          <p:cNvPr id="1198" name="Google Shape;1198;p179"/>
          <p:cNvSpPr txBox="1"/>
          <p:nvPr>
            <p:ph idx="1" type="body"/>
          </p:nvPr>
        </p:nvSpPr>
        <p:spPr>
          <a:xfrm>
            <a:off x="1108962" y="916664"/>
            <a:ext cx="7886700" cy="451500"/>
          </a:xfrm>
          <a:prstGeom prst="rect">
            <a:avLst/>
          </a:prstGeom>
          <a:noFill/>
          <a:ln>
            <a:noFill/>
          </a:ln>
        </p:spPr>
        <p:txBody>
          <a:bodyPr anchorCtr="0" anchor="t" bIns="25700" lIns="51425" spcFirstLastPara="1" rIns="51425" wrap="square" tIns="25700">
            <a:normAutofit/>
          </a:bodyPr>
          <a:lstStyle/>
          <a:p>
            <a:pPr indent="-165100" lvl="0" marL="165100" rtl="0" algn="l">
              <a:lnSpc>
                <a:spcPct val="90000"/>
              </a:lnSpc>
              <a:spcBef>
                <a:spcPts val="800"/>
              </a:spcBef>
              <a:spcAft>
                <a:spcPts val="0"/>
              </a:spcAft>
              <a:buSzPts val="1600"/>
              <a:buNone/>
            </a:pPr>
            <a:r>
              <a:rPr lang="en">
                <a:solidFill>
                  <a:srgbClr val="00B0F0"/>
                </a:solidFill>
              </a:rPr>
              <a:t>Information Requested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72"/>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latin typeface="Gothic A1"/>
                <a:ea typeface="Gothic A1"/>
                <a:cs typeface="Gothic A1"/>
                <a:sym typeface="Gothic A1"/>
              </a:rPr>
              <a:t>Registration and Pre-application Results</a:t>
            </a:r>
            <a:endParaRPr/>
          </a:p>
        </p:txBody>
      </p:sp>
      <p:sp>
        <p:nvSpPr>
          <p:cNvPr id="423" name="Google Shape;423;p72"/>
          <p:cNvSpPr txBox="1"/>
          <p:nvPr/>
        </p:nvSpPr>
        <p:spPr>
          <a:xfrm>
            <a:off x="339275" y="1756875"/>
            <a:ext cx="8351400" cy="2718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Common risk assessment findings:</a:t>
            </a:r>
            <a:endParaRPr sz="1800">
              <a:solidFill>
                <a:schemeClr val="dk1"/>
              </a:solidFill>
              <a:latin typeface="Gothic A1 Medium"/>
              <a:ea typeface="Gothic A1 Medium"/>
              <a:cs typeface="Gothic A1 Medium"/>
              <a:sym typeface="Gothic A1 Medium"/>
            </a:endParaRPr>
          </a:p>
          <a:p>
            <a:pPr indent="-323850" lvl="1" marL="914400" rtl="0" algn="l">
              <a:spcBef>
                <a:spcPts val="1000"/>
              </a:spcBef>
              <a:spcAft>
                <a:spcPts val="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No cybersecurity or supply chain risk management plans in place (REQUIRED for BEAD awardees)</a:t>
            </a:r>
            <a:endParaRPr sz="1500">
              <a:solidFill>
                <a:schemeClr val="dk1"/>
              </a:solidFill>
              <a:latin typeface="Gothic A1 Medium"/>
              <a:ea typeface="Gothic A1 Medium"/>
              <a:cs typeface="Gothic A1 Medium"/>
              <a:sym typeface="Gothic A1 Medium"/>
            </a:endParaRPr>
          </a:p>
          <a:p>
            <a:pPr indent="-323850" lvl="1" marL="914400" rtl="0" algn="l">
              <a:spcBef>
                <a:spcPts val="1000"/>
              </a:spcBef>
              <a:spcAft>
                <a:spcPts val="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Expired UEI numbers or inactive sam.gov registration (active registration REQUIRED for BEAD awardees)</a:t>
            </a:r>
            <a:endParaRPr sz="1500">
              <a:solidFill>
                <a:schemeClr val="dk1"/>
              </a:solidFill>
              <a:latin typeface="Gothic A1 Medium"/>
              <a:ea typeface="Gothic A1 Medium"/>
              <a:cs typeface="Gothic A1 Medium"/>
              <a:sym typeface="Gothic A1 Medium"/>
            </a:endParaRPr>
          </a:p>
          <a:p>
            <a:pPr indent="-323850" lvl="1" marL="914400" rtl="0" algn="l">
              <a:spcBef>
                <a:spcPts val="1000"/>
              </a:spcBef>
              <a:spcAft>
                <a:spcPts val="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Insufficient or incomplete financial information </a:t>
            </a:r>
            <a:endParaRPr sz="1500">
              <a:solidFill>
                <a:schemeClr val="dk1"/>
              </a:solidFill>
              <a:latin typeface="Gothic A1 Medium"/>
              <a:ea typeface="Gothic A1 Medium"/>
              <a:cs typeface="Gothic A1 Medium"/>
              <a:sym typeface="Gothic A1 Medium"/>
            </a:endParaRPr>
          </a:p>
          <a:p>
            <a:pPr indent="-323850" lvl="1" marL="914400" rtl="0" algn="l">
              <a:spcBef>
                <a:spcPts val="1000"/>
              </a:spcBef>
              <a:spcAft>
                <a:spcPts val="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Business licenses or certifications not confirmed </a:t>
            </a:r>
            <a:endParaRPr sz="1500">
              <a:solidFill>
                <a:schemeClr val="dk1"/>
              </a:solidFill>
              <a:latin typeface="Gothic A1 Medium"/>
              <a:ea typeface="Gothic A1 Medium"/>
              <a:cs typeface="Gothic A1 Medium"/>
              <a:sym typeface="Gothic A1 Medium"/>
            </a:endParaRPr>
          </a:p>
          <a:p>
            <a:pPr indent="-323850" lvl="1" marL="914400" rtl="0" algn="l">
              <a:spcBef>
                <a:spcPts val="1000"/>
              </a:spcBef>
              <a:spcAft>
                <a:spcPts val="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Workforce credentials not provided or not confirmed </a:t>
            </a:r>
            <a:endParaRPr sz="1500">
              <a:solidFill>
                <a:schemeClr val="dk1"/>
              </a:solidFill>
              <a:latin typeface="Gothic A1 Medium"/>
              <a:ea typeface="Gothic A1 Medium"/>
              <a:cs typeface="Gothic A1 Medium"/>
              <a:sym typeface="Gothic A1 Medium"/>
            </a:endParaRPr>
          </a:p>
          <a:p>
            <a:pPr indent="-323850" lvl="1" marL="914400" rtl="0" algn="l">
              <a:spcBef>
                <a:spcPts val="1000"/>
              </a:spcBef>
              <a:spcAft>
                <a:spcPts val="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Missing or incomplete organization information</a:t>
            </a:r>
            <a:endParaRPr sz="1500">
              <a:solidFill>
                <a:schemeClr val="dk1"/>
              </a:solidFill>
              <a:latin typeface="Gothic A1 Medium"/>
              <a:ea typeface="Gothic A1 Medium"/>
              <a:cs typeface="Gothic A1 Medium"/>
              <a:sym typeface="Gothic A1 Medium"/>
            </a:endParaRPr>
          </a:p>
          <a:p>
            <a:pPr indent="-323850" lvl="1" marL="914400" rtl="0" algn="l">
              <a:spcBef>
                <a:spcPts val="1000"/>
              </a:spcBef>
              <a:spcAft>
                <a:spcPts val="1000"/>
              </a:spcAft>
              <a:buClr>
                <a:schemeClr val="dk1"/>
              </a:buClr>
              <a:buSzPts val="1500"/>
              <a:buFont typeface="Gothic A1 Medium"/>
              <a:buChar char="○"/>
            </a:pPr>
            <a:r>
              <a:rPr lang="en" sz="1500">
                <a:solidFill>
                  <a:schemeClr val="dk1"/>
                </a:solidFill>
                <a:latin typeface="Gothic A1 Medium"/>
                <a:ea typeface="Gothic A1 Medium"/>
                <a:cs typeface="Gothic A1 Medium"/>
                <a:sym typeface="Gothic A1 Medium"/>
              </a:rPr>
              <a:t>Risk scores will be provided*</a:t>
            </a:r>
            <a:endParaRPr sz="1500">
              <a:solidFill>
                <a:schemeClr val="dk1"/>
              </a:solidFill>
              <a:latin typeface="Gothic A1 Medium"/>
              <a:ea typeface="Gothic A1 Medium"/>
              <a:cs typeface="Gothic A1 Medium"/>
              <a:sym typeface="Gothic A1 Medium"/>
            </a:endParaRPr>
          </a:p>
        </p:txBody>
      </p:sp>
      <p:pic>
        <p:nvPicPr>
          <p:cNvPr id="424" name="Google Shape;424;p72"/>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80"/>
          <p:cNvSpPr txBox="1"/>
          <p:nvPr>
            <p:ph type="title"/>
          </p:nvPr>
        </p:nvSpPr>
        <p:spPr>
          <a:xfrm>
            <a:off x="986740" y="303433"/>
            <a:ext cx="7886700" cy="994200"/>
          </a:xfrm>
          <a:prstGeom prst="rect">
            <a:avLst/>
          </a:prstGeom>
          <a:noFill/>
          <a:ln>
            <a:noFill/>
          </a:ln>
        </p:spPr>
        <p:txBody>
          <a:bodyPr anchorCtr="0" anchor="ctr" bIns="34275" lIns="68575" spcFirstLastPara="1" rIns="68575" wrap="square" tIns="34275">
            <a:normAutofit/>
          </a:bodyPr>
          <a:lstStyle/>
          <a:p>
            <a:pPr indent="0" lvl="0" marL="88900" rtl="0" algn="l">
              <a:lnSpc>
                <a:spcPct val="90000"/>
              </a:lnSpc>
              <a:spcBef>
                <a:spcPts val="0"/>
              </a:spcBef>
              <a:spcAft>
                <a:spcPts val="0"/>
              </a:spcAft>
              <a:buSzPts val="2500"/>
              <a:buNone/>
            </a:pPr>
            <a:r>
              <a:rPr lang="en" sz="2700"/>
              <a:t>Submitting your BIG BEAD Formal Application</a:t>
            </a:r>
            <a:endParaRPr/>
          </a:p>
        </p:txBody>
      </p:sp>
      <p:sp>
        <p:nvSpPr>
          <p:cNvPr id="1204" name="Google Shape;1204;p180"/>
          <p:cNvSpPr txBox="1"/>
          <p:nvPr>
            <p:ph idx="1" type="body"/>
          </p:nvPr>
        </p:nvSpPr>
        <p:spPr>
          <a:xfrm>
            <a:off x="1079008" y="1144017"/>
            <a:ext cx="6790800" cy="662100"/>
          </a:xfrm>
          <a:prstGeom prst="rect">
            <a:avLst/>
          </a:prstGeom>
          <a:noFill/>
          <a:ln>
            <a:noFill/>
          </a:ln>
        </p:spPr>
        <p:txBody>
          <a:bodyPr anchorCtr="0" anchor="t" bIns="34275" lIns="68575" spcFirstLastPara="1" rIns="68575" wrap="square" tIns="34275">
            <a:noAutofit/>
          </a:bodyPr>
          <a:lstStyle/>
          <a:p>
            <a:pPr indent="0" lvl="1" marL="0" rtl="0" algn="l">
              <a:lnSpc>
                <a:spcPct val="100000"/>
              </a:lnSpc>
              <a:spcBef>
                <a:spcPts val="0"/>
              </a:spcBef>
              <a:spcAft>
                <a:spcPts val="0"/>
              </a:spcAft>
              <a:buClr>
                <a:srgbClr val="00B0F0"/>
              </a:buClr>
              <a:buSzPts val="1600"/>
              <a:buNone/>
            </a:pPr>
            <a:r>
              <a:rPr lang="en" sz="1400"/>
              <a:t>Once all forms have been filled out successfully, mark them as complete. Checkmarks will appear above each section that is marked as complete. Once all sections are marked complete, the “Submit” button will turn green. </a:t>
            </a:r>
            <a:br>
              <a:rPr b="1" lang="en" sz="1400"/>
            </a:br>
            <a:br>
              <a:rPr b="1" lang="en" sz="1400"/>
            </a:br>
            <a:endParaRPr b="1" sz="1400"/>
          </a:p>
          <a:p>
            <a:pPr indent="0" lvl="0" marL="0" rtl="0" algn="l">
              <a:lnSpc>
                <a:spcPct val="90000"/>
              </a:lnSpc>
              <a:spcBef>
                <a:spcPts val="1600"/>
              </a:spcBef>
              <a:spcAft>
                <a:spcPts val="0"/>
              </a:spcAft>
              <a:buSzPts val="1600"/>
              <a:buNone/>
            </a:pPr>
            <a:r>
              <a:t/>
            </a:r>
            <a:endParaRPr sz="1400"/>
          </a:p>
        </p:txBody>
      </p:sp>
      <p:pic>
        <p:nvPicPr>
          <p:cNvPr descr="A screenshot of a computer&#10;&#10;Description automatically generated" id="1205" name="Google Shape;1205;p180"/>
          <p:cNvPicPr preferRelativeResize="0"/>
          <p:nvPr/>
        </p:nvPicPr>
        <p:blipFill rotWithShape="1">
          <a:blip r:embed="rId3">
            <a:alphaModFix/>
          </a:blip>
          <a:srcRect b="0" l="0" r="0" t="0"/>
          <a:stretch/>
        </p:blipFill>
        <p:spPr>
          <a:xfrm>
            <a:off x="1140120" y="1920907"/>
            <a:ext cx="5330846" cy="2286162"/>
          </a:xfrm>
          <a:prstGeom prst="rect">
            <a:avLst/>
          </a:prstGeom>
          <a:noFill/>
          <a:ln cap="flat" cmpd="sng" w="9525">
            <a:solidFill>
              <a:srgbClr val="A5A5A5"/>
            </a:solidFill>
            <a:prstDash val="solid"/>
            <a:round/>
            <a:headEnd len="sm" w="sm" type="none"/>
            <a:tailEnd len="sm" w="sm" type="none"/>
          </a:ln>
          <a:effectLst>
            <a:outerShdw blurRad="50800" rotWithShape="0" algn="tl" dir="2700000" dist="38100">
              <a:srgbClr val="000000">
                <a:alpha val="40000"/>
              </a:srgbClr>
            </a:outerShdw>
          </a:effectLst>
        </p:spPr>
      </p:pic>
      <p:sp>
        <p:nvSpPr>
          <p:cNvPr id="1206" name="Google Shape;1206;p180"/>
          <p:cNvSpPr txBox="1"/>
          <p:nvPr/>
        </p:nvSpPr>
        <p:spPr>
          <a:xfrm>
            <a:off x="6943039" y="3595526"/>
            <a:ext cx="16119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FF0000"/>
                </a:solidFill>
                <a:latin typeface="Arial"/>
                <a:ea typeface="Arial"/>
                <a:cs typeface="Arial"/>
                <a:sym typeface="Arial"/>
              </a:rPr>
              <a:t>To submit your Pre-application, click on the green “Submit” button.</a:t>
            </a:r>
            <a:endParaRPr sz="1200">
              <a:solidFill>
                <a:srgbClr val="FF0000"/>
              </a:solidFill>
              <a:latin typeface="Arial"/>
              <a:ea typeface="Arial"/>
              <a:cs typeface="Arial"/>
              <a:sym typeface="Arial"/>
            </a:endParaRPr>
          </a:p>
        </p:txBody>
      </p:sp>
      <p:sp>
        <p:nvSpPr>
          <p:cNvPr id="1207" name="Google Shape;1207;p180"/>
          <p:cNvSpPr/>
          <p:nvPr/>
        </p:nvSpPr>
        <p:spPr>
          <a:xfrm>
            <a:off x="2347474" y="3795665"/>
            <a:ext cx="943800" cy="32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1208" name="Google Shape;1208;p180"/>
          <p:cNvCxnSpPr/>
          <p:nvPr/>
        </p:nvCxnSpPr>
        <p:spPr>
          <a:xfrm rot="10800000">
            <a:off x="2379711" y="3958627"/>
            <a:ext cx="4410600" cy="0"/>
          </a:xfrm>
          <a:prstGeom prst="straightConnector1">
            <a:avLst/>
          </a:prstGeom>
          <a:noFill/>
          <a:ln cap="flat" cmpd="sng" w="63500">
            <a:solidFill>
              <a:srgbClr val="FF0000"/>
            </a:solidFill>
            <a:prstDash val="solid"/>
            <a:miter lim="800000"/>
            <a:headEnd len="med" w="med" type="oval"/>
            <a:tailEnd len="med" w="med" type="triangle"/>
          </a:ln>
        </p:spPr>
      </p:cxn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81"/>
          <p:cNvSpPr txBox="1"/>
          <p:nvPr>
            <p:ph type="title"/>
          </p:nvPr>
        </p:nvSpPr>
        <p:spPr>
          <a:xfrm>
            <a:off x="99353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lang="en" sz="2700"/>
              <a:t>Submitting your BIG BEAD Formal Application </a:t>
            </a:r>
            <a:r>
              <a:rPr b="0" lang="en" sz="2700"/>
              <a:t>(continued)</a:t>
            </a:r>
            <a:endParaRPr sz="2700"/>
          </a:p>
        </p:txBody>
      </p:sp>
      <p:sp>
        <p:nvSpPr>
          <p:cNvPr id="1214" name="Google Shape;1214;p181"/>
          <p:cNvSpPr txBox="1"/>
          <p:nvPr>
            <p:ph idx="1" type="body"/>
          </p:nvPr>
        </p:nvSpPr>
        <p:spPr>
          <a:xfrm>
            <a:off x="993530" y="1369219"/>
            <a:ext cx="7886700" cy="6099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115000"/>
              </a:lnSpc>
              <a:spcBef>
                <a:spcPts val="0"/>
              </a:spcBef>
              <a:spcAft>
                <a:spcPts val="0"/>
              </a:spcAft>
              <a:buSzPts val="1600"/>
              <a:buFont typeface="Arial"/>
              <a:buChar char="•"/>
            </a:pPr>
            <a:r>
              <a:rPr lang="en" sz="1200">
                <a:solidFill>
                  <a:srgbClr val="5B6163"/>
                </a:solidFill>
                <a:latin typeface="Arial"/>
                <a:ea typeface="Arial"/>
                <a:cs typeface="Arial"/>
                <a:sym typeface="Arial"/>
              </a:rPr>
              <a:t>You will receive a success notification on your screen once your Pre-application has been submitted.</a:t>
            </a:r>
            <a:endParaRPr/>
          </a:p>
          <a:p>
            <a:pPr indent="0" lvl="0" marL="0" marR="0" rtl="0" algn="l">
              <a:lnSpc>
                <a:spcPct val="115000"/>
              </a:lnSpc>
              <a:spcBef>
                <a:spcPts val="800"/>
              </a:spcBef>
              <a:spcAft>
                <a:spcPts val="800"/>
              </a:spcAft>
              <a:buSzPts val="1600"/>
              <a:buFont typeface="Arial"/>
              <a:buChar char="•"/>
            </a:pPr>
            <a:r>
              <a:rPr lang="en" sz="1200">
                <a:solidFill>
                  <a:srgbClr val="5B6163"/>
                </a:solidFill>
                <a:latin typeface="Arial"/>
                <a:ea typeface="Arial"/>
                <a:cs typeface="Arial"/>
                <a:sym typeface="Arial"/>
              </a:rPr>
              <a:t>Click the green “Application” button to download a PDF copy of your submitted Pre-application. </a:t>
            </a:r>
            <a:endParaRPr/>
          </a:p>
        </p:txBody>
      </p:sp>
      <p:pic>
        <p:nvPicPr>
          <p:cNvPr descr="A screenshot of a computer&#10;&#10;Description automatically generated" id="1215" name="Google Shape;1215;p181"/>
          <p:cNvPicPr preferRelativeResize="0"/>
          <p:nvPr/>
        </p:nvPicPr>
        <p:blipFill rotWithShape="1">
          <a:blip r:embed="rId3">
            <a:alphaModFix/>
          </a:blip>
          <a:srcRect b="0" l="0" r="0" t="0"/>
          <a:stretch/>
        </p:blipFill>
        <p:spPr>
          <a:xfrm>
            <a:off x="1672067" y="2089430"/>
            <a:ext cx="5501057" cy="2224031"/>
          </a:xfrm>
          <a:prstGeom prst="rect">
            <a:avLst/>
          </a:prstGeom>
          <a:noFill/>
          <a:ln cap="sq" cmpd="sng" w="19050">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82"/>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b="1" lang="en" sz="2700"/>
              <a:t>BIG BEAD Formal Application</a:t>
            </a:r>
            <a:br>
              <a:rPr b="1" lang="en" sz="2700"/>
            </a:br>
            <a:r>
              <a:rPr b="1" lang="en" sz="2400" u="sng"/>
              <a:t>Project Description</a:t>
            </a:r>
            <a:endParaRPr sz="2700" u="sng"/>
          </a:p>
        </p:txBody>
      </p:sp>
      <p:sp>
        <p:nvSpPr>
          <p:cNvPr id="1221" name="Google Shape;1221;p182"/>
          <p:cNvSpPr txBox="1"/>
          <p:nvPr/>
        </p:nvSpPr>
        <p:spPr>
          <a:xfrm>
            <a:off x="957755" y="910459"/>
            <a:ext cx="7217400" cy="6234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chemeClr val="dk1"/>
              </a:buClr>
              <a:buSzPts val="2200"/>
              <a:buFont typeface="Arial"/>
              <a:buNone/>
            </a:pPr>
            <a:r>
              <a:rPr lang="en" sz="1800">
                <a:solidFill>
                  <a:schemeClr val="dk1"/>
                </a:solidFill>
                <a:latin typeface="Arial"/>
                <a:ea typeface="Arial"/>
                <a:cs typeface="Arial"/>
                <a:sym typeface="Arial"/>
              </a:rPr>
              <a:t>Provide a brief description of your project that may be shared publicly. The limit for the description is 250 words.</a:t>
            </a:r>
            <a:endParaRPr sz="1100"/>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83"/>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b="1" lang="en" sz="2700"/>
              <a:t>BIG BEAD Formal Application</a:t>
            </a:r>
            <a:br>
              <a:rPr b="1" lang="en" sz="2700"/>
            </a:br>
            <a:r>
              <a:rPr b="1" lang="en" sz="2400" u="sng"/>
              <a:t>Project Narrative</a:t>
            </a:r>
            <a:endParaRPr sz="2700" u="sng"/>
          </a:p>
        </p:txBody>
      </p:sp>
      <p:sp>
        <p:nvSpPr>
          <p:cNvPr id="1227" name="Google Shape;1227;p183"/>
          <p:cNvSpPr txBox="1"/>
          <p:nvPr/>
        </p:nvSpPr>
        <p:spPr>
          <a:xfrm>
            <a:off x="957755" y="910459"/>
            <a:ext cx="7217400" cy="3730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chemeClr val="dk1"/>
              </a:buClr>
              <a:buSzPts val="2200"/>
              <a:buFont typeface="Arial"/>
              <a:buNone/>
            </a:pPr>
            <a:r>
              <a:rPr lang="en" sz="1600">
                <a:solidFill>
                  <a:schemeClr val="dk1"/>
                </a:solidFill>
                <a:latin typeface="Arial"/>
                <a:ea typeface="Arial"/>
                <a:cs typeface="Arial"/>
                <a:sym typeface="Arial"/>
              </a:rPr>
              <a:t>Provide a detailed Project Narrative for the selected </a:t>
            </a:r>
            <a:r>
              <a:rPr lang="en" sz="1600">
                <a:solidFill>
                  <a:schemeClr val="dk1"/>
                </a:solidFill>
              </a:rPr>
              <a:t>UPFA</a:t>
            </a:r>
            <a:r>
              <a:rPr lang="en" sz="1600">
                <a:solidFill>
                  <a:schemeClr val="dk1"/>
                </a:solidFill>
                <a:latin typeface="Arial"/>
                <a:ea typeface="Arial"/>
                <a:cs typeface="Arial"/>
                <a:sym typeface="Arial"/>
              </a:rPr>
              <a:t>(s) describing:</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Project community benefit</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Description of the system to be deployed</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Network Maintenance and Management Plan</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Alternative Technology justification, if proposing alternative technology</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Rights-of-Way and/or easements available or required</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Permitting: Federal, State, Local</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Pole attachments owned or needed</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Infrastructure Privileges or Access that would assist with the project</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Outreach and Engagement Plan for hiring/contracting opportunities</a:t>
            </a:r>
            <a:endParaRPr sz="800"/>
          </a:p>
          <a:p>
            <a:pPr indent="-165100" lvl="1" marL="520700" marR="0" rtl="0" algn="l">
              <a:lnSpc>
                <a:spcPct val="100000"/>
              </a:lnSpc>
              <a:spcBef>
                <a:spcPts val="500"/>
              </a:spcBef>
              <a:spcAft>
                <a:spcPts val="0"/>
              </a:spcAft>
              <a:buClr>
                <a:schemeClr val="dk1"/>
              </a:buClr>
              <a:buSzPts val="1600"/>
              <a:buFont typeface="Arial"/>
              <a:buChar char="•"/>
            </a:pPr>
            <a:r>
              <a:rPr b="0" i="0" lang="en" sz="1300" u="none" cap="none" strike="noStrike">
                <a:solidFill>
                  <a:schemeClr val="dk1"/>
                </a:solidFill>
                <a:latin typeface="Arial"/>
                <a:ea typeface="Arial"/>
                <a:cs typeface="Arial"/>
                <a:sym typeface="Arial"/>
              </a:rPr>
              <a:t>Local workforce hiring plan</a:t>
            </a:r>
            <a:endParaRPr sz="800"/>
          </a:p>
          <a:p>
            <a:pPr indent="0" lvl="0" marL="0" marR="0" rtl="0" algn="l">
              <a:lnSpc>
                <a:spcPct val="100000"/>
              </a:lnSpc>
              <a:spcBef>
                <a:spcPts val="500"/>
              </a:spcBef>
              <a:spcAft>
                <a:spcPts val="0"/>
              </a:spcAft>
              <a:buClr>
                <a:schemeClr val="dk1"/>
              </a:buClr>
              <a:buSzPts val="2200"/>
              <a:buFont typeface="Arial"/>
              <a:buNone/>
            </a:pPr>
            <a:r>
              <a:rPr lang="en" sz="1600">
                <a:solidFill>
                  <a:schemeClr val="dk1"/>
                </a:solidFill>
                <a:latin typeface="Arial"/>
                <a:ea typeface="Arial"/>
                <a:cs typeface="Arial"/>
                <a:sym typeface="Arial"/>
              </a:rPr>
              <a:t>Unless mentioned, there is no word or character limit for the inputs</a:t>
            </a:r>
            <a:endParaRPr sz="1600">
              <a:solidFill>
                <a:schemeClr val="dk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84"/>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b="1" lang="en" sz="2700"/>
              <a:t>BIG BEAD Formal Application</a:t>
            </a:r>
            <a:br>
              <a:rPr b="1" lang="en" sz="2700"/>
            </a:br>
            <a:r>
              <a:rPr b="1" lang="en" sz="2400" u="sng"/>
              <a:t>Scope of Work</a:t>
            </a:r>
            <a:endParaRPr sz="2700"/>
          </a:p>
        </p:txBody>
      </p:sp>
      <p:sp>
        <p:nvSpPr>
          <p:cNvPr id="1233" name="Google Shape;1233;p184"/>
          <p:cNvSpPr txBox="1"/>
          <p:nvPr/>
        </p:nvSpPr>
        <p:spPr>
          <a:xfrm>
            <a:off x="957755" y="840508"/>
            <a:ext cx="7397100" cy="3727500"/>
          </a:xfrm>
          <a:prstGeom prst="rect">
            <a:avLst/>
          </a:prstGeom>
          <a:noFill/>
          <a:ln>
            <a:noFill/>
          </a:ln>
        </p:spPr>
        <p:txBody>
          <a:bodyPr anchorCtr="0" anchor="ctr" bIns="34275" lIns="68575" spcFirstLastPara="1" rIns="68575" wrap="square" tIns="34275">
            <a:spAutoFit/>
          </a:bodyPr>
          <a:lstStyle/>
          <a:p>
            <a:pPr indent="-177800" lvl="0" marL="177800" marR="0" rtl="0" algn="l">
              <a:lnSpc>
                <a:spcPct val="100000"/>
              </a:lnSpc>
              <a:spcBef>
                <a:spcPts val="0"/>
              </a:spcBef>
              <a:spcAft>
                <a:spcPts val="0"/>
              </a:spcAft>
              <a:buClr>
                <a:schemeClr val="dk1"/>
              </a:buClr>
              <a:buSzPts val="2200"/>
              <a:buFont typeface="Arial"/>
              <a:buChar char="•"/>
            </a:pPr>
            <a:r>
              <a:rPr lang="en" sz="1800">
                <a:solidFill>
                  <a:schemeClr val="dk1"/>
                </a:solidFill>
                <a:latin typeface="Arial"/>
                <a:ea typeface="Arial"/>
                <a:cs typeface="Arial"/>
                <a:sym typeface="Arial"/>
              </a:rPr>
              <a:t>Describe the activities to be performed as part of the project</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Describe the construction activities</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Describe the materials to be installed, where and how</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Describe who will carry out the work</a:t>
            </a:r>
            <a:endParaRPr sz="1100"/>
          </a:p>
          <a:p>
            <a:pPr indent="-177800" lvl="2" marL="863600" marR="0" rtl="0" algn="l">
              <a:lnSpc>
                <a:spcPct val="100000"/>
              </a:lnSpc>
              <a:spcBef>
                <a:spcPts val="500"/>
              </a:spcBef>
              <a:spcAft>
                <a:spcPts val="0"/>
              </a:spcAft>
              <a:buClr>
                <a:schemeClr val="dk1"/>
              </a:buClr>
              <a:buSzPts val="1600"/>
              <a:buFont typeface="Arial"/>
              <a:buChar char="‒"/>
            </a:pPr>
            <a:r>
              <a:rPr b="0" i="0" lang="en" sz="1400" u="none" cap="none" strike="noStrike">
                <a:solidFill>
                  <a:schemeClr val="dk1"/>
                </a:solidFill>
                <a:latin typeface="Arial"/>
                <a:ea typeface="Arial"/>
                <a:cs typeface="Arial"/>
                <a:sym typeface="Arial"/>
              </a:rPr>
              <a:t>In-house workers</a:t>
            </a:r>
            <a:endParaRPr sz="1100"/>
          </a:p>
          <a:p>
            <a:pPr indent="-177800" lvl="2" marL="863600" marR="0" rtl="0" algn="l">
              <a:lnSpc>
                <a:spcPct val="100000"/>
              </a:lnSpc>
              <a:spcBef>
                <a:spcPts val="500"/>
              </a:spcBef>
              <a:spcAft>
                <a:spcPts val="0"/>
              </a:spcAft>
              <a:buClr>
                <a:schemeClr val="dk1"/>
              </a:buClr>
              <a:buSzPts val="1600"/>
              <a:buFont typeface="Arial"/>
              <a:buChar char="‒"/>
            </a:pPr>
            <a:r>
              <a:rPr b="0" i="0" lang="en" sz="1400" u="none" cap="none" strike="noStrike">
                <a:solidFill>
                  <a:schemeClr val="dk1"/>
                </a:solidFill>
                <a:latin typeface="Arial"/>
                <a:ea typeface="Arial"/>
                <a:cs typeface="Arial"/>
                <a:sym typeface="Arial"/>
              </a:rPr>
              <a:t>Contractors</a:t>
            </a:r>
            <a:endParaRPr sz="1100"/>
          </a:p>
          <a:p>
            <a:pPr indent="-177800" lvl="0" marL="177800" marR="0" rtl="0" algn="l">
              <a:lnSpc>
                <a:spcPct val="100000"/>
              </a:lnSpc>
              <a:spcBef>
                <a:spcPts val="500"/>
              </a:spcBef>
              <a:spcAft>
                <a:spcPts val="0"/>
              </a:spcAft>
              <a:buClr>
                <a:schemeClr val="dk1"/>
              </a:buClr>
              <a:buSzPts val="2200"/>
              <a:buFont typeface="Arial"/>
              <a:buChar char="•"/>
            </a:pPr>
            <a:r>
              <a:rPr lang="en" sz="1800">
                <a:solidFill>
                  <a:schemeClr val="dk1"/>
                </a:solidFill>
                <a:latin typeface="Arial"/>
                <a:ea typeface="Arial"/>
                <a:cs typeface="Arial"/>
                <a:sym typeface="Arial"/>
              </a:rPr>
              <a:t>Provide a construction build schedule</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Quarterly Activities</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Milestones</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Include all major build-out phases (Design, Permitting, Outside Plant, Customer Install, etc.)</a:t>
            </a:r>
            <a:endParaRPr sz="1100"/>
          </a:p>
          <a:p>
            <a:pPr indent="-171450" lvl="1" marL="520700" marR="0" rtl="0" algn="l">
              <a:lnSpc>
                <a:spcPct val="100000"/>
              </a:lnSpc>
              <a:spcBef>
                <a:spcPts val="500"/>
              </a:spcBef>
              <a:spcAft>
                <a:spcPts val="0"/>
              </a:spcAft>
              <a:buClr>
                <a:schemeClr val="dk1"/>
              </a:buClr>
              <a:buSzPts val="1500"/>
              <a:buFont typeface="Courier New"/>
              <a:buChar char="o"/>
            </a:pPr>
            <a:r>
              <a:rPr b="0" i="0" lang="en" sz="1500" u="none" cap="none" strike="noStrike">
                <a:solidFill>
                  <a:schemeClr val="dk1"/>
                </a:solidFill>
                <a:latin typeface="Arial"/>
                <a:ea typeface="Arial"/>
                <a:cs typeface="Arial"/>
                <a:sym typeface="Arial"/>
              </a:rPr>
              <a:t>Include assumptions regarding the project supply chain</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85"/>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b="1" lang="en" sz="2700"/>
              <a:t>BIG BEAD Formal Application</a:t>
            </a:r>
            <a:br>
              <a:rPr b="1" lang="en" sz="2700"/>
            </a:br>
            <a:r>
              <a:rPr b="1" lang="en" sz="2400" u="sng"/>
              <a:t>Project Budget</a:t>
            </a:r>
            <a:endParaRPr sz="2700"/>
          </a:p>
        </p:txBody>
      </p:sp>
      <p:sp>
        <p:nvSpPr>
          <p:cNvPr id="1239" name="Google Shape;1239;p185"/>
          <p:cNvSpPr txBox="1"/>
          <p:nvPr>
            <p:ph idx="12" type="sldNum"/>
          </p:nvPr>
        </p:nvSpPr>
        <p:spPr>
          <a:xfrm>
            <a:off x="8365949" y="4690533"/>
            <a:ext cx="404700" cy="273900"/>
          </a:xfrm>
          <a:prstGeom prst="rect">
            <a:avLst/>
          </a:prstGeom>
          <a:noFill/>
          <a:ln>
            <a:noFill/>
          </a:ln>
        </p:spPr>
        <p:txBody>
          <a:bodyPr anchorCtr="0" anchor="ctr" bIns="25700" lIns="51425" spcFirstLastPara="1" rIns="51425" wrap="square" tIns="2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240" name="Google Shape;1240;p185"/>
          <p:cNvSpPr txBox="1"/>
          <p:nvPr/>
        </p:nvSpPr>
        <p:spPr>
          <a:xfrm>
            <a:off x="957755" y="910459"/>
            <a:ext cx="7397100" cy="2899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800">
                <a:solidFill>
                  <a:schemeClr val="dk1"/>
                </a:solidFill>
              </a:rPr>
              <a:t>Budgets will be uploaded using the budget forms provided</a:t>
            </a:r>
            <a:endParaRPr sz="18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a:p>
            <a:pPr indent="0" lvl="0" marL="0" marR="0" rtl="0" algn="l">
              <a:lnSpc>
                <a:spcPct val="100000"/>
              </a:lnSpc>
              <a:spcBef>
                <a:spcPts val="0"/>
              </a:spcBef>
              <a:spcAft>
                <a:spcPts val="0"/>
              </a:spcAft>
              <a:buNone/>
            </a:pPr>
            <a:r>
              <a:rPr lang="en" sz="1800">
                <a:solidFill>
                  <a:schemeClr val="dk1"/>
                </a:solidFill>
                <a:latin typeface="Arial"/>
                <a:ea typeface="Arial"/>
                <a:cs typeface="Arial"/>
                <a:sym typeface="Arial"/>
              </a:rPr>
              <a:t>Budget Categories</a:t>
            </a:r>
            <a:endParaRPr sz="1100"/>
          </a:p>
          <a:p>
            <a:pPr indent="-260350" lvl="1" marL="609600" marR="0" rtl="0" algn="l">
              <a:lnSpc>
                <a:spcPct val="90000"/>
              </a:lnSpc>
              <a:spcBef>
                <a:spcPts val="900"/>
              </a:spcBef>
              <a:spcAft>
                <a:spcPts val="0"/>
              </a:spcAft>
              <a:buClr>
                <a:schemeClr val="dk1"/>
              </a:buClr>
              <a:buSzPts val="1500"/>
              <a:buFont typeface="Arial"/>
              <a:buAutoNum type="arabicPeriod"/>
            </a:pPr>
            <a:r>
              <a:rPr lang="en" sz="1500">
                <a:solidFill>
                  <a:schemeClr val="dk1"/>
                </a:solidFill>
              </a:rPr>
              <a:t>Administrative and Legal Expenses</a:t>
            </a:r>
            <a:endParaRPr b="0" i="0" sz="1500" u="none" cap="none" strike="noStrike">
              <a:solidFill>
                <a:schemeClr val="dk1"/>
              </a:solidFill>
              <a:latin typeface="Arial"/>
              <a:ea typeface="Arial"/>
              <a:cs typeface="Arial"/>
              <a:sym typeface="Arial"/>
            </a:endParaRPr>
          </a:p>
          <a:p>
            <a:pPr indent="-266700" lvl="1" marL="628650" rtl="0" algn="l">
              <a:spcBef>
                <a:spcPts val="0"/>
              </a:spcBef>
              <a:spcAft>
                <a:spcPts val="0"/>
              </a:spcAft>
              <a:buClr>
                <a:schemeClr val="dk1"/>
              </a:buClr>
              <a:buSzPts val="1500"/>
              <a:buAutoNum type="arabicPeriod"/>
            </a:pPr>
            <a:r>
              <a:rPr lang="en" sz="1500">
                <a:solidFill>
                  <a:schemeClr val="dk1"/>
                </a:solidFill>
              </a:rPr>
              <a:t>Land, structures, rights-of-way, appraisals</a:t>
            </a:r>
            <a:endParaRPr b="1" sz="900">
              <a:latin typeface="Open Sans"/>
              <a:ea typeface="Open Sans"/>
              <a:cs typeface="Open Sans"/>
              <a:sym typeface="Open Sans"/>
            </a:endParaRPr>
          </a:p>
          <a:p>
            <a:pPr indent="-260350" lvl="1" marL="609600" marR="0" rtl="0" algn="l">
              <a:lnSpc>
                <a:spcPct val="90000"/>
              </a:lnSpc>
              <a:spcBef>
                <a:spcPts val="200"/>
              </a:spcBef>
              <a:spcAft>
                <a:spcPts val="0"/>
              </a:spcAft>
              <a:buClr>
                <a:schemeClr val="dk1"/>
              </a:buClr>
              <a:buSzPts val="1500"/>
              <a:buAutoNum type="arabicPeriod"/>
            </a:pPr>
            <a:r>
              <a:rPr lang="en" sz="1500">
                <a:solidFill>
                  <a:schemeClr val="dk1"/>
                </a:solidFill>
              </a:rPr>
              <a:t>Architectural and engineering fees</a:t>
            </a:r>
            <a:endParaRPr sz="1500">
              <a:solidFill>
                <a:schemeClr val="dk1"/>
              </a:solidFill>
            </a:endParaRPr>
          </a:p>
          <a:p>
            <a:pPr indent="-260350" lvl="1" marL="609600" marR="0" rtl="0" algn="l">
              <a:lnSpc>
                <a:spcPct val="90000"/>
              </a:lnSpc>
              <a:spcBef>
                <a:spcPts val="200"/>
              </a:spcBef>
              <a:spcAft>
                <a:spcPts val="0"/>
              </a:spcAft>
              <a:buClr>
                <a:schemeClr val="dk1"/>
              </a:buClr>
              <a:buSzPts val="1500"/>
              <a:buFont typeface="Arial"/>
              <a:buAutoNum type="arabicPeriod"/>
            </a:pPr>
            <a:r>
              <a:rPr lang="en" sz="1500">
                <a:solidFill>
                  <a:schemeClr val="dk1"/>
                </a:solidFill>
              </a:rPr>
              <a:t>Project inspection fees</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lang="en" sz="1500">
                <a:solidFill>
                  <a:schemeClr val="dk1"/>
                </a:solidFill>
              </a:rPr>
              <a:t>Site work</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lang="en" sz="1500">
                <a:solidFill>
                  <a:schemeClr val="dk1"/>
                </a:solidFill>
              </a:rPr>
              <a:t>Construction - Sub-Categories Required</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lang="en" sz="1500">
                <a:solidFill>
                  <a:schemeClr val="dk1"/>
                </a:solidFill>
              </a:rPr>
              <a:t>Miscellaneous</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lang="en" sz="1500">
                <a:solidFill>
                  <a:schemeClr val="dk1"/>
                </a:solidFill>
              </a:rPr>
              <a:t>Cash Match</a:t>
            </a:r>
            <a:endParaRPr sz="1500">
              <a:solidFill>
                <a:schemeClr val="dk1"/>
              </a:solidFill>
            </a:endParaRPr>
          </a:p>
          <a:p>
            <a:pPr indent="-260350" lvl="1" marL="609600" marR="0" rtl="0" algn="l">
              <a:lnSpc>
                <a:spcPct val="90000"/>
              </a:lnSpc>
              <a:spcBef>
                <a:spcPts val="200"/>
              </a:spcBef>
              <a:spcAft>
                <a:spcPts val="0"/>
              </a:spcAft>
              <a:buClr>
                <a:schemeClr val="dk1"/>
              </a:buClr>
              <a:buSzPts val="1500"/>
              <a:buAutoNum type="arabicPeriod"/>
            </a:pPr>
            <a:r>
              <a:rPr lang="en" sz="1500">
                <a:solidFill>
                  <a:schemeClr val="dk1"/>
                </a:solidFill>
              </a:rPr>
              <a:t>In-Kind Match</a:t>
            </a:r>
            <a:endParaRPr sz="1500">
              <a:solidFill>
                <a:schemeClr val="dk1"/>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86"/>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b="1" lang="en" sz="2700"/>
              <a:t>BIG BEAD Formal Application</a:t>
            </a:r>
            <a:br>
              <a:rPr b="1" lang="en" sz="2700"/>
            </a:br>
            <a:r>
              <a:rPr b="1" lang="en" sz="2400" u="sng"/>
              <a:t>Project Budget cont.</a:t>
            </a:r>
            <a:endParaRPr sz="2700"/>
          </a:p>
        </p:txBody>
      </p:sp>
      <p:sp>
        <p:nvSpPr>
          <p:cNvPr id="1246" name="Google Shape;1246;p186"/>
          <p:cNvSpPr txBox="1"/>
          <p:nvPr/>
        </p:nvSpPr>
        <p:spPr>
          <a:xfrm>
            <a:off x="957755" y="910459"/>
            <a:ext cx="7397100" cy="2899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800">
                <a:solidFill>
                  <a:schemeClr val="dk1"/>
                </a:solidFill>
                <a:latin typeface="Arial"/>
                <a:ea typeface="Arial"/>
                <a:cs typeface="Arial"/>
                <a:sym typeface="Arial"/>
              </a:rPr>
              <a:t>Construction Budget Sub-Categories</a:t>
            </a:r>
            <a:endParaRPr sz="1100"/>
          </a:p>
          <a:p>
            <a:pPr indent="-260350" lvl="1" marL="609600" marR="0" rtl="0" algn="l">
              <a:lnSpc>
                <a:spcPct val="90000"/>
              </a:lnSpc>
              <a:spcBef>
                <a:spcPts val="900"/>
              </a:spcBef>
              <a:spcAft>
                <a:spcPts val="0"/>
              </a:spcAft>
              <a:buClr>
                <a:schemeClr val="dk1"/>
              </a:buClr>
              <a:buSzPts val="1500"/>
              <a:buFont typeface="Arial"/>
              <a:buAutoNum type="arabicPeriod"/>
            </a:pPr>
            <a:r>
              <a:rPr b="0" i="0" lang="en" sz="1500" u="none" cap="none" strike="noStrike">
                <a:solidFill>
                  <a:schemeClr val="dk1"/>
                </a:solidFill>
                <a:latin typeface="Arial"/>
                <a:ea typeface="Arial"/>
                <a:cs typeface="Arial"/>
                <a:sym typeface="Arial"/>
              </a:rPr>
              <a:t>Electronic Equipment (cabinets, switches, routers, wireless radios, etc.)</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lang="en" sz="1500">
                <a:solidFill>
                  <a:schemeClr val="dk1"/>
                </a:solidFill>
              </a:rPr>
              <a:t>UPFA</a:t>
            </a:r>
            <a:r>
              <a:rPr b="0" i="0" lang="en" sz="1500" u="none" cap="none" strike="noStrike">
                <a:solidFill>
                  <a:schemeClr val="dk1"/>
                </a:solidFill>
                <a:latin typeface="Arial"/>
                <a:ea typeface="Arial"/>
                <a:cs typeface="Arial"/>
                <a:sym typeface="Arial"/>
              </a:rPr>
              <a:t> Last Mile Outside plant (fiber, coaxial)</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b="0" i="0" lang="en" sz="1500" u="none" cap="none" strike="noStrike">
                <a:solidFill>
                  <a:schemeClr val="dk1"/>
                </a:solidFill>
                <a:latin typeface="Arial"/>
                <a:ea typeface="Arial"/>
                <a:cs typeface="Arial"/>
                <a:sym typeface="Arial"/>
              </a:rPr>
              <a:t>Middle Mile/Interconnection Outside plant - (fiber, coaxial)</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b="0" i="0" lang="en" sz="1500" u="none" cap="none" strike="noStrike">
                <a:solidFill>
                  <a:schemeClr val="dk1"/>
                </a:solidFill>
                <a:latin typeface="Arial"/>
                <a:ea typeface="Arial"/>
                <a:cs typeface="Arial"/>
                <a:sym typeface="Arial"/>
              </a:rPr>
              <a:t>Customer Drops</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b="0" i="0" lang="en" sz="1500" u="none" cap="none" strike="noStrike">
                <a:solidFill>
                  <a:schemeClr val="dk1"/>
                </a:solidFill>
                <a:latin typeface="Arial"/>
                <a:ea typeface="Arial"/>
                <a:cs typeface="Arial"/>
                <a:sym typeface="Arial"/>
              </a:rPr>
              <a:t>Customer premises equipment</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b="0" i="0" lang="en" sz="1500" u="none" cap="none" strike="noStrike">
                <a:solidFill>
                  <a:schemeClr val="dk1"/>
                </a:solidFill>
                <a:latin typeface="Arial"/>
                <a:ea typeface="Arial"/>
                <a:cs typeface="Arial"/>
                <a:sym typeface="Arial"/>
              </a:rPr>
              <a:t>Bandwidth Costs</a:t>
            </a:r>
            <a:endParaRPr b="0" i="0" sz="1500" u="none" cap="none" strike="noStrike">
              <a:solidFill>
                <a:schemeClr val="dk1"/>
              </a:solidFill>
              <a:latin typeface="Arial"/>
              <a:ea typeface="Arial"/>
              <a:cs typeface="Arial"/>
              <a:sym typeface="Arial"/>
            </a:endParaRPr>
          </a:p>
          <a:p>
            <a:pPr indent="-260350" lvl="1" marL="609600" marR="0" rtl="0" algn="l">
              <a:lnSpc>
                <a:spcPct val="90000"/>
              </a:lnSpc>
              <a:spcBef>
                <a:spcPts val="200"/>
              </a:spcBef>
              <a:spcAft>
                <a:spcPts val="0"/>
              </a:spcAft>
              <a:buClr>
                <a:schemeClr val="dk1"/>
              </a:buClr>
              <a:buSzPts val="1500"/>
              <a:buFont typeface="Arial"/>
              <a:buAutoNum type="arabicPeriod"/>
            </a:pPr>
            <a:r>
              <a:rPr b="0" i="0" lang="en" sz="1500" u="none" cap="none" strike="noStrike">
                <a:solidFill>
                  <a:schemeClr val="dk1"/>
                </a:solidFill>
                <a:latin typeface="Arial"/>
                <a:ea typeface="Arial"/>
                <a:cs typeface="Arial"/>
                <a:sym typeface="Arial"/>
              </a:rPr>
              <a:t>Other ineligible costs necessary for the project</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graphicFrame>
        <p:nvGraphicFramePr>
          <p:cNvPr id="1252" name="Google Shape;1252;p187"/>
          <p:cNvGraphicFramePr/>
          <p:nvPr/>
        </p:nvGraphicFramePr>
        <p:xfrm>
          <a:off x="1385456" y="1359811"/>
          <a:ext cx="3000000" cy="3000000"/>
        </p:xfrm>
        <a:graphic>
          <a:graphicData uri="http://schemas.openxmlformats.org/drawingml/2006/table">
            <a:tbl>
              <a:tblPr bandRow="1" firstRow="1">
                <a:noFill/>
                <a:tableStyleId>{B2F015C4-E488-4E43-A7A2-845F07948BB5}</a:tableStyleId>
              </a:tblPr>
              <a:tblGrid>
                <a:gridCol w="2962775"/>
                <a:gridCol w="2962775"/>
              </a:tblGrid>
              <a:tr h="343400">
                <a:tc>
                  <a:txBody>
                    <a:bodyPr/>
                    <a:lstStyle/>
                    <a:p>
                      <a:pPr indent="0" lvl="0" marL="0" marR="0" rtl="0" algn="l">
                        <a:lnSpc>
                          <a:spcPct val="100000"/>
                        </a:lnSpc>
                        <a:spcBef>
                          <a:spcPts val="0"/>
                        </a:spcBef>
                        <a:spcAft>
                          <a:spcPts val="0"/>
                        </a:spcAft>
                        <a:buClr>
                          <a:schemeClr val="lt1"/>
                        </a:buClr>
                        <a:buSzPts val="1500"/>
                        <a:buFont typeface="Arial"/>
                        <a:buNone/>
                      </a:pPr>
                      <a:r>
                        <a:rPr b="1" lang="en" sz="1500" u="none" cap="none" strike="noStrike">
                          <a:solidFill>
                            <a:schemeClr val="lt1"/>
                          </a:solidFill>
                          <a:latin typeface="Arial"/>
                          <a:ea typeface="Arial"/>
                          <a:cs typeface="Arial"/>
                          <a:sym typeface="Arial"/>
                        </a:rPr>
                        <a:t>Eligible Costs</a:t>
                      </a:r>
                      <a:endParaRPr sz="1100"/>
                    </a:p>
                  </a:txBody>
                  <a:tcPr marT="34300" marB="34300" marR="68600" marL="68600">
                    <a:solidFill>
                      <a:srgbClr val="656F9E"/>
                    </a:solidFill>
                  </a:tcPr>
                </a:tc>
                <a:tc>
                  <a:txBody>
                    <a:bodyPr/>
                    <a:lstStyle/>
                    <a:p>
                      <a:pPr indent="0" lvl="0" marL="0" marR="0" rtl="0" algn="l">
                        <a:spcBef>
                          <a:spcPts val="0"/>
                        </a:spcBef>
                        <a:spcAft>
                          <a:spcPts val="0"/>
                        </a:spcAft>
                        <a:buNone/>
                      </a:pPr>
                      <a:r>
                        <a:rPr lang="en" sz="1500" u="none" cap="none" strike="noStrike"/>
                        <a:t>Ineligible Costs</a:t>
                      </a:r>
                      <a:endParaRPr sz="1100"/>
                    </a:p>
                  </a:txBody>
                  <a:tcPr marT="34300" marB="34300" marR="68600" marL="68600">
                    <a:solidFill>
                      <a:srgbClr val="656F9E"/>
                    </a:solidFill>
                  </a:tcPr>
                </a:tc>
              </a:tr>
              <a:tr h="286175">
                <a:tc>
                  <a:txBody>
                    <a:bodyPr/>
                    <a:lstStyle/>
                    <a:p>
                      <a:pPr indent="0" lvl="0" marL="0" marR="0" rtl="0" algn="l">
                        <a:lnSpc>
                          <a:spcPct val="100000"/>
                        </a:lnSpc>
                        <a:spcBef>
                          <a:spcPts val="0"/>
                        </a:spcBef>
                        <a:spcAft>
                          <a:spcPts val="0"/>
                        </a:spcAft>
                        <a:buClr>
                          <a:srgbClr val="262626"/>
                        </a:buClr>
                        <a:buSzPts val="1200"/>
                        <a:buFont typeface="Arial"/>
                        <a:buNone/>
                      </a:pPr>
                      <a:r>
                        <a:rPr lang="en" sz="1200">
                          <a:solidFill>
                            <a:srgbClr val="262626"/>
                          </a:solidFill>
                        </a:rPr>
                        <a:t>Capital Construction Costs</a:t>
                      </a:r>
                      <a:endParaRPr sz="1100"/>
                    </a:p>
                  </a:txBody>
                  <a:tcPr marT="34300" marB="34300" marR="68600" marL="68600"/>
                </a:tc>
                <a:tc>
                  <a:txBody>
                    <a:bodyPr/>
                    <a:lstStyle/>
                    <a:p>
                      <a:pPr indent="0" lvl="0" marL="0" marR="0" rtl="0" algn="l">
                        <a:spcBef>
                          <a:spcPts val="0"/>
                        </a:spcBef>
                        <a:spcAft>
                          <a:spcPts val="0"/>
                        </a:spcAft>
                        <a:buNone/>
                      </a:pPr>
                      <a:r>
                        <a:rPr lang="en" sz="1200"/>
                        <a:t>Operating Expenses</a:t>
                      </a:r>
                      <a:endParaRPr sz="1100"/>
                    </a:p>
                  </a:txBody>
                  <a:tcPr marT="34300" marB="34300" marR="68600" marL="68600"/>
                </a:tc>
              </a:tr>
              <a:tr h="486500">
                <a:tc>
                  <a:txBody>
                    <a:bodyPr/>
                    <a:lstStyle/>
                    <a:p>
                      <a:pPr indent="0" lvl="0" marL="0" marR="0" rtl="0" algn="l">
                        <a:lnSpc>
                          <a:spcPct val="100000"/>
                        </a:lnSpc>
                        <a:spcBef>
                          <a:spcPts val="0"/>
                        </a:spcBef>
                        <a:spcAft>
                          <a:spcPts val="0"/>
                        </a:spcAft>
                        <a:buClr>
                          <a:srgbClr val="262626"/>
                        </a:buClr>
                        <a:buSzPts val="1200"/>
                        <a:buFont typeface="Arial"/>
                        <a:buNone/>
                      </a:pPr>
                      <a:r>
                        <a:rPr lang="en" sz="1200">
                          <a:solidFill>
                            <a:srgbClr val="262626"/>
                          </a:solidFill>
                        </a:rPr>
                        <a:t>Purchase or lease of vehicles used primarily for construction </a:t>
                      </a:r>
                      <a:endParaRPr sz="1100"/>
                    </a:p>
                  </a:txBody>
                  <a:tcPr marT="34300" marB="34300" marR="68600" marL="68600"/>
                </a:tc>
                <a:tc>
                  <a:txBody>
                    <a:bodyPr/>
                    <a:lstStyle/>
                    <a:p>
                      <a:pPr indent="0" lvl="0" marL="0" marR="0" rtl="0" algn="l">
                        <a:spcBef>
                          <a:spcPts val="0"/>
                        </a:spcBef>
                        <a:spcAft>
                          <a:spcPts val="0"/>
                        </a:spcAft>
                        <a:buNone/>
                      </a:pPr>
                      <a:r>
                        <a:rPr lang="en" sz="1200"/>
                        <a:t>Pre-Application costs</a:t>
                      </a:r>
                      <a:endParaRPr sz="1100"/>
                    </a:p>
                  </a:txBody>
                  <a:tcPr marT="34300" marB="34300" marR="68600" marL="68600"/>
                </a:tc>
              </a:tr>
              <a:tr h="303500">
                <a:tc>
                  <a:txBody>
                    <a:bodyPr/>
                    <a:lstStyle/>
                    <a:p>
                      <a:pPr indent="0" lvl="0" marL="0" marR="0" rtl="0" algn="l">
                        <a:lnSpc>
                          <a:spcPct val="100000"/>
                        </a:lnSpc>
                        <a:spcBef>
                          <a:spcPts val="0"/>
                        </a:spcBef>
                        <a:spcAft>
                          <a:spcPts val="0"/>
                        </a:spcAft>
                        <a:buClr>
                          <a:srgbClr val="262626"/>
                        </a:buClr>
                        <a:buSzPts val="1200"/>
                        <a:buFont typeface="Arial"/>
                        <a:buNone/>
                      </a:pPr>
                      <a:r>
                        <a:rPr lang="en" sz="1200">
                          <a:solidFill>
                            <a:srgbClr val="262626"/>
                          </a:solidFill>
                          <a:latin typeface="Arial"/>
                          <a:ea typeface="Arial"/>
                          <a:cs typeface="Arial"/>
                          <a:sym typeface="Arial"/>
                        </a:rPr>
                        <a:t>Long Term Leases including IRU agreements</a:t>
                      </a:r>
                      <a:endParaRPr sz="1100"/>
                    </a:p>
                  </a:txBody>
                  <a:tcPr marT="34300" marB="34300" marR="68600" marL="68600"/>
                </a:tc>
                <a:tc>
                  <a:txBody>
                    <a:bodyPr/>
                    <a:lstStyle/>
                    <a:p>
                      <a:pPr indent="0" lvl="0" marL="0" marR="0" rtl="0" algn="l">
                        <a:lnSpc>
                          <a:spcPct val="100000"/>
                        </a:lnSpc>
                        <a:spcBef>
                          <a:spcPts val="0"/>
                        </a:spcBef>
                        <a:spcAft>
                          <a:spcPts val="0"/>
                        </a:spcAft>
                        <a:buClr>
                          <a:srgbClr val="262626"/>
                        </a:buClr>
                        <a:buSzPts val="1200"/>
                        <a:buFont typeface="Arial"/>
                        <a:buNone/>
                      </a:pPr>
                      <a:r>
                        <a:rPr lang="en" sz="1200">
                          <a:solidFill>
                            <a:srgbClr val="262626"/>
                          </a:solidFill>
                          <a:latin typeface="Arial"/>
                          <a:ea typeface="Arial"/>
                          <a:cs typeface="Arial"/>
                          <a:sym typeface="Arial"/>
                        </a:rPr>
                        <a:t>Pre-Award Costs</a:t>
                      </a:r>
                      <a:endParaRPr sz="1100"/>
                    </a:p>
                  </a:txBody>
                  <a:tcPr marT="34300" marB="34300" marR="68600" marL="68600"/>
                </a:tc>
              </a:tr>
              <a:tr h="486500">
                <a:tc>
                  <a:txBody>
                    <a:bodyPr/>
                    <a:lstStyle/>
                    <a:p>
                      <a:pPr indent="0" lvl="0" marL="0" marR="0" rtl="0" algn="l">
                        <a:lnSpc>
                          <a:spcPct val="100000"/>
                        </a:lnSpc>
                        <a:spcBef>
                          <a:spcPts val="0"/>
                        </a:spcBef>
                        <a:spcAft>
                          <a:spcPts val="0"/>
                        </a:spcAft>
                        <a:buClr>
                          <a:srgbClr val="262626"/>
                        </a:buClr>
                        <a:buSzPts val="1200"/>
                        <a:buFont typeface="Arial"/>
                        <a:buNone/>
                      </a:pPr>
                      <a:r>
                        <a:rPr lang="en" sz="1200">
                          <a:solidFill>
                            <a:srgbClr val="262626"/>
                          </a:solidFill>
                        </a:rPr>
                        <a:t>Engineering design, permitting</a:t>
                      </a:r>
                      <a:endParaRPr sz="1100"/>
                    </a:p>
                  </a:txBody>
                  <a:tcPr marT="34300" marB="34300" marR="68600" marL="68600"/>
                </a:tc>
                <a:tc>
                  <a:txBody>
                    <a:bodyPr/>
                    <a:lstStyle/>
                    <a:p>
                      <a:pPr indent="0" lvl="0" marL="0" marR="0" rtl="0" algn="l">
                        <a:spcBef>
                          <a:spcPts val="0"/>
                        </a:spcBef>
                        <a:spcAft>
                          <a:spcPts val="0"/>
                        </a:spcAft>
                        <a:buNone/>
                      </a:pPr>
                      <a:r>
                        <a:rPr lang="en" sz="1200"/>
                        <a:t>Acquisition of an affiliate or an affiliate’s facilities or equipment</a:t>
                      </a:r>
                      <a:endParaRPr sz="1100"/>
                    </a:p>
                  </a:txBody>
                  <a:tcPr marT="34300" marB="34300" marR="68600" marL="68600"/>
                </a:tc>
              </a:tr>
              <a:tr h="286175">
                <a:tc>
                  <a:txBody>
                    <a:bodyPr/>
                    <a:lstStyle/>
                    <a:p>
                      <a:pPr indent="0" lvl="0" marL="0" marR="0" rtl="0" algn="l">
                        <a:lnSpc>
                          <a:spcPct val="100000"/>
                        </a:lnSpc>
                        <a:spcBef>
                          <a:spcPts val="0"/>
                        </a:spcBef>
                        <a:spcAft>
                          <a:spcPts val="0"/>
                        </a:spcAft>
                        <a:buClr>
                          <a:srgbClr val="262626"/>
                        </a:buClr>
                        <a:buSzPts val="1200"/>
                        <a:buFont typeface="Arial"/>
                        <a:buNone/>
                      </a:pPr>
                      <a:r>
                        <a:rPr lang="en" sz="1200">
                          <a:solidFill>
                            <a:srgbClr val="262626"/>
                          </a:solidFill>
                        </a:rPr>
                        <a:t>Personnel Costs directly related to the project</a:t>
                      </a:r>
                      <a:endParaRPr sz="1100"/>
                    </a:p>
                  </a:txBody>
                  <a:tcPr marT="34300" marB="34300" marR="68600" marL="68600"/>
                </a:tc>
                <a:tc>
                  <a:txBody>
                    <a:bodyPr/>
                    <a:lstStyle/>
                    <a:p>
                      <a:pPr indent="0" lvl="0" marL="0" marR="0" rtl="0" algn="l">
                        <a:spcBef>
                          <a:spcPts val="0"/>
                        </a:spcBef>
                        <a:spcAft>
                          <a:spcPts val="0"/>
                        </a:spcAft>
                        <a:buNone/>
                      </a:pPr>
                      <a:r>
                        <a:rPr lang="en" sz="1200"/>
                        <a:t>Operating Leases</a:t>
                      </a:r>
                      <a:endParaRPr sz="1100"/>
                    </a:p>
                  </a:txBody>
                  <a:tcPr marT="34300" marB="34300" marR="68600" marL="68600"/>
                </a:tc>
              </a:tr>
              <a:tr h="286175">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Network software upgrades</a:t>
                      </a:r>
                      <a:endParaRPr sz="1200">
                        <a:solidFill>
                          <a:srgbClr val="262626"/>
                        </a:solidFill>
                      </a:endParaRPr>
                    </a:p>
                  </a:txBody>
                  <a:tcPr marT="34300" marB="34300" marR="68600" marL="68600"/>
                </a:tc>
                <a:tc>
                  <a:txBody>
                    <a:bodyPr/>
                    <a:lstStyle/>
                    <a:p>
                      <a:pPr indent="0" lvl="0" marL="0" marR="0" rtl="0" algn="l">
                        <a:spcBef>
                          <a:spcPts val="0"/>
                        </a:spcBef>
                        <a:spcAft>
                          <a:spcPts val="0"/>
                        </a:spcAft>
                        <a:buNone/>
                      </a:pPr>
                      <a:r>
                        <a:rPr lang="en" sz="1200"/>
                        <a:t>Merger or consolidation of entities</a:t>
                      </a:r>
                      <a:endParaRPr sz="1100"/>
                    </a:p>
                  </a:txBody>
                  <a:tcPr marT="34300" marB="34300" marR="68600" marL="68600"/>
                </a:tc>
              </a:tr>
              <a:tr h="286175">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Post-Award Monitoring</a:t>
                      </a:r>
                      <a:endParaRPr sz="1200">
                        <a:solidFill>
                          <a:schemeClr val="dk1"/>
                        </a:solidFill>
                        <a:latin typeface="Arial"/>
                        <a:ea typeface="Arial"/>
                        <a:cs typeface="Arial"/>
                        <a:sym typeface="Arial"/>
                      </a:endParaRPr>
                    </a:p>
                  </a:txBody>
                  <a:tcPr marT="34300" marB="34300" marR="68600" marL="68600"/>
                </a:tc>
                <a:tc>
                  <a:txBody>
                    <a:bodyPr/>
                    <a:lstStyle/>
                    <a:p>
                      <a:pPr indent="0" lvl="0" marL="0" marR="0" rtl="0" algn="l">
                        <a:spcBef>
                          <a:spcPts val="0"/>
                        </a:spcBef>
                        <a:spcAft>
                          <a:spcPts val="0"/>
                        </a:spcAft>
                        <a:buNone/>
                      </a:pPr>
                      <a:r>
                        <a:rPr lang="en" sz="1200"/>
                        <a:t>Costs incurred in acquiring spectrum</a:t>
                      </a:r>
                      <a:endParaRPr sz="1100"/>
                    </a:p>
                  </a:txBody>
                  <a:tcPr marT="34300" marB="34300" marR="68600" marL="68600"/>
                </a:tc>
              </a:tr>
            </a:tbl>
          </a:graphicData>
        </a:graphic>
      </p:graphicFrame>
      <p:sp>
        <p:nvSpPr>
          <p:cNvPr id="1253" name="Google Shape;1253;p187"/>
          <p:cNvSpPr txBox="1"/>
          <p:nvPr/>
        </p:nvSpPr>
        <p:spPr>
          <a:xfrm>
            <a:off x="925275" y="718100"/>
            <a:ext cx="7764300" cy="64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chemeClr val="dk1"/>
                </a:solidFill>
                <a:latin typeface="Gothic A1"/>
                <a:ea typeface="Gothic A1"/>
                <a:cs typeface="Gothic A1"/>
                <a:sym typeface="Gothic A1"/>
              </a:rPr>
              <a:t>Eligible and Ineligible Budget Costs</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88"/>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Arial"/>
              <a:buNone/>
            </a:pPr>
            <a:r>
              <a:rPr b="1" lang="en" sz="2700"/>
              <a:t>BIG BEAD Formal Application</a:t>
            </a:r>
            <a:br>
              <a:rPr b="1" lang="en" sz="2700"/>
            </a:br>
            <a:r>
              <a:rPr b="1" lang="en" sz="2400" u="sng"/>
              <a:t>Reporting and Compliance</a:t>
            </a:r>
            <a:endParaRPr sz="2700" u="sng"/>
          </a:p>
        </p:txBody>
      </p:sp>
      <p:sp>
        <p:nvSpPr>
          <p:cNvPr id="1259" name="Google Shape;1259;p188"/>
          <p:cNvSpPr txBox="1"/>
          <p:nvPr/>
        </p:nvSpPr>
        <p:spPr>
          <a:xfrm>
            <a:off x="966125" y="903325"/>
            <a:ext cx="7397100" cy="3906600"/>
          </a:xfrm>
          <a:prstGeom prst="rect">
            <a:avLst/>
          </a:prstGeom>
          <a:noFill/>
          <a:ln>
            <a:noFill/>
          </a:ln>
        </p:spPr>
        <p:txBody>
          <a:bodyPr anchorCtr="0" anchor="t" bIns="34275" lIns="68575" spcFirstLastPara="1" rIns="68575" wrap="square" tIns="34275">
            <a:normAutofit lnSpcReduction="10000"/>
          </a:bodyPr>
          <a:lstStyle/>
          <a:p>
            <a:pPr indent="0" lvl="0" marL="0" marR="0" rtl="0" algn="just">
              <a:lnSpc>
                <a:spcPct val="100000"/>
              </a:lnSpc>
              <a:spcBef>
                <a:spcPts val="0"/>
              </a:spcBef>
              <a:spcAft>
                <a:spcPts val="0"/>
              </a:spcAft>
              <a:buClr>
                <a:schemeClr val="dk1"/>
              </a:buClr>
              <a:buSzPts val="2200"/>
              <a:buFont typeface="Arial"/>
              <a:buNone/>
            </a:pPr>
            <a:r>
              <a:rPr lang="en" sz="1800">
                <a:solidFill>
                  <a:schemeClr val="dk1"/>
                </a:solidFill>
                <a:latin typeface="Arial"/>
                <a:ea typeface="Arial"/>
                <a:cs typeface="Arial"/>
                <a:sym typeface="Arial"/>
              </a:rPr>
              <a:t>Applicants must indicate that they understand that they are required to:</a:t>
            </a:r>
            <a:endParaRPr sz="1100"/>
          </a:p>
          <a:p>
            <a:pPr indent="-165100" lvl="0" marL="342900" marR="0" rtl="0" algn="just">
              <a:lnSpc>
                <a:spcPct val="100000"/>
              </a:lnSpc>
              <a:spcBef>
                <a:spcPts val="500"/>
              </a:spcBef>
              <a:spcAft>
                <a:spcPts val="0"/>
              </a:spcAft>
              <a:buClr>
                <a:schemeClr val="dk1"/>
              </a:buClr>
              <a:buSzPts val="1800"/>
              <a:buFont typeface="Arial"/>
              <a:buChar char="•"/>
            </a:pPr>
            <a:r>
              <a:rPr lang="en" sz="1500">
                <a:solidFill>
                  <a:schemeClr val="dk1"/>
                </a:solidFill>
                <a:latin typeface="Arial"/>
                <a:ea typeface="Arial"/>
                <a:cs typeface="Arial"/>
                <a:sym typeface="Arial"/>
              </a:rPr>
              <a:t>Submit project and expenditure reports as required by NTIA</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Data regarding project expenditures and status</a:t>
            </a:r>
            <a:endParaRPr sz="1100"/>
          </a:p>
          <a:p>
            <a:pPr indent="-254000" lvl="0" marL="685800" marR="0" rtl="0" algn="just">
              <a:lnSpc>
                <a:spcPct val="100000"/>
              </a:lnSpc>
              <a:spcBef>
                <a:spcPts val="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Equity indicators, </a:t>
            </a:r>
            <a:endParaRPr sz="1100"/>
          </a:p>
          <a:p>
            <a:pPr indent="-254000" lvl="0" marL="685800" marR="0" rtl="0" algn="just">
              <a:lnSpc>
                <a:spcPct val="100000"/>
              </a:lnSpc>
              <a:spcBef>
                <a:spcPts val="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Community engagement efforts</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Programmatic data, and other measures as determined by the awarding entity</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Provide information as necessary for UBC to comply with its reporting requirements</a:t>
            </a:r>
            <a:endParaRPr sz="1100"/>
          </a:p>
          <a:p>
            <a:pPr indent="-165100" lvl="0" marL="342900" marR="0" rtl="0" algn="just">
              <a:lnSpc>
                <a:spcPct val="100000"/>
              </a:lnSpc>
              <a:spcBef>
                <a:spcPts val="500"/>
              </a:spcBef>
              <a:spcAft>
                <a:spcPts val="0"/>
              </a:spcAft>
              <a:buClr>
                <a:schemeClr val="dk1"/>
              </a:buClr>
              <a:buSzPts val="1800"/>
              <a:buFont typeface="Arial"/>
              <a:buChar char="•"/>
            </a:pPr>
            <a:r>
              <a:rPr lang="en" sz="1500">
                <a:solidFill>
                  <a:schemeClr val="dk1"/>
                </a:solidFill>
                <a:latin typeface="Arial"/>
                <a:ea typeface="Arial"/>
                <a:cs typeface="Arial"/>
                <a:sym typeface="Arial"/>
              </a:rPr>
              <a:t>Comply with various other Federal requirements</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Prohibitions on certain telecommunications and video surveillance services or equipment</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Build American Buy American Act</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Clean Water Act</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Environmental and Historic Preservation processes (EHP) aka NEPA/Section 106</a:t>
            </a:r>
            <a:endParaRPr sz="1100"/>
          </a:p>
          <a:p>
            <a:pPr indent="-254000" lvl="0" marL="685800" marR="0" rtl="0" algn="just">
              <a:lnSpc>
                <a:spcPct val="100000"/>
              </a:lnSpc>
              <a:spcBef>
                <a:spcPts val="500"/>
              </a:spcBef>
              <a:spcAft>
                <a:spcPts val="0"/>
              </a:spcAft>
              <a:buClr>
                <a:schemeClr val="dk1"/>
              </a:buClr>
              <a:buSzPts val="1600"/>
              <a:buFont typeface="Courier New"/>
              <a:buChar char="o"/>
            </a:pPr>
            <a:r>
              <a:rPr lang="en" sz="1400">
                <a:solidFill>
                  <a:schemeClr val="dk1"/>
                </a:solidFill>
                <a:latin typeface="Arial"/>
                <a:ea typeface="Arial"/>
                <a:cs typeface="Arial"/>
                <a:sym typeface="Arial"/>
              </a:rPr>
              <a:t>Davis Bacon Act</a:t>
            </a:r>
            <a:endParaRPr sz="800">
              <a:solidFill>
                <a:schemeClr val="dk1"/>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89"/>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5314950" lvl="0" marL="5314950" rtl="0" algn="l">
              <a:lnSpc>
                <a:spcPct val="90000"/>
              </a:lnSpc>
              <a:spcBef>
                <a:spcPts val="0"/>
              </a:spcBef>
              <a:spcAft>
                <a:spcPts val="0"/>
              </a:spcAft>
              <a:buClr>
                <a:schemeClr val="dk1"/>
              </a:buClr>
              <a:buSzPts val="2500"/>
              <a:buFont typeface="Arial"/>
              <a:buNone/>
            </a:pPr>
            <a:r>
              <a:rPr b="1" lang="en" sz="2700"/>
              <a:t>BIG BEAD Formal Application – Things to Know</a:t>
            </a:r>
            <a:endParaRPr sz="2700"/>
          </a:p>
        </p:txBody>
      </p:sp>
      <p:sp>
        <p:nvSpPr>
          <p:cNvPr id="1265" name="Google Shape;1265;p189"/>
          <p:cNvSpPr txBox="1"/>
          <p:nvPr/>
        </p:nvSpPr>
        <p:spPr>
          <a:xfrm>
            <a:off x="957755" y="910459"/>
            <a:ext cx="6789900" cy="3324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1" lang="en" sz="1800">
                <a:solidFill>
                  <a:schemeClr val="dk1"/>
                </a:solidFill>
              </a:rPr>
              <a:t>Build American Buy American (BABA</a:t>
            </a:r>
            <a:r>
              <a:rPr b="1" lang="en" sz="1500">
                <a:solidFill>
                  <a:schemeClr val="dk1"/>
                </a:solidFill>
              </a:rPr>
              <a:t>)</a:t>
            </a:r>
            <a:endParaRPr b="1" sz="1100"/>
          </a:p>
          <a:p>
            <a:pPr indent="-171450" lvl="0" marL="177800" marR="0" rtl="0" algn="l">
              <a:lnSpc>
                <a:spcPct val="100000"/>
              </a:lnSpc>
              <a:spcBef>
                <a:spcPts val="500"/>
              </a:spcBef>
              <a:spcAft>
                <a:spcPts val="0"/>
              </a:spcAft>
              <a:buClr>
                <a:schemeClr val="dk1"/>
              </a:buClr>
              <a:buSzPts val="1500"/>
              <a:buFont typeface="Arial"/>
              <a:buChar char="•"/>
            </a:pPr>
            <a:r>
              <a:rPr lang="en" sz="1500">
                <a:solidFill>
                  <a:schemeClr val="dk1"/>
                </a:solidFill>
                <a:latin typeface="Arial"/>
                <a:ea typeface="Arial"/>
                <a:cs typeface="Arial"/>
                <a:sym typeface="Arial"/>
              </a:rPr>
              <a:t>Self-Certification: Manufacturers, at the risk of federal penalty, can choose to certify that certain equipment they produce meets the domestic manufacturing requirements described in the BEAD BABA waiver. </a:t>
            </a:r>
            <a:endParaRPr sz="1100"/>
          </a:p>
          <a:p>
            <a:pPr indent="-171450" lvl="0" marL="177800" marR="0" rtl="0" algn="l">
              <a:lnSpc>
                <a:spcPct val="100000"/>
              </a:lnSpc>
              <a:spcBef>
                <a:spcPts val="200"/>
              </a:spcBef>
              <a:spcAft>
                <a:spcPts val="0"/>
              </a:spcAft>
              <a:buClr>
                <a:schemeClr val="dk1"/>
              </a:buClr>
              <a:buSzPts val="1500"/>
              <a:buFont typeface="Arial"/>
              <a:buChar char="•"/>
            </a:pPr>
            <a:r>
              <a:rPr lang="en" sz="1500">
                <a:solidFill>
                  <a:schemeClr val="dk1"/>
                </a:solidFill>
                <a:latin typeface="Arial"/>
                <a:ea typeface="Arial"/>
                <a:cs typeface="Arial"/>
                <a:sym typeface="Arial"/>
              </a:rPr>
              <a:t>Manufacturer’s BABA certification letter: Manufacturers are required to provide a BABA certification letter to a subgrantee for equipment that requires domestic production in the BEAD BABA waiver. </a:t>
            </a:r>
            <a:endParaRPr sz="1100"/>
          </a:p>
          <a:p>
            <a:pPr indent="-177800" lvl="1" marL="520700" marR="0" rtl="0" algn="l">
              <a:lnSpc>
                <a:spcPct val="100000"/>
              </a:lnSpc>
              <a:spcBef>
                <a:spcPts val="500"/>
              </a:spcBef>
              <a:spcAft>
                <a:spcPts val="0"/>
              </a:spcAft>
              <a:buClr>
                <a:schemeClr val="dk1"/>
              </a:buClr>
              <a:buSzPts val="1400"/>
              <a:buFont typeface="Courier New"/>
              <a:buChar char="o"/>
            </a:pPr>
            <a:r>
              <a:rPr b="0" i="0" lang="en" sz="1400" u="none" cap="none" strike="noStrike">
                <a:solidFill>
                  <a:schemeClr val="dk1"/>
                </a:solidFill>
                <a:latin typeface="Arial"/>
                <a:ea typeface="Arial"/>
                <a:cs typeface="Arial"/>
                <a:sym typeface="Arial"/>
              </a:rPr>
              <a:t>Subgrantees are required to maintain this certification letter in the event of an audit.</a:t>
            </a:r>
            <a:endParaRPr sz="1100"/>
          </a:p>
          <a:p>
            <a:pPr indent="-171450" lvl="0" marL="177800" marR="0" rtl="0" algn="l">
              <a:lnSpc>
                <a:spcPct val="100000"/>
              </a:lnSpc>
              <a:spcBef>
                <a:spcPts val="500"/>
              </a:spcBef>
              <a:spcAft>
                <a:spcPts val="0"/>
              </a:spcAft>
              <a:buClr>
                <a:schemeClr val="dk1"/>
              </a:buClr>
              <a:buSzPts val="1500"/>
              <a:buFont typeface="Arial"/>
              <a:buChar char="•"/>
            </a:pPr>
            <a:r>
              <a:rPr lang="en" sz="1500">
                <a:solidFill>
                  <a:schemeClr val="dk1"/>
                </a:solidFill>
                <a:latin typeface="Arial"/>
                <a:ea typeface="Arial"/>
                <a:cs typeface="Arial"/>
                <a:sym typeface="Arial"/>
              </a:rPr>
              <a:t>Subgrantees will be required to report certain information on finished waived electronics used in BEAD deployments. </a:t>
            </a:r>
            <a:endParaRPr sz="1100"/>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3"/>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430" name="Google Shape;430;p73"/>
          <p:cNvSpPr txBox="1"/>
          <p:nvPr>
            <p:ph type="title"/>
          </p:nvPr>
        </p:nvSpPr>
        <p:spPr>
          <a:xfrm>
            <a:off x="220050" y="953100"/>
            <a:ext cx="8719800" cy="6441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1100"/>
              <a:buFont typeface="Arial"/>
              <a:buNone/>
            </a:pPr>
            <a:r>
              <a:rPr lang="en" sz="2800"/>
              <a:t>Pre-application to Formal Application</a:t>
            </a:r>
            <a:endParaRPr sz="2800"/>
          </a:p>
        </p:txBody>
      </p:sp>
      <p:graphicFrame>
        <p:nvGraphicFramePr>
          <p:cNvPr id="431" name="Google Shape;431;p73"/>
          <p:cNvGraphicFramePr/>
          <p:nvPr/>
        </p:nvGraphicFramePr>
        <p:xfrm>
          <a:off x="241300" y="1300150"/>
          <a:ext cx="3000000" cy="3000000"/>
        </p:xfrm>
        <a:graphic>
          <a:graphicData uri="http://schemas.openxmlformats.org/drawingml/2006/table">
            <a:tbl>
              <a:tblPr>
                <a:noFill/>
                <a:tableStyleId>{8F63CBEC-EC66-405C-A678-B9686B5AC235}</a:tableStyleId>
              </a:tblPr>
              <a:tblGrid>
                <a:gridCol w="8661400"/>
              </a:tblGrid>
              <a:tr h="381000">
                <a:tc>
                  <a:txBody>
                    <a:bodyPr/>
                    <a:lstStyle/>
                    <a:p>
                      <a:pPr indent="0" lvl="0" marL="0" rtl="0" algn="l">
                        <a:lnSpc>
                          <a:spcPct val="90000"/>
                        </a:lnSpc>
                        <a:spcBef>
                          <a:spcPts val="800"/>
                        </a:spcBef>
                        <a:spcAft>
                          <a:spcPts val="0"/>
                        </a:spcAft>
                        <a:buNone/>
                      </a:pPr>
                      <a:r>
                        <a:t/>
                      </a:r>
                      <a:endParaRPr sz="18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32" name="Google Shape;432;p73"/>
          <p:cNvSpPr txBox="1"/>
          <p:nvPr/>
        </p:nvSpPr>
        <p:spPr>
          <a:xfrm>
            <a:off x="373050" y="2769325"/>
            <a:ext cx="8566800" cy="2132100"/>
          </a:xfrm>
          <a:prstGeom prst="rect">
            <a:avLst/>
          </a:prstGeom>
          <a:noFill/>
          <a:ln>
            <a:noFill/>
          </a:ln>
        </p:spPr>
        <p:txBody>
          <a:bodyPr anchorCtr="0" anchor="t" bIns="91425" lIns="91425" spcFirstLastPara="1" rIns="91425" wrap="square" tIns="91425">
            <a:spAutoFit/>
          </a:bodyPr>
          <a:lstStyle/>
          <a:p>
            <a:pPr indent="-336550" lvl="1" marL="914400" rtl="0" algn="l">
              <a:lnSpc>
                <a:spcPct val="115000"/>
              </a:lnSpc>
              <a:spcBef>
                <a:spcPts val="400"/>
              </a:spcBef>
              <a:spcAft>
                <a:spcPts val="0"/>
              </a:spcAft>
              <a:buClr>
                <a:schemeClr val="dk1"/>
              </a:buClr>
              <a:buSzPts val="1700"/>
              <a:buChar char="○"/>
            </a:pPr>
            <a:r>
              <a:rPr lang="en" sz="1700">
                <a:solidFill>
                  <a:schemeClr val="dk1"/>
                </a:solidFill>
              </a:rPr>
              <a:t>Approximately $302 million available</a:t>
            </a:r>
            <a:endParaRPr sz="1700">
              <a:solidFill>
                <a:schemeClr val="dk1"/>
              </a:solidFill>
            </a:endParaRPr>
          </a:p>
          <a:p>
            <a:pPr indent="-336550" lvl="1" marL="914400" rtl="0" algn="l">
              <a:lnSpc>
                <a:spcPct val="115000"/>
              </a:lnSpc>
              <a:spcBef>
                <a:spcPts val="0"/>
              </a:spcBef>
              <a:spcAft>
                <a:spcPts val="0"/>
              </a:spcAft>
              <a:buClr>
                <a:schemeClr val="dk1"/>
              </a:buClr>
              <a:buSzPts val="1700"/>
              <a:buChar char="○"/>
            </a:pPr>
            <a:r>
              <a:rPr lang="en" sz="1700">
                <a:solidFill>
                  <a:schemeClr val="dk1"/>
                </a:solidFill>
              </a:rPr>
              <a:t>Estimated ave cost per location: $</a:t>
            </a:r>
            <a:r>
              <a:rPr lang="en" sz="1700">
                <a:solidFill>
                  <a:schemeClr val="dk1"/>
                </a:solidFill>
              </a:rPr>
              <a:t>13,000-15,000</a:t>
            </a:r>
            <a:endParaRPr sz="1700">
              <a:solidFill>
                <a:schemeClr val="dk1"/>
              </a:solidFill>
            </a:endParaRPr>
          </a:p>
          <a:p>
            <a:pPr indent="-336550" lvl="1" marL="914400" rtl="0" algn="l">
              <a:lnSpc>
                <a:spcPct val="115000"/>
              </a:lnSpc>
              <a:spcBef>
                <a:spcPts val="0"/>
              </a:spcBef>
              <a:spcAft>
                <a:spcPts val="0"/>
              </a:spcAft>
              <a:buClr>
                <a:schemeClr val="dk1"/>
              </a:buClr>
              <a:buSzPts val="1700"/>
              <a:buChar char="○"/>
            </a:pPr>
            <a:r>
              <a:rPr lang="en" sz="1700">
                <a:solidFill>
                  <a:srgbClr val="262626"/>
                </a:solidFill>
              </a:rPr>
              <a:t>Multiple technologies needed</a:t>
            </a:r>
            <a:endParaRPr sz="1700">
              <a:solidFill>
                <a:srgbClr val="262626"/>
              </a:solidFill>
            </a:endParaRPr>
          </a:p>
          <a:p>
            <a:pPr indent="-336550" lvl="0" marL="457200" rtl="0" algn="l">
              <a:lnSpc>
                <a:spcPct val="90000"/>
              </a:lnSpc>
              <a:spcBef>
                <a:spcPts val="800"/>
              </a:spcBef>
              <a:spcAft>
                <a:spcPts val="0"/>
              </a:spcAft>
              <a:buClr>
                <a:srgbClr val="262626"/>
              </a:buClr>
              <a:buSzPts val="1700"/>
              <a:buChar char="●"/>
            </a:pPr>
            <a:r>
              <a:rPr lang="en" sz="1700">
                <a:solidFill>
                  <a:srgbClr val="262626"/>
                </a:solidFill>
              </a:rPr>
              <a:t>UBC will determine the extremely high cost per location threshold after subgrantee applications are submitted. The threshold will be set at a level that permits selection of non-fiber-to-the-home applications that provide the best available technology for reaching the unserved locations. </a:t>
            </a:r>
            <a:endParaRPr sz="1700">
              <a:solidFill>
                <a:srgbClr val="262626"/>
              </a:solidFill>
            </a:endParaRPr>
          </a:p>
        </p:txBody>
      </p:sp>
      <p:graphicFrame>
        <p:nvGraphicFramePr>
          <p:cNvPr id="433" name="Google Shape;433;p73"/>
          <p:cNvGraphicFramePr/>
          <p:nvPr/>
        </p:nvGraphicFramePr>
        <p:xfrm>
          <a:off x="2255000" y="1597238"/>
          <a:ext cx="3000000" cy="3000000"/>
        </p:xfrm>
        <a:graphic>
          <a:graphicData uri="http://schemas.openxmlformats.org/drawingml/2006/table">
            <a:tbl>
              <a:tblPr>
                <a:noFill/>
                <a:tableStyleId>{8F63CBEC-EC66-405C-A678-B9686B5AC235}</a:tableStyleId>
              </a:tblPr>
              <a:tblGrid>
                <a:gridCol w="1471025"/>
                <a:gridCol w="1471025"/>
                <a:gridCol w="1471025"/>
              </a:tblGrid>
              <a:tr h="316250">
                <a:tc gridSpan="3">
                  <a:txBody>
                    <a:bodyPr/>
                    <a:lstStyle/>
                    <a:p>
                      <a:pPr indent="0" lvl="0" marL="0" rtl="0" algn="ctr">
                        <a:spcBef>
                          <a:spcPts val="0"/>
                        </a:spcBef>
                        <a:spcAft>
                          <a:spcPts val="0"/>
                        </a:spcAft>
                        <a:buNone/>
                      </a:pPr>
                      <a:r>
                        <a:rPr lang="en" sz="1800"/>
                        <a:t>712 Utah Project Funding Areas (UPFA)</a:t>
                      </a:r>
                      <a:endParaRPr sz="18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hMerge="1"/>
                <a:tc hMerge="1"/>
              </a:tr>
              <a:tr h="381000">
                <a:tc>
                  <a:txBody>
                    <a:bodyPr/>
                    <a:lstStyle/>
                    <a:p>
                      <a:pPr indent="0" lvl="0" marL="0" rtl="0" algn="ctr">
                        <a:spcBef>
                          <a:spcPts val="0"/>
                        </a:spcBef>
                        <a:spcAft>
                          <a:spcPts val="0"/>
                        </a:spcAft>
                        <a:buNone/>
                      </a:pPr>
                      <a:r>
                        <a:rPr lang="en" sz="1800">
                          <a:highlight>
                            <a:srgbClr val="FFFFFF"/>
                          </a:highlight>
                        </a:rPr>
                        <a:t>1,074,960 </a:t>
                      </a:r>
                      <a:r>
                        <a:rPr lang="en">
                          <a:highlight>
                            <a:srgbClr val="FFFFFF"/>
                          </a:highlight>
                        </a:rPr>
                        <a:t>Served</a:t>
                      </a:r>
                      <a:endParaRPr>
                        <a:highlight>
                          <a:srgbClr val="FFFFFF"/>
                        </a:highlight>
                      </a:endParaRPr>
                    </a:p>
                  </a:txBody>
                  <a:tcPr marT="91425" marB="91425" marR="91425" marL="91425">
                    <a:lnT cap="flat" cmpd="sng" w="38100">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800">
                          <a:highlight>
                            <a:srgbClr val="FFFFFF"/>
                          </a:highlight>
                        </a:rPr>
                        <a:t>17,716 </a:t>
                      </a:r>
                      <a:r>
                        <a:rPr lang="en">
                          <a:highlight>
                            <a:srgbClr val="FFFFFF"/>
                          </a:highlight>
                        </a:rPr>
                        <a:t>Underserved</a:t>
                      </a:r>
                      <a:endParaRPr>
                        <a:highlight>
                          <a:srgbClr val="FFFFFF"/>
                        </a:highlight>
                      </a:endParaRPr>
                    </a:p>
                  </a:txBody>
                  <a:tcPr marT="91425" marB="91425" marR="91425" marL="91425">
                    <a:lnT cap="flat" cmpd="sng" w="38100">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800">
                          <a:highlight>
                            <a:srgbClr val="FFFFFF"/>
                          </a:highlight>
                        </a:rPr>
                        <a:t>25,823 </a:t>
                      </a:r>
                      <a:r>
                        <a:rPr lang="en">
                          <a:highlight>
                            <a:srgbClr val="FFFFFF"/>
                          </a:highlight>
                        </a:rPr>
                        <a:t>Unserved</a:t>
                      </a:r>
                      <a:endParaRPr>
                        <a:highlight>
                          <a:srgbClr val="FFFFFF"/>
                        </a:highlight>
                      </a:endParaRPr>
                    </a:p>
                  </a:txBody>
                  <a:tcPr marT="91425" marB="91425" marR="91425" marL="91425">
                    <a:lnT cap="flat" cmpd="sng" w="38100">
                      <a:solidFill>
                        <a:srgbClr val="9E9E9E"/>
                      </a:solidFill>
                      <a:prstDash val="solid"/>
                      <a:round/>
                      <a:headEnd len="sm" w="sm" type="none"/>
                      <a:tailEnd len="sm" w="sm" type="none"/>
                    </a:lnT>
                  </a:tcPr>
                </a:tc>
              </a:tr>
            </a:tbl>
          </a:graphicData>
        </a:graphic>
      </p:graphicFrame>
      <p:pic>
        <p:nvPicPr>
          <p:cNvPr id="434" name="Google Shape;434;p73"/>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90"/>
          <p:cNvSpPr txBox="1"/>
          <p:nvPr/>
        </p:nvSpPr>
        <p:spPr>
          <a:xfrm>
            <a:off x="957755" y="910459"/>
            <a:ext cx="6789900" cy="28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1" lang="en" sz="1800">
                <a:solidFill>
                  <a:schemeClr val="dk1"/>
                </a:solidFill>
              </a:rPr>
              <a:t>Environmental and Historic Preservation processes (EHP)</a:t>
            </a:r>
            <a:endParaRPr b="1" sz="1100"/>
          </a:p>
          <a:p>
            <a:pPr indent="-165100" lvl="1" marL="342900" marR="0" rtl="0" algn="l">
              <a:lnSpc>
                <a:spcPct val="100000"/>
              </a:lnSpc>
              <a:spcBef>
                <a:spcPts val="500"/>
              </a:spcBef>
              <a:spcAft>
                <a:spcPts val="0"/>
              </a:spcAft>
              <a:buClr>
                <a:schemeClr val="dk1"/>
              </a:buClr>
              <a:buSzPts val="1800"/>
              <a:buFont typeface="Arial"/>
              <a:buChar char="•"/>
            </a:pPr>
            <a:r>
              <a:rPr b="0" i="0" lang="en" sz="1500" u="none" cap="none" strike="noStrike">
                <a:solidFill>
                  <a:schemeClr val="dk1"/>
                </a:solidFill>
                <a:latin typeface="Arial"/>
                <a:ea typeface="Arial"/>
                <a:cs typeface="Arial"/>
                <a:sym typeface="Arial"/>
              </a:rPr>
              <a:t>National Environmental Protection Act (NEPA)</a:t>
            </a:r>
            <a:endParaRPr sz="1100"/>
          </a:p>
          <a:p>
            <a:pPr indent="-215900" lvl="2" marL="685800" marR="0" rtl="0" algn="l">
              <a:lnSpc>
                <a:spcPct val="100000"/>
              </a:lnSpc>
              <a:spcBef>
                <a:spcPts val="200"/>
              </a:spcBef>
              <a:spcAft>
                <a:spcPts val="0"/>
              </a:spcAft>
              <a:buClr>
                <a:schemeClr val="dk1"/>
              </a:buClr>
              <a:buSzPts val="1600"/>
              <a:buFont typeface="Courier New"/>
              <a:buChar char="o"/>
            </a:pPr>
            <a:r>
              <a:rPr b="0" i="0" lang="en" sz="1400" u="none" cap="none" strike="noStrike">
                <a:solidFill>
                  <a:schemeClr val="dk1"/>
                </a:solidFill>
                <a:latin typeface="Arial"/>
                <a:ea typeface="Arial"/>
                <a:cs typeface="Arial"/>
                <a:sym typeface="Arial"/>
              </a:rPr>
              <a:t>Categorical Exclusions </a:t>
            </a:r>
            <a:endParaRPr sz="1100"/>
          </a:p>
          <a:p>
            <a:pPr indent="-165100" lvl="2" marL="863600" marR="0" rtl="0" algn="l">
              <a:lnSpc>
                <a:spcPct val="100000"/>
              </a:lnSpc>
              <a:spcBef>
                <a:spcPts val="200"/>
              </a:spcBef>
              <a:spcAft>
                <a:spcPts val="0"/>
              </a:spcAft>
              <a:buClr>
                <a:schemeClr val="dk1"/>
              </a:buClr>
              <a:buSzPts val="1400"/>
              <a:buFont typeface="Arial"/>
              <a:buChar char="‒"/>
            </a:pPr>
            <a:r>
              <a:rPr b="0" i="0" lang="en" sz="1200" u="none" cap="none" strike="noStrike">
                <a:solidFill>
                  <a:schemeClr val="dk1"/>
                </a:solidFill>
                <a:latin typeface="Arial"/>
                <a:ea typeface="Arial"/>
                <a:cs typeface="Arial"/>
                <a:sym typeface="Arial"/>
              </a:rPr>
              <a:t>Fiber/Coax on existing </a:t>
            </a:r>
            <a:r>
              <a:rPr b="0" i="0" lang="en" sz="1200" u="none" cap="none" strike="noStrike">
                <a:solidFill>
                  <a:schemeClr val="dk1"/>
                </a:solidFill>
                <a:latin typeface="Arial"/>
                <a:ea typeface="Arial"/>
                <a:cs typeface="Arial"/>
                <a:sym typeface="Arial"/>
              </a:rPr>
              <a:t>poles</a:t>
            </a:r>
            <a:endParaRPr sz="1100"/>
          </a:p>
          <a:p>
            <a:pPr indent="-165100" lvl="2" marL="863600" marR="0" rtl="0" algn="l">
              <a:lnSpc>
                <a:spcPct val="100000"/>
              </a:lnSpc>
              <a:spcBef>
                <a:spcPts val="200"/>
              </a:spcBef>
              <a:spcAft>
                <a:spcPts val="0"/>
              </a:spcAft>
              <a:buClr>
                <a:schemeClr val="dk1"/>
              </a:buClr>
              <a:buSzPts val="1400"/>
              <a:buFont typeface="Arial"/>
              <a:buChar char="‒"/>
            </a:pPr>
            <a:r>
              <a:rPr b="0" i="0" lang="en" sz="1200" u="none" cap="none" strike="noStrike">
                <a:solidFill>
                  <a:schemeClr val="dk1"/>
                </a:solidFill>
                <a:latin typeface="Arial"/>
                <a:ea typeface="Arial"/>
                <a:cs typeface="Arial"/>
                <a:sym typeface="Arial"/>
              </a:rPr>
              <a:t>Trenching/Plowing/Boring in existing ROW’s</a:t>
            </a:r>
            <a:endParaRPr sz="1100"/>
          </a:p>
          <a:p>
            <a:pPr indent="-165100" lvl="2" marL="863600" marR="0" rtl="0" algn="l">
              <a:lnSpc>
                <a:spcPct val="100000"/>
              </a:lnSpc>
              <a:spcBef>
                <a:spcPts val="200"/>
              </a:spcBef>
              <a:spcAft>
                <a:spcPts val="0"/>
              </a:spcAft>
              <a:buClr>
                <a:schemeClr val="dk1"/>
              </a:buClr>
              <a:buSzPts val="1400"/>
              <a:buFont typeface="Arial"/>
              <a:buChar char="‒"/>
            </a:pPr>
            <a:r>
              <a:rPr b="0" i="0" lang="en" sz="1200" u="none" cap="none" strike="noStrike">
                <a:solidFill>
                  <a:schemeClr val="dk1"/>
                </a:solidFill>
                <a:latin typeface="Arial"/>
                <a:ea typeface="Arial"/>
                <a:cs typeface="Arial"/>
                <a:sym typeface="Arial"/>
              </a:rPr>
              <a:t>New tower equipment on existing towers</a:t>
            </a:r>
            <a:endParaRPr sz="1100"/>
          </a:p>
          <a:p>
            <a:pPr indent="-165100" lvl="1" marL="381000" marR="0" rtl="0" algn="l">
              <a:lnSpc>
                <a:spcPct val="100000"/>
              </a:lnSpc>
              <a:spcBef>
                <a:spcPts val="900"/>
              </a:spcBef>
              <a:spcAft>
                <a:spcPts val="0"/>
              </a:spcAft>
              <a:buClr>
                <a:schemeClr val="dk1"/>
              </a:buClr>
              <a:buSzPts val="1800"/>
              <a:buFont typeface="Arial"/>
              <a:buChar char="•"/>
            </a:pPr>
            <a:r>
              <a:rPr b="0" i="0" lang="en" sz="1500" u="none" cap="none" strike="noStrike">
                <a:solidFill>
                  <a:schemeClr val="dk1"/>
                </a:solidFill>
                <a:latin typeface="Arial"/>
                <a:ea typeface="Arial"/>
                <a:cs typeface="Arial"/>
                <a:sym typeface="Arial"/>
              </a:rPr>
              <a:t>Section 106 Historic Preservation</a:t>
            </a:r>
            <a:endParaRPr sz="1100"/>
          </a:p>
          <a:p>
            <a:pPr indent="-215900" lvl="2" marL="685800" marR="0" rtl="0" algn="l">
              <a:lnSpc>
                <a:spcPct val="100000"/>
              </a:lnSpc>
              <a:spcBef>
                <a:spcPts val="200"/>
              </a:spcBef>
              <a:spcAft>
                <a:spcPts val="0"/>
              </a:spcAft>
              <a:buClr>
                <a:schemeClr val="dk1"/>
              </a:buClr>
              <a:buSzPts val="1600"/>
              <a:buFont typeface="Courier New"/>
              <a:buChar char="o"/>
            </a:pPr>
            <a:r>
              <a:rPr b="0" i="0" lang="en" sz="1400" u="none" cap="none" strike="noStrike">
                <a:solidFill>
                  <a:schemeClr val="dk1"/>
                </a:solidFill>
                <a:latin typeface="Arial"/>
                <a:ea typeface="Arial"/>
                <a:cs typeface="Arial"/>
                <a:sym typeface="Arial"/>
              </a:rPr>
              <a:t>State Historic Preservation Officer (SHPO)</a:t>
            </a:r>
            <a:endParaRPr sz="1100"/>
          </a:p>
          <a:p>
            <a:pPr indent="-215900" lvl="2" marL="685800" marR="0" rtl="0" algn="l">
              <a:lnSpc>
                <a:spcPct val="100000"/>
              </a:lnSpc>
              <a:spcBef>
                <a:spcPts val="200"/>
              </a:spcBef>
              <a:spcAft>
                <a:spcPts val="0"/>
              </a:spcAft>
              <a:buClr>
                <a:schemeClr val="dk1"/>
              </a:buClr>
              <a:buSzPts val="1600"/>
              <a:buFont typeface="Courier New"/>
              <a:buChar char="o"/>
            </a:pPr>
            <a:r>
              <a:rPr lang="en">
                <a:solidFill>
                  <a:schemeClr val="dk1"/>
                </a:solidFill>
              </a:rPr>
              <a:t>Tribal</a:t>
            </a:r>
            <a:r>
              <a:rPr b="0" i="0" lang="en" sz="1400" u="none" cap="none" strike="noStrike">
                <a:solidFill>
                  <a:schemeClr val="dk1"/>
                </a:solidFill>
                <a:latin typeface="Arial"/>
                <a:ea typeface="Arial"/>
                <a:cs typeface="Arial"/>
                <a:sym typeface="Arial"/>
              </a:rPr>
              <a:t> Historic Preservation Officer (THPO)</a:t>
            </a:r>
            <a:endParaRPr sz="1100"/>
          </a:p>
          <a:p>
            <a:pPr indent="-25400" lvl="0" marL="177800" marR="0" rtl="0" algn="l">
              <a:lnSpc>
                <a:spcPct val="100000"/>
              </a:lnSpc>
              <a:spcBef>
                <a:spcPts val="0"/>
              </a:spcBef>
              <a:spcAft>
                <a:spcPts val="0"/>
              </a:spcAft>
              <a:buClr>
                <a:schemeClr val="dk1"/>
              </a:buClr>
              <a:buSzPts val="2300"/>
              <a:buFont typeface="Arial"/>
              <a:buNone/>
            </a:pPr>
            <a:r>
              <a:t/>
            </a:r>
            <a:endParaRPr sz="2000">
              <a:solidFill>
                <a:schemeClr val="dk1"/>
              </a:solidFill>
              <a:latin typeface="Arial"/>
              <a:ea typeface="Arial"/>
              <a:cs typeface="Arial"/>
              <a:sym typeface="Arial"/>
            </a:endParaRPr>
          </a:p>
          <a:p>
            <a:pPr indent="-76200" lvl="2" marL="863600" marR="0" rtl="0" algn="l">
              <a:lnSpc>
                <a:spcPct val="100000"/>
              </a:lnSpc>
              <a:spcBef>
                <a:spcPts val="0"/>
              </a:spcBef>
              <a:spcAft>
                <a:spcPts val="0"/>
              </a:spcAft>
              <a:buClr>
                <a:schemeClr val="dk1"/>
              </a:buClr>
              <a:buSzPts val="1600"/>
              <a:buFont typeface="Arial"/>
              <a:buNone/>
            </a:pPr>
            <a:r>
              <a:t/>
            </a:r>
            <a:endParaRPr b="0" i="0" sz="1400" u="none" cap="none" strike="noStrike">
              <a:solidFill>
                <a:schemeClr val="dk1"/>
              </a:solidFill>
              <a:latin typeface="Arial"/>
              <a:ea typeface="Arial"/>
              <a:cs typeface="Arial"/>
              <a:sym typeface="Arial"/>
            </a:endParaRPr>
          </a:p>
          <a:p>
            <a:pPr indent="-76200" lvl="2" marL="863600" marR="0" rtl="0" algn="l">
              <a:lnSpc>
                <a:spcPct val="100000"/>
              </a:lnSpc>
              <a:spcBef>
                <a:spcPts val="0"/>
              </a:spcBef>
              <a:spcAft>
                <a:spcPts val="0"/>
              </a:spcAft>
              <a:buClr>
                <a:schemeClr val="dk1"/>
              </a:buClr>
              <a:buSzPts val="16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p:txBody>
      </p:sp>
      <p:sp>
        <p:nvSpPr>
          <p:cNvPr id="1271" name="Google Shape;1271;p190"/>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5314950" lvl="0" marL="5314950" rtl="0" algn="l">
              <a:lnSpc>
                <a:spcPct val="90000"/>
              </a:lnSpc>
              <a:spcBef>
                <a:spcPts val="0"/>
              </a:spcBef>
              <a:spcAft>
                <a:spcPts val="0"/>
              </a:spcAft>
              <a:buClr>
                <a:schemeClr val="dk1"/>
              </a:buClr>
              <a:buSzPts val="2500"/>
              <a:buFont typeface="Arial"/>
              <a:buNone/>
            </a:pPr>
            <a:r>
              <a:rPr b="1" lang="en" sz="2700"/>
              <a:t>BIG BEAD Formal Application – Things to Know</a:t>
            </a:r>
            <a:endParaRPr sz="2700"/>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191"/>
          <p:cNvSpPr txBox="1"/>
          <p:nvPr/>
        </p:nvSpPr>
        <p:spPr>
          <a:xfrm>
            <a:off x="957755" y="910459"/>
            <a:ext cx="6789900" cy="3321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1" lang="en" sz="1800">
                <a:solidFill>
                  <a:schemeClr val="dk1"/>
                </a:solidFill>
              </a:rPr>
              <a:t>Davis Bacon Requirements</a:t>
            </a:r>
            <a:endParaRPr b="1" sz="1100"/>
          </a:p>
          <a:p>
            <a:pPr indent="-171450" lvl="0" marL="342900" marR="0" rtl="0" algn="l">
              <a:lnSpc>
                <a:spcPct val="100000"/>
              </a:lnSpc>
              <a:spcBef>
                <a:spcPts val="500"/>
              </a:spcBef>
              <a:spcAft>
                <a:spcPts val="0"/>
              </a:spcAft>
              <a:buClr>
                <a:schemeClr val="dk1"/>
              </a:buClr>
              <a:buSzPts val="1500"/>
              <a:buFont typeface="Arial"/>
              <a:buChar char="•"/>
            </a:pPr>
            <a:r>
              <a:rPr lang="en" sz="1500">
                <a:solidFill>
                  <a:schemeClr val="dk1"/>
                </a:solidFill>
                <a:latin typeface="Arial"/>
                <a:ea typeface="Arial"/>
                <a:cs typeface="Arial"/>
                <a:sym typeface="Arial"/>
              </a:rPr>
              <a:t>For projects over $5 million, the Davis Bacon Act applies, and prevailing wages must be paid</a:t>
            </a:r>
            <a:endParaRPr sz="1100"/>
          </a:p>
          <a:p>
            <a:pPr indent="-165100" lvl="0" marL="342900" marR="0" rtl="0" algn="l">
              <a:lnSpc>
                <a:spcPct val="100000"/>
              </a:lnSpc>
              <a:spcBef>
                <a:spcPts val="500"/>
              </a:spcBef>
              <a:spcAft>
                <a:spcPts val="0"/>
              </a:spcAft>
              <a:buClr>
                <a:schemeClr val="dk1"/>
              </a:buClr>
              <a:buSzPts val="1800"/>
              <a:buFont typeface="Arial"/>
              <a:buChar char="•"/>
            </a:pPr>
            <a:r>
              <a:rPr lang="en" sz="1500">
                <a:solidFill>
                  <a:schemeClr val="dk1"/>
                </a:solidFill>
                <a:latin typeface="Arial"/>
                <a:ea typeface="Arial"/>
                <a:cs typeface="Arial"/>
                <a:sym typeface="Arial"/>
              </a:rPr>
              <a:t>Prevailing wages can be found in SAM.gov based on the county where construction is taking place.</a:t>
            </a:r>
            <a:endParaRPr sz="1100"/>
          </a:p>
          <a:p>
            <a:pPr indent="-165100" lvl="0" marL="342900" marR="0" rtl="0" algn="l">
              <a:lnSpc>
                <a:spcPct val="100000"/>
              </a:lnSpc>
              <a:spcBef>
                <a:spcPts val="500"/>
              </a:spcBef>
              <a:spcAft>
                <a:spcPts val="0"/>
              </a:spcAft>
              <a:buClr>
                <a:schemeClr val="dk1"/>
              </a:buClr>
              <a:buSzPts val="1800"/>
              <a:buFont typeface="Arial"/>
              <a:buChar char="•"/>
            </a:pPr>
            <a:r>
              <a:rPr lang="en" sz="1500">
                <a:solidFill>
                  <a:schemeClr val="dk1"/>
                </a:solidFill>
                <a:latin typeface="Arial"/>
                <a:ea typeface="Arial"/>
                <a:cs typeface="Arial"/>
                <a:sym typeface="Arial"/>
              </a:rPr>
              <a:t>Prevailing wages can be requested from the US Department of Labor</a:t>
            </a:r>
            <a:endParaRPr sz="1100"/>
          </a:p>
          <a:p>
            <a:pPr indent="-171450" lvl="0" marL="342900" marR="0" rtl="0" algn="l">
              <a:lnSpc>
                <a:spcPct val="100000"/>
              </a:lnSpc>
              <a:spcBef>
                <a:spcPts val="500"/>
              </a:spcBef>
              <a:spcAft>
                <a:spcPts val="0"/>
              </a:spcAft>
              <a:buClr>
                <a:schemeClr val="dk1"/>
              </a:buClr>
              <a:buSzPts val="1500"/>
              <a:buFont typeface="Arial"/>
              <a:buChar char="•"/>
            </a:pPr>
            <a:r>
              <a:rPr lang="en" sz="1500">
                <a:solidFill>
                  <a:schemeClr val="dk1"/>
                </a:solidFill>
                <a:latin typeface="Arial"/>
                <a:ea typeface="Arial"/>
                <a:cs typeface="Arial"/>
                <a:sym typeface="Arial"/>
              </a:rPr>
              <a:t>Wage reporting </a:t>
            </a:r>
            <a:endParaRPr sz="1100"/>
          </a:p>
          <a:p>
            <a:pPr indent="-215900" lvl="1" marL="685800" marR="0" rtl="0" algn="l">
              <a:lnSpc>
                <a:spcPct val="100000"/>
              </a:lnSpc>
              <a:spcBef>
                <a:spcPts val="200"/>
              </a:spcBef>
              <a:spcAft>
                <a:spcPts val="0"/>
              </a:spcAft>
              <a:buClr>
                <a:schemeClr val="dk1"/>
              </a:buClr>
              <a:buSzPts val="1600"/>
              <a:buFont typeface="Courier New"/>
              <a:buChar char="o"/>
            </a:pPr>
            <a:r>
              <a:rPr b="0" i="0" lang="en" sz="1400" u="none" cap="none" strike="noStrike">
                <a:solidFill>
                  <a:schemeClr val="dk1"/>
                </a:solidFill>
                <a:latin typeface="Arial"/>
                <a:ea typeface="Arial"/>
                <a:cs typeface="Arial"/>
                <a:sym typeface="Arial"/>
              </a:rPr>
              <a:t>You may submit weekly payroll records for all workers including in-house, contractor or subcontractor.</a:t>
            </a:r>
            <a:endParaRPr sz="1100"/>
          </a:p>
          <a:p>
            <a:pPr indent="-215900" lvl="1" marL="685800" marR="0" rtl="0" algn="l">
              <a:lnSpc>
                <a:spcPct val="100000"/>
              </a:lnSpc>
              <a:spcBef>
                <a:spcPts val="200"/>
              </a:spcBef>
              <a:spcAft>
                <a:spcPts val="0"/>
              </a:spcAft>
              <a:buClr>
                <a:schemeClr val="dk1"/>
              </a:buClr>
              <a:buSzPts val="1600"/>
              <a:buFont typeface="Courier New"/>
              <a:buChar char="o"/>
            </a:pPr>
            <a:r>
              <a:rPr b="0" i="0" lang="en" sz="1400" u="none" cap="none" strike="noStrike">
                <a:solidFill>
                  <a:schemeClr val="dk1"/>
                </a:solidFill>
                <a:latin typeface="Arial"/>
                <a:ea typeface="Arial"/>
                <a:cs typeface="Arial"/>
                <a:sym typeface="Arial"/>
              </a:rPr>
              <a:t>You may self certify that all workers including in-house, contractors and subcontractors meet this requirement.</a:t>
            </a:r>
            <a:endParaRPr sz="1100"/>
          </a:p>
          <a:p>
            <a:pPr indent="-215900" lvl="2" marL="901700" marR="0" rtl="0" algn="l">
              <a:lnSpc>
                <a:spcPct val="100000"/>
              </a:lnSpc>
              <a:spcBef>
                <a:spcPts val="200"/>
              </a:spcBef>
              <a:spcAft>
                <a:spcPts val="0"/>
              </a:spcAft>
              <a:buClr>
                <a:schemeClr val="dk1"/>
              </a:buClr>
              <a:buSzPts val="1400"/>
              <a:buFont typeface="Arial"/>
              <a:buChar char="‒"/>
            </a:pPr>
            <a:r>
              <a:rPr b="0" i="0" lang="en" sz="1200" u="none" cap="none" strike="noStrike">
                <a:solidFill>
                  <a:schemeClr val="dk1"/>
                </a:solidFill>
                <a:latin typeface="Arial"/>
                <a:ea typeface="Arial"/>
                <a:cs typeface="Arial"/>
                <a:sym typeface="Arial"/>
              </a:rPr>
              <a:t>You must maintain adequate documentation related to the self certification</a:t>
            </a:r>
            <a:endParaRPr sz="1100"/>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p:txBody>
      </p:sp>
      <p:sp>
        <p:nvSpPr>
          <p:cNvPr id="1277" name="Google Shape;1277;p191"/>
          <p:cNvSpPr txBox="1"/>
          <p:nvPr>
            <p:ph type="title"/>
          </p:nvPr>
        </p:nvSpPr>
        <p:spPr>
          <a:xfrm>
            <a:off x="957755" y="0"/>
            <a:ext cx="7610400" cy="910500"/>
          </a:xfrm>
          <a:prstGeom prst="rect">
            <a:avLst/>
          </a:prstGeom>
          <a:noFill/>
          <a:ln>
            <a:noFill/>
          </a:ln>
        </p:spPr>
        <p:txBody>
          <a:bodyPr anchorCtr="0" anchor="ctr" bIns="34275" lIns="68575" spcFirstLastPara="1" rIns="68575" wrap="square" tIns="34275">
            <a:normAutofit/>
          </a:bodyPr>
          <a:lstStyle/>
          <a:p>
            <a:pPr indent="-5314950" lvl="0" marL="5314950" rtl="0" algn="l">
              <a:lnSpc>
                <a:spcPct val="90000"/>
              </a:lnSpc>
              <a:spcBef>
                <a:spcPts val="0"/>
              </a:spcBef>
              <a:spcAft>
                <a:spcPts val="0"/>
              </a:spcAft>
              <a:buClr>
                <a:schemeClr val="dk1"/>
              </a:buClr>
              <a:buSzPts val="2500"/>
              <a:buFont typeface="Arial"/>
              <a:buNone/>
            </a:pPr>
            <a:r>
              <a:rPr b="1" lang="en" sz="2700"/>
              <a:t>BIG BEAD Formal Application – Things to Know</a:t>
            </a:r>
            <a:endParaRPr sz="270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92"/>
          <p:cNvSpPr txBox="1"/>
          <p:nvPr>
            <p:ph type="title"/>
          </p:nvPr>
        </p:nvSpPr>
        <p:spPr>
          <a:xfrm>
            <a:off x="993530" y="1577578"/>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800"/>
              <a:buNone/>
            </a:pPr>
            <a:r>
              <a:rPr lang="en" u="sng">
                <a:solidFill>
                  <a:schemeClr val="hlink"/>
                </a:solidFill>
                <a:hlinkClick r:id="rId3"/>
              </a:rPr>
              <a:t>Link to the Formal Application in AmpliFund</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pic>
        <p:nvPicPr>
          <p:cNvPr id="1287" name="Google Shape;1287;p193"/>
          <p:cNvPicPr preferRelativeResize="0"/>
          <p:nvPr/>
        </p:nvPicPr>
        <p:blipFill rotWithShape="1">
          <a:blip r:embed="rId3">
            <a:alphaModFix/>
          </a:blip>
          <a:srcRect b="16916" l="0" r="0" t="16563"/>
          <a:stretch/>
        </p:blipFill>
        <p:spPr>
          <a:xfrm>
            <a:off x="294450" y="1354274"/>
            <a:ext cx="4527576" cy="3011750"/>
          </a:xfrm>
          <a:prstGeom prst="rect">
            <a:avLst/>
          </a:prstGeom>
          <a:noFill/>
          <a:ln>
            <a:noFill/>
          </a:ln>
        </p:spPr>
      </p:pic>
      <p:sp>
        <p:nvSpPr>
          <p:cNvPr id="1288" name="Google Shape;1288;p193"/>
          <p:cNvSpPr txBox="1"/>
          <p:nvPr/>
        </p:nvSpPr>
        <p:spPr>
          <a:xfrm>
            <a:off x="5180875" y="1354375"/>
            <a:ext cx="38364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Gothic A1 SemiBold"/>
                <a:ea typeface="Gothic A1 SemiBold"/>
                <a:cs typeface="Gothic A1 SemiBold"/>
                <a:sym typeface="Gothic A1 SemiBold"/>
              </a:rPr>
              <a:t>Visit: </a:t>
            </a:r>
            <a:r>
              <a:rPr lang="en" sz="1600" u="sng">
                <a:solidFill>
                  <a:schemeClr val="hlink"/>
                </a:solidFill>
                <a:latin typeface="Gothic A1 SemiBold"/>
                <a:ea typeface="Gothic A1 SemiBold"/>
                <a:cs typeface="Gothic A1 SemiBold"/>
                <a:sym typeface="Gothic A1 SemiBold"/>
                <a:hlinkClick r:id="rId4"/>
              </a:rPr>
              <a:t>broadband.utah.gov</a:t>
            </a:r>
            <a:endParaRPr sz="1600">
              <a:solidFill>
                <a:schemeClr val="dk1"/>
              </a:solidFill>
              <a:latin typeface="Gothic A1 SemiBold"/>
              <a:ea typeface="Gothic A1 SemiBold"/>
              <a:cs typeface="Gothic A1 SemiBold"/>
              <a:sym typeface="Gothic A1 SemiBold"/>
            </a:endParaRPr>
          </a:p>
          <a:p>
            <a:pPr indent="0" lvl="0" marL="0" rtl="0" algn="l">
              <a:spcBef>
                <a:spcPts val="1000"/>
              </a:spcBef>
              <a:spcAft>
                <a:spcPts val="0"/>
              </a:spcAft>
              <a:buNone/>
            </a:pPr>
            <a:r>
              <a:rPr lang="en" sz="1600">
                <a:solidFill>
                  <a:schemeClr val="dk1"/>
                </a:solidFill>
                <a:latin typeface="Gothic A1 SemiBold"/>
                <a:ea typeface="Gothic A1 SemiBold"/>
                <a:cs typeface="Gothic A1 SemiBold"/>
                <a:sym typeface="Gothic A1 SemiBold"/>
              </a:rPr>
              <a:t>Email: </a:t>
            </a:r>
            <a:r>
              <a:rPr lang="en" sz="1600" u="sng">
                <a:solidFill>
                  <a:schemeClr val="hlink"/>
                </a:solidFill>
                <a:latin typeface="Gothic A1 SemiBold"/>
                <a:ea typeface="Gothic A1 SemiBold"/>
                <a:cs typeface="Gothic A1 SemiBold"/>
                <a:sym typeface="Gothic A1 SemiBold"/>
                <a:hlinkClick r:id="rId5"/>
              </a:rPr>
              <a:t>connectingutah@utah.gov</a:t>
            </a:r>
            <a:endParaRPr sz="1600">
              <a:solidFill>
                <a:schemeClr val="dk1"/>
              </a:solidFill>
              <a:latin typeface="Gothic A1 SemiBold"/>
              <a:ea typeface="Gothic A1 SemiBold"/>
              <a:cs typeface="Gothic A1 SemiBold"/>
              <a:sym typeface="Gothic A1 SemiBold"/>
            </a:endParaRPr>
          </a:p>
          <a:p>
            <a:pPr indent="0" lvl="0" marL="0" rtl="0" algn="l">
              <a:spcBef>
                <a:spcPts val="1000"/>
              </a:spcBef>
              <a:spcAft>
                <a:spcPts val="0"/>
              </a:spcAft>
              <a:buNone/>
            </a:pPr>
            <a:r>
              <a:rPr lang="en" sz="1600">
                <a:solidFill>
                  <a:schemeClr val="dk1"/>
                </a:solidFill>
                <a:latin typeface="Gothic A1 SemiBold"/>
                <a:ea typeface="Gothic A1 SemiBold"/>
                <a:cs typeface="Gothic A1 SemiBold"/>
                <a:sym typeface="Gothic A1 SemiBold"/>
              </a:rPr>
              <a:t>Call:  801-538-8680 </a:t>
            </a:r>
            <a:endParaRPr sz="1600">
              <a:solidFill>
                <a:schemeClr val="dk1"/>
              </a:solidFill>
              <a:latin typeface="Gothic A1 SemiBold"/>
              <a:ea typeface="Gothic A1 SemiBold"/>
              <a:cs typeface="Gothic A1 SemiBold"/>
              <a:sym typeface="Gothic A1 SemiBold"/>
            </a:endParaRPr>
          </a:p>
          <a:p>
            <a:pPr indent="0" lvl="0" marL="0" rtl="0" algn="l">
              <a:spcBef>
                <a:spcPts val="1000"/>
              </a:spcBef>
              <a:spcAft>
                <a:spcPts val="0"/>
              </a:spcAft>
              <a:buNone/>
            </a:pPr>
            <a:r>
              <a:rPr lang="en" sz="1600">
                <a:solidFill>
                  <a:schemeClr val="dk1"/>
                </a:solidFill>
                <a:latin typeface="Gothic A1 SemiBold"/>
                <a:ea typeface="Gothic A1 SemiBold"/>
                <a:cs typeface="Gothic A1 SemiBold"/>
                <a:sym typeface="Gothic A1 SemiBold"/>
              </a:rPr>
              <a:t>Attend: </a:t>
            </a:r>
            <a:r>
              <a:rPr lang="en" sz="1600" u="sng">
                <a:solidFill>
                  <a:schemeClr val="hlink"/>
                </a:solidFill>
                <a:latin typeface="Gothic A1 SemiBold"/>
                <a:ea typeface="Gothic A1 SemiBold"/>
                <a:cs typeface="Gothic A1 SemiBold"/>
                <a:sym typeface="Gothic A1 SemiBold"/>
                <a:hlinkClick r:id="rId6"/>
              </a:rPr>
              <a:t>Weekly Office Hours</a:t>
            </a:r>
            <a:endParaRPr sz="1600">
              <a:solidFill>
                <a:schemeClr val="dk1"/>
              </a:solidFill>
              <a:latin typeface="Gothic A1 SemiBold"/>
              <a:ea typeface="Gothic A1 SemiBold"/>
              <a:cs typeface="Gothic A1 SemiBold"/>
              <a:sym typeface="Gothic A1 SemiBold"/>
            </a:endParaRPr>
          </a:p>
          <a:p>
            <a:pPr indent="0" lvl="0" marL="457200" rtl="0" algn="l">
              <a:spcBef>
                <a:spcPts val="0"/>
              </a:spcBef>
              <a:spcAft>
                <a:spcPts val="0"/>
              </a:spcAft>
              <a:buNone/>
            </a:pPr>
            <a:r>
              <a:rPr lang="en" sz="1600">
                <a:solidFill>
                  <a:schemeClr val="dk1"/>
                </a:solidFill>
                <a:latin typeface="Gothic A1 SemiBold"/>
                <a:ea typeface="Gothic A1 SemiBold"/>
                <a:cs typeface="Gothic A1 SemiBold"/>
                <a:sym typeface="Gothic A1 SemiBold"/>
              </a:rPr>
              <a:t>Tuesdays at 10:00 AM from January 28-March 25</a:t>
            </a:r>
            <a:endParaRPr sz="1600">
              <a:solidFill>
                <a:schemeClr val="dk1"/>
              </a:solidFill>
              <a:latin typeface="Gothic A1 SemiBold"/>
              <a:ea typeface="Gothic A1 SemiBold"/>
              <a:cs typeface="Gothic A1 SemiBold"/>
              <a:sym typeface="Gothic A1 SemiBold"/>
            </a:endParaRPr>
          </a:p>
        </p:txBody>
      </p:sp>
      <p:pic>
        <p:nvPicPr>
          <p:cNvPr id="1289" name="Google Shape;1289;p193"/>
          <p:cNvPicPr preferRelativeResize="0"/>
          <p:nvPr/>
        </p:nvPicPr>
        <p:blipFill>
          <a:blip r:embed="rId7">
            <a:alphaModFix/>
          </a:blip>
          <a:stretch>
            <a:fillRect/>
          </a:stretch>
        </p:blipFill>
        <p:spPr>
          <a:xfrm>
            <a:off x="839150" y="636300"/>
            <a:ext cx="1244275" cy="4381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94"/>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a:p>
        </p:txBody>
      </p:sp>
      <p:sp>
        <p:nvSpPr>
          <p:cNvPr id="1295" name="Google Shape;1295;p194"/>
          <p:cNvSpPr txBox="1"/>
          <p:nvPr/>
        </p:nvSpPr>
        <p:spPr>
          <a:xfrm>
            <a:off x="0" y="3889825"/>
            <a:ext cx="8520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The application window opens on Feb. 20, 2025. Applications must be submitted electronically through the Agency’s online application intake system at https://www.rd.usda.gov/community-connect no later than 11:59 a.m. ET on April 21, 2025.</a:t>
            </a:r>
            <a:endParaRPr sz="100"/>
          </a:p>
        </p:txBody>
      </p:sp>
      <p:pic>
        <p:nvPicPr>
          <p:cNvPr id="1296" name="Google Shape;1296;p194"/>
          <p:cNvPicPr preferRelativeResize="0"/>
          <p:nvPr/>
        </p:nvPicPr>
        <p:blipFill>
          <a:blip r:embed="rId3">
            <a:alphaModFix/>
          </a:blip>
          <a:stretch>
            <a:fillRect/>
          </a:stretch>
        </p:blipFill>
        <p:spPr>
          <a:xfrm>
            <a:off x="1742200" y="1033905"/>
            <a:ext cx="5154836" cy="816182"/>
          </a:xfrm>
          <a:prstGeom prst="rect">
            <a:avLst/>
          </a:prstGeom>
          <a:noFill/>
          <a:ln>
            <a:noFill/>
          </a:ln>
        </p:spPr>
      </p:pic>
      <p:sp>
        <p:nvSpPr>
          <p:cNvPr id="1297" name="Google Shape;1297;p194"/>
          <p:cNvSpPr txBox="1"/>
          <p:nvPr/>
        </p:nvSpPr>
        <p:spPr>
          <a:xfrm>
            <a:off x="-40287" y="1702025"/>
            <a:ext cx="8719800" cy="2239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 sz="1800">
                <a:solidFill>
                  <a:schemeClr val="dk1"/>
                </a:solidFill>
                <a:highlight>
                  <a:srgbClr val="FFFFFF"/>
                </a:highlight>
              </a:rPr>
              <a:t>STAKEHOLDER ANNOUNCEMENT</a:t>
            </a:r>
            <a:endParaRPr b="1" sz="1800">
              <a:solidFill>
                <a:schemeClr val="dk1"/>
              </a:solidFill>
              <a:highlight>
                <a:srgbClr val="FFFFFF"/>
              </a:highlight>
            </a:endParaRPr>
          </a:p>
          <a:p>
            <a:pPr indent="0" lvl="0" marL="0" rtl="0" algn="ctr">
              <a:lnSpc>
                <a:spcPct val="120000"/>
              </a:lnSpc>
              <a:spcBef>
                <a:spcPts val="800"/>
              </a:spcBef>
              <a:spcAft>
                <a:spcPts val="0"/>
              </a:spcAft>
              <a:buNone/>
            </a:pPr>
            <a:r>
              <a:rPr b="1" lang="en" sz="1450">
                <a:solidFill>
                  <a:srgbClr val="035840"/>
                </a:solidFill>
                <a:highlight>
                  <a:srgbClr val="FFFFFF"/>
                </a:highlight>
              </a:rPr>
              <a:t>USDA Seeks Applications for Grants to Build Community-Oriented High-Speed Internet Networks for People in Rural Areas</a:t>
            </a:r>
            <a:endParaRPr b="1" sz="1450">
              <a:solidFill>
                <a:srgbClr val="035840"/>
              </a:solidFill>
              <a:highlight>
                <a:srgbClr val="FFFFFF"/>
              </a:highlight>
            </a:endParaRPr>
          </a:p>
          <a:p>
            <a:pPr indent="0" lvl="0" marL="0" rtl="0" algn="l">
              <a:lnSpc>
                <a:spcPct val="140000"/>
              </a:lnSpc>
              <a:spcBef>
                <a:spcPts val="800"/>
              </a:spcBef>
              <a:spcAft>
                <a:spcPts val="0"/>
              </a:spcAft>
              <a:buNone/>
            </a:pPr>
            <a:r>
              <a:rPr b="1" lang="en" sz="1050">
                <a:solidFill>
                  <a:schemeClr val="dk1"/>
                </a:solidFill>
                <a:highlight>
                  <a:srgbClr val="FFFFFF"/>
                </a:highlight>
              </a:rPr>
              <a:t>WASHINGTON</a:t>
            </a:r>
            <a:r>
              <a:rPr lang="en" sz="1050">
                <a:solidFill>
                  <a:schemeClr val="dk1"/>
                </a:solidFill>
                <a:highlight>
                  <a:srgbClr val="FFFFFF"/>
                </a:highlight>
              </a:rPr>
              <a:t>, </a:t>
            </a:r>
            <a:r>
              <a:rPr b="1" lang="en" sz="1050">
                <a:solidFill>
                  <a:schemeClr val="dk1"/>
                </a:solidFill>
                <a:highlight>
                  <a:srgbClr val="FFFFFF"/>
                </a:highlight>
              </a:rPr>
              <a:t>Jan. 10, 2025</a:t>
            </a:r>
            <a:r>
              <a:rPr lang="en" sz="1050">
                <a:solidFill>
                  <a:schemeClr val="dk1"/>
                </a:solidFill>
                <a:highlight>
                  <a:srgbClr val="FFFFFF"/>
                </a:highlight>
              </a:rPr>
              <a:t> – U.S. Department of Agriculture (USDA) Rural Development Under Secretary Dr. Basil Gooden today announced that USDA is accepting applications for grants to build community-oriented, high-speed internet networks for people in rural areas.</a:t>
            </a:r>
            <a:endParaRPr sz="1050">
              <a:solidFill>
                <a:schemeClr val="dk1"/>
              </a:solidFill>
              <a:highlight>
                <a:srgbClr val="FFFFFF"/>
              </a:highlight>
            </a:endParaRPr>
          </a:p>
          <a:p>
            <a:pPr indent="0" lvl="0" marL="0" rtl="0" algn="l">
              <a:lnSpc>
                <a:spcPct val="140000"/>
              </a:lnSpc>
              <a:spcBef>
                <a:spcPts val="1100"/>
              </a:spcBef>
              <a:spcAft>
                <a:spcPts val="1100"/>
              </a:spcAft>
              <a:buNone/>
            </a:pPr>
            <a:r>
              <a:rPr lang="en" sz="1050">
                <a:solidFill>
                  <a:schemeClr val="dk1"/>
                </a:solidFill>
                <a:highlight>
                  <a:srgbClr val="FFFFFF"/>
                </a:highlight>
              </a:rPr>
              <a:t>The Department is making up to $26 million in grants available under the </a:t>
            </a:r>
            <a:r>
              <a:rPr lang="en" sz="1050" u="sng">
                <a:solidFill>
                  <a:srgbClr val="295A8E"/>
                </a:solidFill>
                <a:highlight>
                  <a:srgbClr val="FFFFFF"/>
                </a:highlight>
                <a:hlinkClick r:id="rId4">
                  <a:extLst>
                    <a:ext uri="{A12FA001-AC4F-418D-AE19-62706E023703}">
                      <ahyp:hlinkClr val="tx"/>
                    </a:ext>
                  </a:extLst>
                </a:hlinkClick>
              </a:rPr>
              <a:t>Community Connect Program</a:t>
            </a:r>
            <a:r>
              <a:rPr lang="en" sz="1050">
                <a:solidFill>
                  <a:schemeClr val="dk1"/>
                </a:solidFill>
                <a:highlight>
                  <a:srgbClr val="FFFFFF"/>
                </a:highlight>
              </a:rPr>
              <a:t>. This program provides funds to establish high-speed internet networks that will foster economic growth and deliver enhanced educational, health care and public safety benefits.</a:t>
            </a:r>
            <a:endParaRPr sz="1050">
              <a:solidFill>
                <a:schemeClr val="dk1"/>
              </a:solidFill>
              <a:highlight>
                <a:srgbClr val="FFFFFF"/>
              </a:highlight>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95"/>
          <p:cNvSpPr txBox="1"/>
          <p:nvPr>
            <p:ph type="title"/>
          </p:nvPr>
        </p:nvSpPr>
        <p:spPr>
          <a:xfrm>
            <a:off x="451925" y="600650"/>
            <a:ext cx="3892800" cy="10494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rPr lang="en" sz="4500"/>
              <a:t>THANK YOU</a:t>
            </a:r>
            <a:endParaRPr sz="4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4"/>
          <p:cNvSpPr/>
          <p:nvPr/>
        </p:nvSpPr>
        <p:spPr>
          <a:xfrm>
            <a:off x="5734392" y="2878225"/>
            <a:ext cx="3305700" cy="669000"/>
          </a:xfrm>
          <a:prstGeom prst="chevron">
            <a:avLst>
              <a:gd fmla="val 50000" name="adj"/>
            </a:avLst>
          </a:prstGeom>
          <a:solidFill>
            <a:srgbClr val="FBE8D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31B30"/>
                </a:solidFill>
                <a:latin typeface="Roboto"/>
                <a:ea typeface="Roboto"/>
                <a:cs typeface="Roboto"/>
                <a:sym typeface="Roboto"/>
              </a:rPr>
              <a:t>Last Chance Round</a:t>
            </a:r>
            <a:endParaRPr b="1">
              <a:solidFill>
                <a:srgbClr val="031B30"/>
              </a:solidFill>
              <a:latin typeface="Roboto"/>
              <a:ea typeface="Roboto"/>
              <a:cs typeface="Roboto"/>
              <a:sym typeface="Roboto"/>
            </a:endParaRPr>
          </a:p>
        </p:txBody>
      </p:sp>
      <p:sp>
        <p:nvSpPr>
          <p:cNvPr id="440" name="Google Shape;440;p74"/>
          <p:cNvSpPr/>
          <p:nvPr/>
        </p:nvSpPr>
        <p:spPr>
          <a:xfrm>
            <a:off x="102075" y="2878439"/>
            <a:ext cx="3546900" cy="669000"/>
          </a:xfrm>
          <a:prstGeom prst="homePlate">
            <a:avLst>
              <a:gd fmla="val 50000" name="adj"/>
            </a:avLst>
          </a:prstGeom>
          <a:solidFill>
            <a:srgbClr val="ED5E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3182B"/>
                </a:solidFill>
                <a:latin typeface="Gothic A1"/>
                <a:ea typeface="Gothic A1"/>
                <a:cs typeface="Gothic A1"/>
                <a:sym typeface="Gothic A1"/>
              </a:rPr>
              <a:t>Formal Application Period</a:t>
            </a:r>
            <a:endParaRPr b="1">
              <a:solidFill>
                <a:srgbClr val="03182B"/>
              </a:solidFill>
              <a:latin typeface="Gothic A1"/>
              <a:ea typeface="Gothic A1"/>
              <a:cs typeface="Gothic A1"/>
              <a:sym typeface="Gothic A1"/>
            </a:endParaRPr>
          </a:p>
        </p:txBody>
      </p:sp>
      <p:sp>
        <p:nvSpPr>
          <p:cNvPr id="441" name="Google Shape;441;p74"/>
          <p:cNvSpPr/>
          <p:nvPr/>
        </p:nvSpPr>
        <p:spPr>
          <a:xfrm>
            <a:off x="3046279" y="2878225"/>
            <a:ext cx="3305700" cy="669000"/>
          </a:xfrm>
          <a:prstGeom prst="chevron">
            <a:avLst>
              <a:gd fmla="val 50000" name="adj"/>
            </a:avLst>
          </a:prstGeom>
          <a:solidFill>
            <a:srgbClr val="BDA7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3172A"/>
                </a:solidFill>
                <a:latin typeface="Gothic A1"/>
                <a:ea typeface="Gothic A1"/>
                <a:cs typeface="Gothic A1"/>
                <a:sym typeface="Gothic A1"/>
              </a:rPr>
              <a:t>Second Round</a:t>
            </a:r>
            <a:endParaRPr b="1">
              <a:solidFill>
                <a:srgbClr val="03172A"/>
              </a:solidFill>
              <a:latin typeface="Gothic A1"/>
              <a:ea typeface="Gothic A1"/>
              <a:cs typeface="Gothic A1"/>
              <a:sym typeface="Gothic A1"/>
            </a:endParaRPr>
          </a:p>
        </p:txBody>
      </p:sp>
      <p:sp>
        <p:nvSpPr>
          <p:cNvPr id="442" name="Google Shape;442;p74"/>
          <p:cNvSpPr txBox="1"/>
          <p:nvPr>
            <p:ph type="title"/>
          </p:nvPr>
        </p:nvSpPr>
        <p:spPr>
          <a:xfrm>
            <a:off x="322125" y="1356780"/>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latin typeface="Gothic A1"/>
                <a:ea typeface="Gothic A1"/>
                <a:cs typeface="Gothic A1"/>
                <a:sym typeface="Gothic A1"/>
              </a:rPr>
              <a:t>Full Application Process</a:t>
            </a:r>
            <a:endParaRPr>
              <a:latin typeface="Gothic A1"/>
              <a:ea typeface="Gothic A1"/>
              <a:cs typeface="Gothic A1"/>
              <a:sym typeface="Gothic A1"/>
            </a:endParaRPr>
          </a:p>
        </p:txBody>
      </p:sp>
      <p:pic>
        <p:nvPicPr>
          <p:cNvPr id="443" name="Google Shape;443;p74"/>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5"/>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449" name="Google Shape;449;p75"/>
          <p:cNvSpPr txBox="1"/>
          <p:nvPr>
            <p:ph type="title"/>
          </p:nvPr>
        </p:nvSpPr>
        <p:spPr>
          <a:xfrm>
            <a:off x="220050" y="997150"/>
            <a:ext cx="8719800" cy="713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990"/>
              <a:buFont typeface="Arial"/>
              <a:buNone/>
            </a:pPr>
            <a:r>
              <a:rPr lang="en" sz="2870"/>
              <a:t> Subgrantee Selection Process</a:t>
            </a:r>
            <a:endParaRPr sz="2870"/>
          </a:p>
        </p:txBody>
      </p:sp>
      <p:graphicFrame>
        <p:nvGraphicFramePr>
          <p:cNvPr id="450" name="Google Shape;450;p75"/>
          <p:cNvGraphicFramePr/>
          <p:nvPr/>
        </p:nvGraphicFramePr>
        <p:xfrm>
          <a:off x="241300" y="1300150"/>
          <a:ext cx="3000000" cy="3000000"/>
        </p:xfrm>
        <a:graphic>
          <a:graphicData uri="http://schemas.openxmlformats.org/drawingml/2006/table">
            <a:tbl>
              <a:tblPr>
                <a:noFill/>
                <a:tableStyleId>{8F63CBEC-EC66-405C-A678-B9686B5AC235}</a:tableStyleId>
              </a:tblPr>
              <a:tblGrid>
                <a:gridCol w="8661400"/>
              </a:tblGrid>
              <a:tr h="381000">
                <a:tc>
                  <a:txBody>
                    <a:bodyPr/>
                    <a:lstStyle/>
                    <a:p>
                      <a:pPr indent="0" lvl="0" marL="0" rtl="0" algn="l">
                        <a:lnSpc>
                          <a:spcPct val="90000"/>
                        </a:lnSpc>
                        <a:spcBef>
                          <a:spcPts val="800"/>
                        </a:spcBef>
                        <a:spcAft>
                          <a:spcPts val="0"/>
                        </a:spcAft>
                        <a:buNone/>
                      </a:pPr>
                      <a:r>
                        <a:t/>
                      </a:r>
                      <a:endParaRPr sz="18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51" name="Google Shape;451;p75"/>
          <p:cNvSpPr txBox="1"/>
          <p:nvPr/>
        </p:nvSpPr>
        <p:spPr>
          <a:xfrm>
            <a:off x="288600" y="1642000"/>
            <a:ext cx="8566800" cy="3523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en" sz="1700">
                <a:solidFill>
                  <a:srgbClr val="262626"/>
                </a:solidFill>
              </a:rPr>
              <a:t>Round 1</a:t>
            </a:r>
            <a:endParaRPr b="1" sz="1700">
              <a:solidFill>
                <a:srgbClr val="262626"/>
              </a:solidFill>
            </a:endParaRPr>
          </a:p>
          <a:p>
            <a:pPr indent="-336550" lvl="0" marL="457200" rtl="0" algn="l">
              <a:lnSpc>
                <a:spcPct val="90000"/>
              </a:lnSpc>
              <a:spcBef>
                <a:spcPts val="800"/>
              </a:spcBef>
              <a:spcAft>
                <a:spcPts val="0"/>
              </a:spcAft>
              <a:buClr>
                <a:srgbClr val="262626"/>
              </a:buClr>
              <a:buSzPts val="1700"/>
              <a:buChar char="●"/>
            </a:pPr>
            <a:r>
              <a:rPr lang="en" sz="1700">
                <a:solidFill>
                  <a:srgbClr val="262626"/>
                </a:solidFill>
              </a:rPr>
              <a:t>Applicants can submit multiple proposals for the same project area; for fiber, “other,” and “alternative” technologies.</a:t>
            </a:r>
            <a:endParaRPr sz="1700">
              <a:solidFill>
                <a:srgbClr val="262626"/>
              </a:solidFill>
            </a:endParaRPr>
          </a:p>
          <a:p>
            <a:pPr indent="0" lvl="0" marL="0" rtl="0" algn="l">
              <a:lnSpc>
                <a:spcPct val="90000"/>
              </a:lnSpc>
              <a:spcBef>
                <a:spcPts val="800"/>
              </a:spcBef>
              <a:spcAft>
                <a:spcPts val="0"/>
              </a:spcAft>
              <a:buNone/>
            </a:pPr>
            <a:r>
              <a:rPr b="1" lang="en" sz="1700">
                <a:solidFill>
                  <a:srgbClr val="262626"/>
                </a:solidFill>
              </a:rPr>
              <a:t>Round 2</a:t>
            </a:r>
            <a:endParaRPr b="1" sz="1700">
              <a:solidFill>
                <a:srgbClr val="262626"/>
              </a:solidFill>
            </a:endParaRPr>
          </a:p>
          <a:p>
            <a:pPr indent="-336550" lvl="0" marL="457200" rtl="0" algn="l">
              <a:lnSpc>
                <a:spcPct val="90000"/>
              </a:lnSpc>
              <a:spcBef>
                <a:spcPts val="800"/>
              </a:spcBef>
              <a:spcAft>
                <a:spcPts val="0"/>
              </a:spcAft>
              <a:buClr>
                <a:srgbClr val="262626"/>
              </a:buClr>
              <a:buSzPts val="1700"/>
              <a:buChar char="●"/>
            </a:pPr>
            <a:r>
              <a:rPr lang="en" sz="1700">
                <a:solidFill>
                  <a:srgbClr val="262626"/>
                </a:solidFill>
              </a:rPr>
              <a:t>Depends on the results of round 1</a:t>
            </a:r>
            <a:endParaRPr sz="1700">
              <a:solidFill>
                <a:srgbClr val="262626"/>
              </a:solidFill>
            </a:endParaRPr>
          </a:p>
          <a:p>
            <a:pPr indent="-336550" lvl="1" marL="914400" rtl="0" algn="l">
              <a:lnSpc>
                <a:spcPct val="90000"/>
              </a:lnSpc>
              <a:spcBef>
                <a:spcPts val="0"/>
              </a:spcBef>
              <a:spcAft>
                <a:spcPts val="0"/>
              </a:spcAft>
              <a:buClr>
                <a:srgbClr val="262626"/>
              </a:buClr>
              <a:buSzPts val="1700"/>
              <a:buChar char="○"/>
            </a:pPr>
            <a:r>
              <a:rPr lang="en" sz="1700">
                <a:solidFill>
                  <a:srgbClr val="262626"/>
                </a:solidFill>
              </a:rPr>
              <a:t>Eligible applicants for locations where</a:t>
            </a:r>
            <a:endParaRPr sz="1700">
              <a:solidFill>
                <a:srgbClr val="262626"/>
              </a:solidFill>
            </a:endParaRPr>
          </a:p>
          <a:p>
            <a:pPr indent="-336550" lvl="2" marL="1371600" rtl="0" algn="l">
              <a:lnSpc>
                <a:spcPct val="90000"/>
              </a:lnSpc>
              <a:spcBef>
                <a:spcPts val="0"/>
              </a:spcBef>
              <a:spcAft>
                <a:spcPts val="0"/>
              </a:spcAft>
              <a:buClr>
                <a:srgbClr val="262626"/>
              </a:buClr>
              <a:buSzPts val="1700"/>
              <a:buChar char="■"/>
            </a:pPr>
            <a:r>
              <a:rPr lang="en" sz="1700">
                <a:solidFill>
                  <a:srgbClr val="262626"/>
                </a:solidFill>
              </a:rPr>
              <a:t>Indicated in the pre-app they were applying but did not</a:t>
            </a:r>
            <a:endParaRPr sz="1700">
              <a:solidFill>
                <a:srgbClr val="262626"/>
              </a:solidFill>
            </a:endParaRPr>
          </a:p>
          <a:p>
            <a:pPr indent="-336550" lvl="2" marL="1371600" rtl="0" algn="l">
              <a:lnSpc>
                <a:spcPct val="90000"/>
              </a:lnSpc>
              <a:spcBef>
                <a:spcPts val="0"/>
              </a:spcBef>
              <a:spcAft>
                <a:spcPts val="0"/>
              </a:spcAft>
              <a:buClr>
                <a:srgbClr val="262626"/>
              </a:buClr>
              <a:buSzPts val="1700"/>
              <a:buChar char="■"/>
            </a:pPr>
            <a:r>
              <a:rPr lang="en" sz="1700">
                <a:solidFill>
                  <a:srgbClr val="262626"/>
                </a:solidFill>
              </a:rPr>
              <a:t>Applied in the formal grant for adjacent UPFA</a:t>
            </a:r>
            <a:endParaRPr sz="1700">
              <a:solidFill>
                <a:srgbClr val="262626"/>
              </a:solidFill>
            </a:endParaRPr>
          </a:p>
          <a:p>
            <a:pPr indent="-336550" lvl="2" marL="1371600" rtl="0" algn="l">
              <a:lnSpc>
                <a:spcPct val="90000"/>
              </a:lnSpc>
              <a:spcBef>
                <a:spcPts val="0"/>
              </a:spcBef>
              <a:spcAft>
                <a:spcPts val="0"/>
              </a:spcAft>
              <a:buClr>
                <a:srgbClr val="262626"/>
              </a:buClr>
              <a:buSzPts val="1700"/>
              <a:buChar char="■"/>
            </a:pPr>
            <a:r>
              <a:rPr lang="en" sz="1700">
                <a:solidFill>
                  <a:srgbClr val="262626"/>
                </a:solidFill>
              </a:rPr>
              <a:t>Incumbent in or near the UPFA</a:t>
            </a:r>
            <a:endParaRPr sz="1700">
              <a:solidFill>
                <a:srgbClr val="262626"/>
              </a:solidFill>
            </a:endParaRPr>
          </a:p>
          <a:p>
            <a:pPr indent="0" lvl="0" marL="0" rtl="0" algn="l">
              <a:lnSpc>
                <a:spcPct val="90000"/>
              </a:lnSpc>
              <a:spcBef>
                <a:spcPts val="800"/>
              </a:spcBef>
              <a:spcAft>
                <a:spcPts val="0"/>
              </a:spcAft>
              <a:buNone/>
            </a:pPr>
            <a:r>
              <a:rPr b="1" lang="en" sz="1700">
                <a:solidFill>
                  <a:srgbClr val="262626"/>
                </a:solidFill>
              </a:rPr>
              <a:t>Last Chance Round</a:t>
            </a:r>
            <a:endParaRPr b="1" sz="1700">
              <a:solidFill>
                <a:srgbClr val="262626"/>
              </a:solidFill>
            </a:endParaRPr>
          </a:p>
          <a:p>
            <a:pPr indent="0" lvl="0" marL="0" rtl="0" algn="l">
              <a:lnSpc>
                <a:spcPct val="90000"/>
              </a:lnSpc>
              <a:spcBef>
                <a:spcPts val="800"/>
              </a:spcBef>
              <a:spcAft>
                <a:spcPts val="0"/>
              </a:spcAft>
              <a:buNone/>
            </a:pPr>
            <a:r>
              <a:rPr lang="en" sz="1700">
                <a:solidFill>
                  <a:srgbClr val="262626"/>
                </a:solidFill>
              </a:rPr>
              <a:t>	Any eligible entity can submit a proposal or register if they haven’t done so and submit</a:t>
            </a:r>
            <a:endParaRPr sz="1700">
              <a:solidFill>
                <a:srgbClr val="262626"/>
              </a:solidFill>
            </a:endParaRPr>
          </a:p>
        </p:txBody>
      </p:sp>
      <p:pic>
        <p:nvPicPr>
          <p:cNvPr id="452" name="Google Shape;452;p75"/>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6"/>
          <p:cNvSpPr txBox="1"/>
          <p:nvPr>
            <p:ph type="title"/>
          </p:nvPr>
        </p:nvSpPr>
        <p:spPr>
          <a:xfrm>
            <a:off x="220050" y="1965900"/>
            <a:ext cx="6577500" cy="15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Formal Application</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rPr b="0" lang="en" sz="2650"/>
              <a:t>Update or add to previous registration documentation.</a:t>
            </a:r>
            <a:endParaRPr b="0" sz="2650"/>
          </a:p>
          <a:p>
            <a:pPr indent="0" lvl="0" marL="0" rtl="0" algn="l">
              <a:spcBef>
                <a:spcPts val="0"/>
              </a:spcBef>
              <a:spcAft>
                <a:spcPts val="0"/>
              </a:spcAft>
              <a:buNone/>
            </a:pPr>
            <a:r>
              <a:rPr b="0" lang="en" sz="2650"/>
              <a:t>Additional documentation required:</a:t>
            </a:r>
            <a:endParaRPr b="0" sz="2650"/>
          </a:p>
          <a:p>
            <a:pPr indent="0" lvl="0" marL="0" rtl="0" algn="ctr">
              <a:spcBef>
                <a:spcPts val="0"/>
              </a:spcBef>
              <a:spcAft>
                <a:spcPts val="0"/>
              </a:spcAft>
              <a:buNone/>
            </a:pPr>
            <a:r>
              <a:t/>
            </a:r>
            <a:endParaRPr/>
          </a:p>
          <a:p>
            <a:pPr indent="0" lvl="0" marL="0" rtl="0" algn="l">
              <a:spcBef>
                <a:spcPts val="0"/>
              </a:spcBef>
              <a:spcAft>
                <a:spcPts val="0"/>
              </a:spcAft>
              <a:buNone/>
            </a:pPr>
            <a:r>
              <a:t/>
            </a:r>
            <a:endParaRPr sz="2522"/>
          </a:p>
          <a:p>
            <a:pPr indent="0" lvl="0" marL="0" rtl="0" algn="ctr">
              <a:spcBef>
                <a:spcPts val="0"/>
              </a:spcBef>
              <a:spcAft>
                <a:spcPts val="0"/>
              </a:spcAft>
              <a:buNone/>
            </a:pPr>
            <a:r>
              <a:t/>
            </a:r>
            <a:endParaRPr/>
          </a:p>
        </p:txBody>
      </p:sp>
      <p:pic>
        <p:nvPicPr>
          <p:cNvPr descr="File:Essay.svg - Wikimedia Commons" id="458" name="Google Shape;458;p76"/>
          <p:cNvPicPr preferRelativeResize="0"/>
          <p:nvPr/>
        </p:nvPicPr>
        <p:blipFill>
          <a:blip r:embed="rId3">
            <a:alphaModFix/>
          </a:blip>
          <a:stretch>
            <a:fillRect/>
          </a:stretch>
        </p:blipFill>
        <p:spPr>
          <a:xfrm>
            <a:off x="6797544" y="1765025"/>
            <a:ext cx="2142301" cy="2571750"/>
          </a:xfrm>
          <a:prstGeom prst="rect">
            <a:avLst/>
          </a:prstGeom>
          <a:noFill/>
          <a:ln>
            <a:noFill/>
          </a:ln>
        </p:spPr>
      </p:pic>
      <p:pic>
        <p:nvPicPr>
          <p:cNvPr id="459" name="Google Shape;459;p76"/>
          <p:cNvPicPr preferRelativeResize="0"/>
          <p:nvPr/>
        </p:nvPicPr>
        <p:blipFill>
          <a:blip r:embed="rId4">
            <a:alphaModFix/>
          </a:blip>
          <a:stretch>
            <a:fillRect/>
          </a:stretch>
        </p:blipFill>
        <p:spPr>
          <a:xfrm>
            <a:off x="839150" y="636300"/>
            <a:ext cx="1244275" cy="438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7"/>
          <p:cNvSpPr txBox="1"/>
          <p:nvPr>
            <p:ph type="title"/>
          </p:nvPr>
        </p:nvSpPr>
        <p:spPr>
          <a:xfrm>
            <a:off x="623888" y="1282303"/>
            <a:ext cx="7886700" cy="21396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BIG BEAD Application Requirements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8"/>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Application Requirements</a:t>
            </a:r>
            <a:endParaRPr/>
          </a:p>
        </p:txBody>
      </p:sp>
      <p:sp>
        <p:nvSpPr>
          <p:cNvPr id="470" name="Google Shape;470;p78"/>
          <p:cNvSpPr txBox="1"/>
          <p:nvPr/>
        </p:nvSpPr>
        <p:spPr>
          <a:xfrm>
            <a:off x="1046650" y="1839100"/>
            <a:ext cx="7431300" cy="2893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lang="en" sz="2100">
                <a:solidFill>
                  <a:schemeClr val="dk1"/>
                </a:solidFill>
                <a:latin typeface="Gothic A1 SemiBold"/>
                <a:ea typeface="Gothic A1 SemiBold"/>
                <a:cs typeface="Gothic A1 SemiBold"/>
                <a:sym typeface="Gothic A1 SemiBold"/>
              </a:rPr>
              <a:t>General Requirements</a:t>
            </a:r>
            <a:r>
              <a:rPr lang="en" sz="2100">
                <a:solidFill>
                  <a:schemeClr val="dk1"/>
                </a:solidFill>
                <a:latin typeface="Gothic A1 SemiBold"/>
                <a:ea typeface="Gothic A1 SemiBold"/>
                <a:cs typeface="Gothic A1 SemiBold"/>
                <a:sym typeface="Gothic A1 SemiBold"/>
              </a:rPr>
              <a:t>:</a:t>
            </a:r>
            <a:r>
              <a:rPr lang="en" sz="2100">
                <a:solidFill>
                  <a:schemeClr val="dk1"/>
                </a:solidFill>
              </a:rPr>
              <a:t> </a:t>
            </a:r>
            <a:r>
              <a:rPr lang="en" sz="1900">
                <a:solidFill>
                  <a:schemeClr val="dk1"/>
                </a:solidFill>
                <a:latin typeface="Gothic A1"/>
                <a:ea typeface="Gothic A1"/>
                <a:cs typeface="Gothic A1"/>
                <a:sym typeface="Gothic A1"/>
              </a:rPr>
              <a:t>Requirements that all subgrantees will need to abide by per the federal </a:t>
            </a:r>
            <a:r>
              <a:rPr lang="en" sz="1900" u="sng">
                <a:solidFill>
                  <a:schemeClr val="hlink"/>
                </a:solidFill>
                <a:latin typeface="Gothic A1"/>
                <a:ea typeface="Gothic A1"/>
                <a:cs typeface="Gothic A1"/>
                <a:sym typeface="Gothic A1"/>
                <a:hlinkClick r:id="rId3"/>
              </a:rPr>
              <a:t>BEAD Notice of Funding Opportunity</a:t>
            </a:r>
            <a:r>
              <a:rPr lang="en" sz="1900">
                <a:solidFill>
                  <a:schemeClr val="dk1"/>
                </a:solidFill>
                <a:latin typeface="Gothic A1"/>
                <a:ea typeface="Gothic A1"/>
                <a:cs typeface="Gothic A1"/>
                <a:sym typeface="Gothic A1"/>
              </a:rPr>
              <a:t> and </a:t>
            </a:r>
            <a:r>
              <a:rPr lang="en" sz="1900" u="sng">
                <a:solidFill>
                  <a:schemeClr val="hlink"/>
                </a:solidFill>
                <a:latin typeface="Gothic A1"/>
                <a:ea typeface="Gothic A1"/>
                <a:cs typeface="Gothic A1"/>
                <a:sym typeface="Gothic A1"/>
                <a:hlinkClick r:id="rId4"/>
              </a:rPr>
              <a:t>Utah’s Initial Proposal Volume 2</a:t>
            </a:r>
            <a:endParaRPr sz="1900">
              <a:solidFill>
                <a:schemeClr val="dk1"/>
              </a:solidFill>
              <a:latin typeface="Gothic A1"/>
              <a:ea typeface="Gothic A1"/>
              <a:cs typeface="Gothic A1"/>
              <a:sym typeface="Gothic A1"/>
            </a:endParaRPr>
          </a:p>
          <a:p>
            <a:pPr indent="-361950" lvl="0" marL="457200" rtl="0" algn="l">
              <a:spcBef>
                <a:spcPts val="1000"/>
              </a:spcBef>
              <a:spcAft>
                <a:spcPts val="0"/>
              </a:spcAft>
              <a:buClr>
                <a:schemeClr val="dk1"/>
              </a:buClr>
              <a:buSzPts val="2100"/>
              <a:buChar char="●"/>
            </a:pPr>
            <a:r>
              <a:rPr lang="en" sz="2100">
                <a:solidFill>
                  <a:schemeClr val="dk1"/>
                </a:solidFill>
                <a:latin typeface="Gothic A1 SemiBold"/>
                <a:ea typeface="Gothic A1 SemiBold"/>
                <a:cs typeface="Gothic A1 SemiBold"/>
                <a:sym typeface="Gothic A1 SemiBold"/>
              </a:rPr>
              <a:t>Scoring Criteria</a:t>
            </a:r>
            <a:r>
              <a:rPr lang="en" sz="2100">
                <a:solidFill>
                  <a:schemeClr val="dk1"/>
                </a:solidFill>
                <a:latin typeface="Gothic A1 SemiBold"/>
                <a:ea typeface="Gothic A1 SemiBold"/>
                <a:cs typeface="Gothic A1 SemiBold"/>
                <a:sym typeface="Gothic A1 SemiBold"/>
              </a:rPr>
              <a:t>:</a:t>
            </a:r>
            <a:r>
              <a:rPr lang="en" sz="2100">
                <a:solidFill>
                  <a:schemeClr val="dk1"/>
                </a:solidFill>
                <a:latin typeface="Gothic A1"/>
                <a:ea typeface="Gothic A1"/>
                <a:cs typeface="Gothic A1"/>
                <a:sym typeface="Gothic A1"/>
              </a:rPr>
              <a:t> </a:t>
            </a:r>
            <a:r>
              <a:rPr lang="en" sz="1900">
                <a:solidFill>
                  <a:schemeClr val="dk1"/>
                </a:solidFill>
                <a:latin typeface="Gothic A1"/>
                <a:ea typeface="Gothic A1"/>
                <a:cs typeface="Gothic A1"/>
                <a:sym typeface="Gothic A1"/>
              </a:rPr>
              <a:t>Application elements that will be awarded points; used to evaluate applications submitted for the same Utah Project Funding Areas</a:t>
            </a:r>
            <a:endParaRPr sz="1900">
              <a:solidFill>
                <a:schemeClr val="dk1"/>
              </a:solidFill>
              <a:latin typeface="Gothic A1"/>
              <a:ea typeface="Gothic A1"/>
              <a:cs typeface="Gothic A1"/>
              <a:sym typeface="Gothic A1"/>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9"/>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Application Scoring</a:t>
            </a:r>
            <a:endParaRPr/>
          </a:p>
        </p:txBody>
      </p:sp>
      <p:pic>
        <p:nvPicPr>
          <p:cNvPr id="476" name="Google Shape;476;p79"/>
          <p:cNvPicPr preferRelativeResize="0"/>
          <p:nvPr/>
        </p:nvPicPr>
        <p:blipFill>
          <a:blip r:embed="rId3">
            <a:alphaModFix/>
          </a:blip>
          <a:stretch>
            <a:fillRect/>
          </a:stretch>
        </p:blipFill>
        <p:spPr>
          <a:xfrm>
            <a:off x="839150" y="636300"/>
            <a:ext cx="1244275" cy="438125"/>
          </a:xfrm>
          <a:prstGeom prst="rect">
            <a:avLst/>
          </a:prstGeom>
          <a:noFill/>
          <a:ln>
            <a:noFill/>
          </a:ln>
        </p:spPr>
      </p:pic>
      <p:sp>
        <p:nvSpPr>
          <p:cNvPr id="477" name="Google Shape;477;p79"/>
          <p:cNvSpPr txBox="1"/>
          <p:nvPr/>
        </p:nvSpPr>
        <p:spPr>
          <a:xfrm>
            <a:off x="1046650" y="1839100"/>
            <a:ext cx="7431300" cy="28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Gothic A1"/>
                <a:ea typeface="Gothic A1"/>
                <a:cs typeface="Gothic A1"/>
                <a:sym typeface="Gothic A1"/>
              </a:rPr>
              <a:t>Definitions</a:t>
            </a:r>
            <a:endParaRPr b="1" sz="2100">
              <a:solidFill>
                <a:schemeClr val="dk1"/>
              </a:solidFill>
              <a:latin typeface="Gothic A1"/>
              <a:ea typeface="Gothic A1"/>
              <a:cs typeface="Gothic A1"/>
              <a:sym typeface="Gothic A1"/>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latin typeface="Gothic A1 SemiBold"/>
                <a:ea typeface="Gothic A1 SemiBold"/>
                <a:cs typeface="Gothic A1 SemiBold"/>
                <a:sym typeface="Gothic A1 SemiBold"/>
              </a:rPr>
              <a:t>Priority Broadband Project:</a:t>
            </a:r>
            <a:r>
              <a:rPr lang="en" sz="2100">
                <a:solidFill>
                  <a:schemeClr val="dk1"/>
                </a:solidFill>
              </a:rPr>
              <a:t> </a:t>
            </a:r>
            <a:r>
              <a:rPr lang="en" sz="1900">
                <a:solidFill>
                  <a:schemeClr val="dk1"/>
                </a:solidFill>
                <a:latin typeface="Gothic A1"/>
                <a:ea typeface="Gothic A1"/>
                <a:cs typeface="Gothic A1"/>
                <a:sym typeface="Gothic A1"/>
              </a:rPr>
              <a:t>Project proposing to construct end-to-end fiber optic facilities to all broadband-serviceable locations in an UPFA</a:t>
            </a:r>
            <a:endParaRPr sz="1900">
              <a:solidFill>
                <a:schemeClr val="dk1"/>
              </a:solidFill>
              <a:latin typeface="Gothic A1"/>
              <a:ea typeface="Gothic A1"/>
              <a:cs typeface="Gothic A1"/>
              <a:sym typeface="Gothic A1"/>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latin typeface="Gothic A1 SemiBold"/>
                <a:ea typeface="Gothic A1 SemiBold"/>
                <a:cs typeface="Gothic A1 SemiBold"/>
                <a:sym typeface="Gothic A1 SemiBold"/>
              </a:rPr>
              <a:t>Other Last Mile Broadband Deployment Project:</a:t>
            </a:r>
            <a:r>
              <a:rPr lang="en" sz="2100">
                <a:solidFill>
                  <a:schemeClr val="dk1"/>
                </a:solidFill>
                <a:latin typeface="Gothic A1"/>
                <a:ea typeface="Gothic A1"/>
                <a:cs typeface="Gothic A1"/>
                <a:sym typeface="Gothic A1"/>
              </a:rPr>
              <a:t> </a:t>
            </a:r>
            <a:r>
              <a:rPr lang="en" sz="1900">
                <a:solidFill>
                  <a:schemeClr val="dk1"/>
                </a:solidFill>
                <a:latin typeface="Gothic A1"/>
                <a:ea typeface="Gothic A1"/>
                <a:cs typeface="Gothic A1"/>
                <a:sym typeface="Gothic A1"/>
              </a:rPr>
              <a:t>Project that do not propose to </a:t>
            </a:r>
            <a:r>
              <a:rPr lang="en" sz="1900">
                <a:solidFill>
                  <a:schemeClr val="dk1"/>
                </a:solidFill>
                <a:latin typeface="Gothic A1"/>
                <a:ea typeface="Gothic A1"/>
                <a:cs typeface="Gothic A1"/>
                <a:sym typeface="Gothic A1"/>
              </a:rPr>
              <a:t>construct</a:t>
            </a:r>
            <a:r>
              <a:rPr lang="en" sz="1900">
                <a:solidFill>
                  <a:schemeClr val="dk1"/>
                </a:solidFill>
                <a:latin typeface="Gothic A1"/>
                <a:ea typeface="Gothic A1"/>
                <a:cs typeface="Gothic A1"/>
                <a:sym typeface="Gothic A1"/>
              </a:rPr>
              <a:t> end-to-end fiber optic facilities to all broadband-serviceable locations in an UPFA</a:t>
            </a:r>
            <a:endParaRPr sz="1900">
              <a:solidFill>
                <a:schemeClr val="dk1"/>
              </a:solidFill>
              <a:latin typeface="Gothic A1"/>
              <a:ea typeface="Gothic A1"/>
              <a:cs typeface="Gothic A1"/>
              <a:sym typeface="Gothic A1"/>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2"/>
          <p:cNvSpPr txBox="1"/>
          <p:nvPr>
            <p:ph type="title"/>
          </p:nvPr>
        </p:nvSpPr>
        <p:spPr>
          <a:xfrm>
            <a:off x="242500" y="862668"/>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latin typeface="Gothic A1"/>
                <a:ea typeface="Gothic A1"/>
                <a:cs typeface="Gothic A1"/>
                <a:sym typeface="Gothic A1"/>
              </a:rPr>
              <a:t>Agenda</a:t>
            </a:r>
            <a:endParaRPr>
              <a:latin typeface="Gothic A1"/>
              <a:ea typeface="Gothic A1"/>
              <a:cs typeface="Gothic A1"/>
              <a:sym typeface="Gothic A1"/>
            </a:endParaRPr>
          </a:p>
        </p:txBody>
      </p:sp>
      <p:sp>
        <p:nvSpPr>
          <p:cNvPr id="326" name="Google Shape;326;p62"/>
          <p:cNvSpPr txBox="1"/>
          <p:nvPr/>
        </p:nvSpPr>
        <p:spPr>
          <a:xfrm>
            <a:off x="929325" y="1714050"/>
            <a:ext cx="7834800" cy="3312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Clr>
                <a:schemeClr val="dk1"/>
              </a:buClr>
              <a:buSzPts val="1400"/>
              <a:buFont typeface="Gothic A1 Medium"/>
              <a:buAutoNum type="arabicPeriod"/>
            </a:pPr>
            <a:r>
              <a:rPr lang="en">
                <a:solidFill>
                  <a:schemeClr val="dk1"/>
                </a:solidFill>
                <a:latin typeface="Gothic A1 Medium"/>
                <a:ea typeface="Gothic A1 Medium"/>
                <a:cs typeface="Gothic A1 Medium"/>
                <a:sym typeface="Gothic A1 Medium"/>
              </a:rPr>
              <a:t>Introduction</a:t>
            </a:r>
            <a:endParaRPr>
              <a:solidFill>
                <a:schemeClr val="dk1"/>
              </a:solidFill>
              <a:latin typeface="Gothic A1 Medium"/>
              <a:ea typeface="Gothic A1 Medium"/>
              <a:cs typeface="Gothic A1 Medium"/>
              <a:sym typeface="Gothic A1 Medium"/>
            </a:endParaRPr>
          </a:p>
          <a:p>
            <a:pPr indent="-317500" lvl="0" marL="457200" rtl="0" algn="l">
              <a:lnSpc>
                <a:spcPct val="115000"/>
              </a:lnSpc>
              <a:spcBef>
                <a:spcPts val="0"/>
              </a:spcBef>
              <a:spcAft>
                <a:spcPts val="0"/>
              </a:spcAft>
              <a:buClr>
                <a:schemeClr val="dk1"/>
              </a:buClr>
              <a:buSzPts val="1400"/>
              <a:buFont typeface="Gothic A1 Medium"/>
              <a:buAutoNum type="arabicPeriod"/>
            </a:pPr>
            <a:r>
              <a:rPr lang="en">
                <a:solidFill>
                  <a:schemeClr val="dk1"/>
                </a:solidFill>
                <a:latin typeface="Gothic A1 Medium"/>
                <a:ea typeface="Gothic A1 Medium"/>
                <a:cs typeface="Gothic A1 Medium"/>
                <a:sym typeface="Gothic A1 Medium"/>
              </a:rPr>
              <a:t>Registration and pre-application </a:t>
            </a:r>
            <a:r>
              <a:rPr lang="en">
                <a:solidFill>
                  <a:schemeClr val="dk1"/>
                </a:solidFill>
                <a:latin typeface="Gothic A1 Medium"/>
                <a:ea typeface="Gothic A1 Medium"/>
                <a:cs typeface="Gothic A1 Medium"/>
                <a:sym typeface="Gothic A1 Medium"/>
              </a:rPr>
              <a:t>review</a:t>
            </a:r>
            <a:endParaRPr>
              <a:solidFill>
                <a:schemeClr val="dk1"/>
              </a:solidFill>
              <a:latin typeface="Gothic A1 Medium"/>
              <a:ea typeface="Gothic A1 Medium"/>
              <a:cs typeface="Gothic A1 Medium"/>
              <a:sym typeface="Gothic A1 Medium"/>
            </a:endParaRPr>
          </a:p>
          <a:p>
            <a:pPr indent="-317500" lvl="0" marL="457200" rtl="0" algn="l">
              <a:lnSpc>
                <a:spcPct val="115000"/>
              </a:lnSpc>
              <a:spcBef>
                <a:spcPts val="0"/>
              </a:spcBef>
              <a:spcAft>
                <a:spcPts val="0"/>
              </a:spcAft>
              <a:buClr>
                <a:schemeClr val="dk1"/>
              </a:buClr>
              <a:buSzPts val="1400"/>
              <a:buFont typeface="Gothic A1 Medium"/>
              <a:buAutoNum type="arabicPeriod"/>
            </a:pPr>
            <a:r>
              <a:rPr lang="en">
                <a:solidFill>
                  <a:schemeClr val="dk1"/>
                </a:solidFill>
                <a:latin typeface="Gothic A1 Medium"/>
                <a:ea typeface="Gothic A1 Medium"/>
                <a:cs typeface="Gothic A1 Medium"/>
                <a:sym typeface="Gothic A1 Medium"/>
              </a:rPr>
              <a:t>BIG BEAD </a:t>
            </a:r>
            <a:r>
              <a:rPr lang="en">
                <a:solidFill>
                  <a:schemeClr val="dk1"/>
                </a:solidFill>
                <a:latin typeface="Gothic A1 Medium"/>
                <a:ea typeface="Gothic A1 Medium"/>
                <a:cs typeface="Gothic A1 Medium"/>
                <a:sym typeface="Gothic A1 Medium"/>
              </a:rPr>
              <a:t>application</a:t>
            </a:r>
            <a:r>
              <a:rPr lang="en">
                <a:solidFill>
                  <a:schemeClr val="dk1"/>
                </a:solidFill>
                <a:latin typeface="Gothic A1 Medium"/>
                <a:ea typeface="Gothic A1 Medium"/>
                <a:cs typeface="Gothic A1 Medium"/>
                <a:sym typeface="Gothic A1 Medium"/>
              </a:rPr>
              <a:t> </a:t>
            </a:r>
            <a:r>
              <a:rPr lang="en">
                <a:solidFill>
                  <a:schemeClr val="dk1"/>
                </a:solidFill>
                <a:latin typeface="Gothic A1 Medium"/>
                <a:ea typeface="Gothic A1 Medium"/>
                <a:cs typeface="Gothic A1 Medium"/>
                <a:sym typeface="Gothic A1 Medium"/>
              </a:rPr>
              <a:t>requirements</a:t>
            </a:r>
            <a:r>
              <a:rPr lang="en">
                <a:solidFill>
                  <a:schemeClr val="dk1"/>
                </a:solidFill>
                <a:latin typeface="Gothic A1 Medium"/>
                <a:ea typeface="Gothic A1 Medium"/>
                <a:cs typeface="Gothic A1 Medium"/>
                <a:sym typeface="Gothic A1 Medium"/>
              </a:rPr>
              <a:t> and scoring</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General r</a:t>
            </a:r>
            <a:r>
              <a:rPr lang="en">
                <a:solidFill>
                  <a:schemeClr val="dk1"/>
                </a:solidFill>
                <a:latin typeface="Gothic A1 Medium"/>
                <a:ea typeface="Gothic A1 Medium"/>
                <a:cs typeface="Gothic A1 Medium"/>
                <a:sym typeface="Gothic A1 Medium"/>
              </a:rPr>
              <a:t>equirements </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Project area selection, project descriptions, and scope of work</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Labor and workforce </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Technology, speed, and scalability </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Affordability </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Local and regional coordination </a:t>
            </a:r>
            <a:endParaRPr>
              <a:solidFill>
                <a:schemeClr val="dk1"/>
              </a:solidFill>
              <a:latin typeface="Gothic A1 Medium"/>
              <a:ea typeface="Gothic A1 Medium"/>
              <a:cs typeface="Gothic A1 Medium"/>
              <a:sym typeface="Gothic A1 Medium"/>
            </a:endParaRPr>
          </a:p>
          <a:p>
            <a:pPr indent="-317500" lvl="1" marL="914400" rtl="0" algn="l">
              <a:lnSpc>
                <a:spcPct val="115000"/>
              </a:lnSpc>
              <a:spcBef>
                <a:spcPts val="0"/>
              </a:spcBef>
              <a:spcAft>
                <a:spcPts val="0"/>
              </a:spcAft>
              <a:buClr>
                <a:schemeClr val="dk1"/>
              </a:buClr>
              <a:buSzPts val="1400"/>
              <a:buFont typeface="Gothic A1 Medium"/>
              <a:buAutoNum type="alphaLcPeriod"/>
            </a:pPr>
            <a:r>
              <a:rPr lang="en">
                <a:solidFill>
                  <a:schemeClr val="dk1"/>
                </a:solidFill>
                <a:latin typeface="Gothic A1 Medium"/>
                <a:ea typeface="Gothic A1 Medium"/>
                <a:cs typeface="Gothic A1 Medium"/>
                <a:sym typeface="Gothic A1 Medium"/>
              </a:rPr>
              <a:t>Financial </a:t>
            </a:r>
            <a:r>
              <a:rPr lang="en">
                <a:solidFill>
                  <a:schemeClr val="dk1"/>
                </a:solidFill>
                <a:latin typeface="Gothic A1 Medium"/>
                <a:ea typeface="Gothic A1 Medium"/>
                <a:cs typeface="Gothic A1 Medium"/>
                <a:sym typeface="Gothic A1 Medium"/>
              </a:rPr>
              <a:t>capability</a:t>
            </a:r>
            <a:endParaRPr>
              <a:solidFill>
                <a:schemeClr val="dk1"/>
              </a:solidFill>
              <a:latin typeface="Gothic A1 Medium"/>
              <a:ea typeface="Gothic A1 Medium"/>
              <a:cs typeface="Gothic A1 Medium"/>
              <a:sym typeface="Gothic A1 Medium"/>
            </a:endParaRPr>
          </a:p>
          <a:p>
            <a:pPr indent="-317500" lvl="0" marL="457200" rtl="0" algn="l">
              <a:lnSpc>
                <a:spcPct val="115000"/>
              </a:lnSpc>
              <a:spcBef>
                <a:spcPts val="0"/>
              </a:spcBef>
              <a:spcAft>
                <a:spcPts val="0"/>
              </a:spcAft>
              <a:buClr>
                <a:schemeClr val="dk1"/>
              </a:buClr>
              <a:buSzPts val="1400"/>
              <a:buFont typeface="Gothic A1 Medium"/>
              <a:buAutoNum type="arabicPeriod"/>
            </a:pPr>
            <a:r>
              <a:rPr lang="en">
                <a:solidFill>
                  <a:schemeClr val="dk1"/>
                </a:solidFill>
                <a:latin typeface="Gothic A1 Medium"/>
                <a:ea typeface="Gothic A1 Medium"/>
                <a:cs typeface="Gothic A1 Medium"/>
                <a:sym typeface="Gothic A1 Medium"/>
              </a:rPr>
              <a:t>Grant application portal instructions</a:t>
            </a:r>
            <a:endParaRPr>
              <a:solidFill>
                <a:schemeClr val="dk1"/>
              </a:solidFill>
              <a:latin typeface="Gothic A1 Medium"/>
              <a:ea typeface="Gothic A1 Medium"/>
              <a:cs typeface="Gothic A1 Medium"/>
              <a:sym typeface="Gothic A1 Medium"/>
            </a:endParaRPr>
          </a:p>
          <a:p>
            <a:pPr indent="-317500" lvl="0" marL="457200" rtl="0" algn="l">
              <a:lnSpc>
                <a:spcPct val="115000"/>
              </a:lnSpc>
              <a:spcBef>
                <a:spcPts val="0"/>
              </a:spcBef>
              <a:spcAft>
                <a:spcPts val="0"/>
              </a:spcAft>
              <a:buClr>
                <a:schemeClr val="dk1"/>
              </a:buClr>
              <a:buSzPts val="1400"/>
              <a:buFont typeface="Gothic A1 Medium"/>
              <a:buAutoNum type="arabicPeriod"/>
            </a:pPr>
            <a:r>
              <a:rPr lang="en">
                <a:solidFill>
                  <a:schemeClr val="dk1"/>
                </a:solidFill>
                <a:latin typeface="Gothic A1 Medium"/>
                <a:ea typeface="Gothic A1 Medium"/>
                <a:cs typeface="Gothic A1 Medium"/>
                <a:sym typeface="Gothic A1 Medium"/>
              </a:rPr>
              <a:t>Permitting, reporting, compliance</a:t>
            </a:r>
            <a:endParaRPr>
              <a:solidFill>
                <a:schemeClr val="dk1"/>
              </a:solidFill>
              <a:latin typeface="Gothic A1 Medium"/>
              <a:ea typeface="Gothic A1 Medium"/>
              <a:cs typeface="Gothic A1 Medium"/>
              <a:sym typeface="Gothic A1 Medium"/>
            </a:endParaRPr>
          </a:p>
          <a:p>
            <a:pPr indent="-317500" lvl="0" marL="457200" rtl="0" algn="l">
              <a:lnSpc>
                <a:spcPct val="100000"/>
              </a:lnSpc>
              <a:spcBef>
                <a:spcPts val="0"/>
              </a:spcBef>
              <a:spcAft>
                <a:spcPts val="0"/>
              </a:spcAft>
              <a:buClr>
                <a:schemeClr val="dk1"/>
              </a:buClr>
              <a:buSzPts val="1400"/>
              <a:buFont typeface="Gothic A1 Medium"/>
              <a:buAutoNum type="arabicPeriod"/>
            </a:pPr>
            <a:r>
              <a:rPr lang="en">
                <a:solidFill>
                  <a:schemeClr val="dk1"/>
                </a:solidFill>
                <a:latin typeface="Gothic A1 Medium"/>
                <a:ea typeface="Gothic A1 Medium"/>
                <a:cs typeface="Gothic A1 Medium"/>
                <a:sym typeface="Gothic A1 Medium"/>
              </a:rPr>
              <a:t>Q&amp;A</a:t>
            </a:r>
            <a:endParaRPr>
              <a:solidFill>
                <a:schemeClr val="dk1"/>
              </a:solidFill>
              <a:latin typeface="Gothic A1 Medium"/>
              <a:ea typeface="Gothic A1 Medium"/>
              <a:cs typeface="Gothic A1 Medium"/>
              <a:sym typeface="Gothic A1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80"/>
          <p:cNvSpPr txBox="1"/>
          <p:nvPr>
            <p:ph idx="1" type="body"/>
          </p:nvPr>
        </p:nvSpPr>
        <p:spPr>
          <a:xfrm>
            <a:off x="628650" y="819678"/>
            <a:ext cx="7886700" cy="4176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Priority Broadband Projects</a:t>
            </a:r>
            <a:endParaRPr/>
          </a:p>
        </p:txBody>
      </p:sp>
      <p:sp>
        <p:nvSpPr>
          <p:cNvPr id="483" name="Google Shape;483;p80"/>
          <p:cNvSpPr txBox="1"/>
          <p:nvPr>
            <p:ph type="title"/>
          </p:nvPr>
        </p:nvSpPr>
        <p:spPr>
          <a:xfrm>
            <a:off x="628650" y="130800"/>
            <a:ext cx="7886700" cy="889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t>Scoring Rubric</a:t>
            </a:r>
            <a:r>
              <a:rPr lang="en"/>
              <a:t> - </a:t>
            </a:r>
            <a:r>
              <a:rPr lang="en" sz="2100"/>
              <a:t>Primary &amp; Secondary Criteria </a:t>
            </a:r>
            <a:endParaRPr sz="1200"/>
          </a:p>
        </p:txBody>
      </p:sp>
      <p:graphicFrame>
        <p:nvGraphicFramePr>
          <p:cNvPr id="484" name="Google Shape;484;p80"/>
          <p:cNvGraphicFramePr/>
          <p:nvPr/>
        </p:nvGraphicFramePr>
        <p:xfrm>
          <a:off x="523475" y="1288625"/>
          <a:ext cx="3000000" cy="3000000"/>
        </p:xfrm>
        <a:graphic>
          <a:graphicData uri="http://schemas.openxmlformats.org/drawingml/2006/table">
            <a:tbl>
              <a:tblPr>
                <a:noFill/>
                <a:tableStyleId>{8F63CBEC-EC66-405C-A678-B9686B5AC235}</a:tableStyleId>
              </a:tblPr>
              <a:tblGrid>
                <a:gridCol w="4124175"/>
                <a:gridCol w="4124175"/>
              </a:tblGrid>
              <a:tr h="319800">
                <a:tc>
                  <a:txBody>
                    <a:bodyPr/>
                    <a:lstStyle/>
                    <a:p>
                      <a:pPr indent="0" lvl="0" marL="0" rtl="0" algn="ctr">
                        <a:spcBef>
                          <a:spcPts val="0"/>
                        </a:spcBef>
                        <a:spcAft>
                          <a:spcPts val="0"/>
                        </a:spcAft>
                        <a:buNone/>
                      </a:pPr>
                      <a:r>
                        <a:rPr b="1" lang="en">
                          <a:solidFill>
                            <a:schemeClr val="lt1"/>
                          </a:solidFill>
                        </a:rPr>
                        <a:t>Criteria</a:t>
                      </a:r>
                      <a:endParaRPr b="1">
                        <a:solidFill>
                          <a:schemeClr val="lt1"/>
                        </a:solidFill>
                      </a:endParaRPr>
                    </a:p>
                  </a:txBody>
                  <a:tcPr marT="91425" marB="91425" marR="91425" marL="91425">
                    <a:solidFill>
                      <a:srgbClr val="888888"/>
                    </a:solidFill>
                  </a:tcPr>
                </a:tc>
                <a:tc>
                  <a:txBody>
                    <a:bodyPr/>
                    <a:lstStyle/>
                    <a:p>
                      <a:pPr indent="0" lvl="0" marL="0" rtl="0" algn="ctr">
                        <a:spcBef>
                          <a:spcPts val="0"/>
                        </a:spcBef>
                        <a:spcAft>
                          <a:spcPts val="0"/>
                        </a:spcAft>
                        <a:buNone/>
                      </a:pPr>
                      <a:r>
                        <a:rPr b="1" lang="en">
                          <a:solidFill>
                            <a:schemeClr val="lt1"/>
                          </a:solidFill>
                        </a:rPr>
                        <a:t>Weight</a:t>
                      </a:r>
                      <a:endParaRPr b="1">
                        <a:solidFill>
                          <a:schemeClr val="lt1"/>
                        </a:solidFill>
                      </a:endParaRPr>
                    </a:p>
                  </a:txBody>
                  <a:tcPr marT="91425" marB="91425" marR="91425" marL="91425">
                    <a:solidFill>
                      <a:srgbClr val="888888"/>
                    </a:solidFill>
                  </a:tcPr>
                </a:tc>
              </a:tr>
              <a:tr h="307475">
                <a:tc>
                  <a:txBody>
                    <a:bodyPr/>
                    <a:lstStyle/>
                    <a:p>
                      <a:pPr indent="0" lvl="0" marL="0" rtl="0" algn="ctr">
                        <a:spcBef>
                          <a:spcPts val="0"/>
                        </a:spcBef>
                        <a:spcAft>
                          <a:spcPts val="0"/>
                        </a:spcAft>
                        <a:buNone/>
                      </a:pPr>
                      <a:r>
                        <a:rPr lang="en" sz="1300"/>
                        <a:t>Minimal BEAD Outlay - Match &amp; Cost per location </a:t>
                      </a:r>
                      <a:endParaRPr sz="1300"/>
                    </a:p>
                  </a:txBody>
                  <a:tcPr marT="91425" marB="91425" marR="91425" marL="91425"/>
                </a:tc>
                <a:tc>
                  <a:txBody>
                    <a:bodyPr/>
                    <a:lstStyle/>
                    <a:p>
                      <a:pPr indent="0" lvl="0" marL="0" rtl="0" algn="ctr">
                        <a:spcBef>
                          <a:spcPts val="0"/>
                        </a:spcBef>
                        <a:spcAft>
                          <a:spcPts val="0"/>
                        </a:spcAft>
                        <a:buNone/>
                      </a:pPr>
                      <a:r>
                        <a:rPr lang="en" sz="1300"/>
                        <a:t>50%</a:t>
                      </a:r>
                      <a:endParaRPr sz="1300"/>
                    </a:p>
                  </a:txBody>
                  <a:tcPr marT="91425" marB="91425" marR="91425" marL="91425"/>
                </a:tc>
              </a:tr>
              <a:tr h="307475">
                <a:tc>
                  <a:txBody>
                    <a:bodyPr/>
                    <a:lstStyle/>
                    <a:p>
                      <a:pPr indent="0" lvl="0" marL="0" rtl="0" algn="ctr">
                        <a:spcBef>
                          <a:spcPts val="0"/>
                        </a:spcBef>
                        <a:spcAft>
                          <a:spcPts val="0"/>
                        </a:spcAft>
                        <a:buNone/>
                      </a:pPr>
                      <a:r>
                        <a:rPr lang="en" sz="1300"/>
                        <a:t>Affordability (Middle Class) - $70 - $142.75 </a:t>
                      </a:r>
                      <a:endParaRPr sz="1300"/>
                    </a:p>
                  </a:txBody>
                  <a:tcPr marT="91425" marB="91425" marR="91425" marL="91425"/>
                </a:tc>
                <a:tc>
                  <a:txBody>
                    <a:bodyPr/>
                    <a:lstStyle/>
                    <a:p>
                      <a:pPr indent="0" lvl="0" marL="0" rtl="0" algn="ctr">
                        <a:spcBef>
                          <a:spcPts val="0"/>
                        </a:spcBef>
                        <a:spcAft>
                          <a:spcPts val="0"/>
                        </a:spcAft>
                        <a:buNone/>
                      </a:pPr>
                      <a:r>
                        <a:rPr lang="en" sz="1300"/>
                        <a:t>15%</a:t>
                      </a:r>
                      <a:endParaRPr sz="1300"/>
                    </a:p>
                  </a:txBody>
                  <a:tcPr marT="91425" marB="91425" marR="91425" marL="91425"/>
                </a:tc>
              </a:tr>
              <a:tr h="307475">
                <a:tc>
                  <a:txBody>
                    <a:bodyPr/>
                    <a:lstStyle/>
                    <a:p>
                      <a:pPr indent="0" lvl="0" marL="0" rtl="0" algn="ctr">
                        <a:spcBef>
                          <a:spcPts val="0"/>
                        </a:spcBef>
                        <a:spcAft>
                          <a:spcPts val="0"/>
                        </a:spcAft>
                        <a:buNone/>
                      </a:pPr>
                      <a:r>
                        <a:rPr lang="en" sz="1300"/>
                        <a:t>Fair Labor Practices </a:t>
                      </a:r>
                      <a:endParaRPr sz="1300"/>
                    </a:p>
                  </a:txBody>
                  <a:tcPr marT="91425" marB="91425" marR="91425" marL="91425"/>
                </a:tc>
                <a:tc>
                  <a:txBody>
                    <a:bodyPr/>
                    <a:lstStyle/>
                    <a:p>
                      <a:pPr indent="0" lvl="0" marL="0" rtl="0" algn="ctr">
                        <a:spcBef>
                          <a:spcPts val="0"/>
                        </a:spcBef>
                        <a:spcAft>
                          <a:spcPts val="0"/>
                        </a:spcAft>
                        <a:buNone/>
                      </a:pPr>
                      <a:r>
                        <a:rPr lang="en" sz="1300"/>
                        <a:t>10%</a:t>
                      </a:r>
                      <a:endParaRPr sz="1300"/>
                    </a:p>
                  </a:txBody>
                  <a:tcPr marT="91425" marB="91425" marR="91425" marL="91425"/>
                </a:tc>
              </a:tr>
              <a:tr h="307475">
                <a:tc>
                  <a:txBody>
                    <a:bodyPr/>
                    <a:lstStyle/>
                    <a:p>
                      <a:pPr indent="0" lvl="0" marL="0" rtl="0" algn="ctr">
                        <a:spcBef>
                          <a:spcPts val="0"/>
                        </a:spcBef>
                        <a:spcAft>
                          <a:spcPts val="0"/>
                        </a:spcAft>
                        <a:buNone/>
                      </a:pPr>
                      <a:r>
                        <a:rPr lang="en" sz="1300"/>
                        <a:t>Speed to Deployment</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8%</a:t>
                      </a:r>
                      <a:endParaRPr sz="1300"/>
                    </a:p>
                  </a:txBody>
                  <a:tcPr marT="91425" marB="91425" marR="91425" marL="91425">
                    <a:solidFill>
                      <a:srgbClr val="D8D8D8"/>
                    </a:solidFill>
                  </a:tcPr>
                </a:tc>
              </a:tr>
              <a:tr h="363200">
                <a:tc>
                  <a:txBody>
                    <a:bodyPr/>
                    <a:lstStyle/>
                    <a:p>
                      <a:pPr indent="0" lvl="0" marL="0" rtl="0" algn="ctr">
                        <a:spcBef>
                          <a:spcPts val="0"/>
                        </a:spcBef>
                        <a:spcAft>
                          <a:spcPts val="0"/>
                        </a:spcAft>
                        <a:buNone/>
                      </a:pPr>
                      <a:r>
                        <a:rPr lang="en" sz="1300"/>
                        <a:t>Local &amp; Tribal Gov’t Coordination</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6%</a:t>
                      </a:r>
                      <a:endParaRPr sz="1300"/>
                    </a:p>
                  </a:txBody>
                  <a:tcPr marT="91425" marB="91425" marR="91425" marL="91425">
                    <a:solidFill>
                      <a:srgbClr val="D8D8D8"/>
                    </a:solidFill>
                  </a:tcPr>
                </a:tc>
              </a:tr>
              <a:tr h="307475">
                <a:tc>
                  <a:txBody>
                    <a:bodyPr/>
                    <a:lstStyle/>
                    <a:p>
                      <a:pPr indent="0" lvl="0" marL="0" rtl="0" algn="ctr">
                        <a:spcBef>
                          <a:spcPts val="0"/>
                        </a:spcBef>
                        <a:spcAft>
                          <a:spcPts val="0"/>
                        </a:spcAft>
                        <a:buNone/>
                      </a:pPr>
                      <a:r>
                        <a:rPr lang="en" sz="1300"/>
                        <a:t>Community Impact </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7%</a:t>
                      </a:r>
                      <a:endParaRPr sz="1300"/>
                    </a:p>
                  </a:txBody>
                  <a:tcPr marT="91425" marB="91425" marR="91425" marL="91425">
                    <a:solidFill>
                      <a:srgbClr val="D8D8D8"/>
                    </a:solidFill>
                  </a:tcPr>
                </a:tc>
              </a:tr>
              <a:tr h="307475">
                <a:tc>
                  <a:txBody>
                    <a:bodyPr/>
                    <a:lstStyle/>
                    <a:p>
                      <a:pPr indent="0" lvl="0" marL="0" rtl="0" algn="ctr">
                        <a:spcBef>
                          <a:spcPts val="0"/>
                        </a:spcBef>
                        <a:spcAft>
                          <a:spcPts val="0"/>
                        </a:spcAft>
                        <a:buNone/>
                      </a:pPr>
                      <a:r>
                        <a:rPr lang="en" sz="1300"/>
                        <a:t>Workforce Development &amp; Job Quality (min/women-owned hires &amp; subs opportunities)</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3%</a:t>
                      </a:r>
                      <a:endParaRPr sz="1300"/>
                    </a:p>
                  </a:txBody>
                  <a:tcPr marT="91425" marB="91425" marR="91425" marL="91425">
                    <a:solidFill>
                      <a:srgbClr val="D8D8D8"/>
                    </a:solidFill>
                  </a:tcPr>
                </a:tc>
              </a:tr>
              <a:tr h="307475">
                <a:tc>
                  <a:txBody>
                    <a:bodyPr/>
                    <a:lstStyle/>
                    <a:p>
                      <a:pPr indent="0" lvl="0" marL="0" rtl="0" algn="ctr">
                        <a:spcBef>
                          <a:spcPts val="0"/>
                        </a:spcBef>
                        <a:spcAft>
                          <a:spcPts val="0"/>
                        </a:spcAft>
                        <a:buNone/>
                      </a:pPr>
                      <a:r>
                        <a:rPr lang="en" sz="1300"/>
                        <a:t>Open Access Networks</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1%</a:t>
                      </a:r>
                      <a:endParaRPr sz="1300"/>
                    </a:p>
                  </a:txBody>
                  <a:tcPr marT="91425" marB="91425" marR="91425" marL="91425">
                    <a:solidFill>
                      <a:srgbClr val="D8D8D8"/>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81"/>
          <p:cNvSpPr txBox="1"/>
          <p:nvPr>
            <p:ph idx="1" type="body"/>
          </p:nvPr>
        </p:nvSpPr>
        <p:spPr>
          <a:xfrm>
            <a:off x="628650" y="627829"/>
            <a:ext cx="7886700" cy="467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Other Last Mile Broadband Deployment Projects</a:t>
            </a:r>
            <a:endParaRPr/>
          </a:p>
        </p:txBody>
      </p:sp>
      <p:sp>
        <p:nvSpPr>
          <p:cNvPr id="490" name="Google Shape;490;p81"/>
          <p:cNvSpPr txBox="1"/>
          <p:nvPr>
            <p:ph type="title"/>
          </p:nvPr>
        </p:nvSpPr>
        <p:spPr>
          <a:xfrm>
            <a:off x="628650" y="1"/>
            <a:ext cx="7886700" cy="777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Scoring Rubric</a:t>
            </a:r>
            <a:endParaRPr/>
          </a:p>
        </p:txBody>
      </p:sp>
      <p:graphicFrame>
        <p:nvGraphicFramePr>
          <p:cNvPr id="491" name="Google Shape;491;p81"/>
          <p:cNvGraphicFramePr/>
          <p:nvPr/>
        </p:nvGraphicFramePr>
        <p:xfrm>
          <a:off x="494575" y="1057575"/>
          <a:ext cx="3000000" cy="3000000"/>
        </p:xfrm>
        <a:graphic>
          <a:graphicData uri="http://schemas.openxmlformats.org/drawingml/2006/table">
            <a:tbl>
              <a:tblPr>
                <a:noFill/>
                <a:tableStyleId>{8F63CBEC-EC66-405C-A678-B9686B5AC235}</a:tableStyleId>
              </a:tblPr>
              <a:tblGrid>
                <a:gridCol w="4124175"/>
                <a:gridCol w="4124175"/>
              </a:tblGrid>
              <a:tr h="319800">
                <a:tc>
                  <a:txBody>
                    <a:bodyPr/>
                    <a:lstStyle/>
                    <a:p>
                      <a:pPr indent="0" lvl="0" marL="0" rtl="0" algn="ctr">
                        <a:spcBef>
                          <a:spcPts val="0"/>
                        </a:spcBef>
                        <a:spcAft>
                          <a:spcPts val="0"/>
                        </a:spcAft>
                        <a:buNone/>
                      </a:pPr>
                      <a:r>
                        <a:rPr b="1" lang="en">
                          <a:solidFill>
                            <a:schemeClr val="lt1"/>
                          </a:solidFill>
                        </a:rPr>
                        <a:t>Criteria</a:t>
                      </a:r>
                      <a:endParaRPr b="1">
                        <a:solidFill>
                          <a:schemeClr val="lt1"/>
                        </a:solidFill>
                      </a:endParaRPr>
                    </a:p>
                  </a:txBody>
                  <a:tcPr marT="91425" marB="91425" marR="91425" marL="91425">
                    <a:solidFill>
                      <a:srgbClr val="888888"/>
                    </a:solidFill>
                  </a:tcPr>
                </a:tc>
                <a:tc>
                  <a:txBody>
                    <a:bodyPr/>
                    <a:lstStyle/>
                    <a:p>
                      <a:pPr indent="0" lvl="0" marL="0" rtl="0" algn="ctr">
                        <a:spcBef>
                          <a:spcPts val="0"/>
                        </a:spcBef>
                        <a:spcAft>
                          <a:spcPts val="0"/>
                        </a:spcAft>
                        <a:buNone/>
                      </a:pPr>
                      <a:r>
                        <a:rPr b="1" lang="en">
                          <a:solidFill>
                            <a:schemeClr val="lt1"/>
                          </a:solidFill>
                        </a:rPr>
                        <a:t>Weight</a:t>
                      </a:r>
                      <a:endParaRPr b="1">
                        <a:solidFill>
                          <a:schemeClr val="lt1"/>
                        </a:solidFill>
                      </a:endParaRPr>
                    </a:p>
                  </a:txBody>
                  <a:tcPr marT="91425" marB="91425" marR="91425" marL="91425">
                    <a:solidFill>
                      <a:srgbClr val="888888"/>
                    </a:solidFill>
                  </a:tcPr>
                </a:tc>
              </a:tr>
              <a:tr h="307475">
                <a:tc>
                  <a:txBody>
                    <a:bodyPr/>
                    <a:lstStyle/>
                    <a:p>
                      <a:pPr indent="0" lvl="0" marL="0" rtl="0" algn="ctr">
                        <a:spcBef>
                          <a:spcPts val="0"/>
                        </a:spcBef>
                        <a:spcAft>
                          <a:spcPts val="0"/>
                        </a:spcAft>
                        <a:buNone/>
                      </a:pPr>
                      <a:r>
                        <a:rPr lang="en" sz="1300"/>
                        <a:t>Minimal BEAD Outlay - Match &amp; Scalability &amp; Resiliency</a:t>
                      </a:r>
                      <a:endParaRPr sz="1300"/>
                    </a:p>
                  </a:txBody>
                  <a:tcPr marT="91425" marB="91425" marR="91425" marL="91425"/>
                </a:tc>
                <a:tc>
                  <a:txBody>
                    <a:bodyPr/>
                    <a:lstStyle/>
                    <a:p>
                      <a:pPr indent="0" lvl="0" marL="0" rtl="0" algn="ctr">
                        <a:spcBef>
                          <a:spcPts val="0"/>
                        </a:spcBef>
                        <a:spcAft>
                          <a:spcPts val="0"/>
                        </a:spcAft>
                        <a:buNone/>
                      </a:pPr>
                      <a:r>
                        <a:rPr lang="en" sz="1300"/>
                        <a:t>50%</a:t>
                      </a:r>
                      <a:endParaRPr sz="1300"/>
                    </a:p>
                  </a:txBody>
                  <a:tcPr marT="91425" marB="91425" marR="91425" marL="91425"/>
                </a:tc>
              </a:tr>
              <a:tr h="307475">
                <a:tc>
                  <a:txBody>
                    <a:bodyPr/>
                    <a:lstStyle/>
                    <a:p>
                      <a:pPr indent="0" lvl="0" marL="0" rtl="0" algn="ctr">
                        <a:spcBef>
                          <a:spcPts val="0"/>
                        </a:spcBef>
                        <a:spcAft>
                          <a:spcPts val="0"/>
                        </a:spcAft>
                        <a:buNone/>
                      </a:pPr>
                      <a:r>
                        <a:rPr lang="en" sz="1300"/>
                        <a:t>Affordability (Middle Class) - $60 - $105.03</a:t>
                      </a:r>
                      <a:endParaRPr sz="1300"/>
                    </a:p>
                  </a:txBody>
                  <a:tcPr marT="91425" marB="91425" marR="91425" marL="91425"/>
                </a:tc>
                <a:tc>
                  <a:txBody>
                    <a:bodyPr/>
                    <a:lstStyle/>
                    <a:p>
                      <a:pPr indent="0" lvl="0" marL="0" rtl="0" algn="ctr">
                        <a:spcBef>
                          <a:spcPts val="0"/>
                        </a:spcBef>
                        <a:spcAft>
                          <a:spcPts val="0"/>
                        </a:spcAft>
                        <a:buNone/>
                      </a:pPr>
                      <a:r>
                        <a:rPr lang="en" sz="1300"/>
                        <a:t>15%</a:t>
                      </a:r>
                      <a:endParaRPr sz="1300"/>
                    </a:p>
                  </a:txBody>
                  <a:tcPr marT="91425" marB="91425" marR="91425" marL="91425"/>
                </a:tc>
              </a:tr>
              <a:tr h="307475">
                <a:tc>
                  <a:txBody>
                    <a:bodyPr/>
                    <a:lstStyle/>
                    <a:p>
                      <a:pPr indent="0" lvl="0" marL="0" rtl="0" algn="ctr">
                        <a:spcBef>
                          <a:spcPts val="0"/>
                        </a:spcBef>
                        <a:spcAft>
                          <a:spcPts val="0"/>
                        </a:spcAft>
                        <a:buNone/>
                      </a:pPr>
                      <a:r>
                        <a:rPr lang="en" sz="1300"/>
                        <a:t>Fair Labor Practices</a:t>
                      </a:r>
                      <a:endParaRPr sz="1300"/>
                    </a:p>
                  </a:txBody>
                  <a:tcPr marT="91425" marB="91425" marR="91425" marL="91425"/>
                </a:tc>
                <a:tc>
                  <a:txBody>
                    <a:bodyPr/>
                    <a:lstStyle/>
                    <a:p>
                      <a:pPr indent="0" lvl="0" marL="0" rtl="0" algn="ctr">
                        <a:spcBef>
                          <a:spcPts val="0"/>
                        </a:spcBef>
                        <a:spcAft>
                          <a:spcPts val="0"/>
                        </a:spcAft>
                        <a:buNone/>
                      </a:pPr>
                      <a:r>
                        <a:rPr lang="en" sz="1300"/>
                        <a:t>10%</a:t>
                      </a:r>
                      <a:endParaRPr sz="1300"/>
                    </a:p>
                  </a:txBody>
                  <a:tcPr marT="91425" marB="91425" marR="91425" marL="91425"/>
                </a:tc>
              </a:tr>
              <a:tr h="307475">
                <a:tc>
                  <a:txBody>
                    <a:bodyPr/>
                    <a:lstStyle/>
                    <a:p>
                      <a:pPr indent="0" lvl="0" marL="0" rtl="0" algn="ctr">
                        <a:spcBef>
                          <a:spcPts val="0"/>
                        </a:spcBef>
                        <a:spcAft>
                          <a:spcPts val="0"/>
                        </a:spcAft>
                        <a:buNone/>
                      </a:pPr>
                      <a:r>
                        <a:rPr lang="en" sz="1300"/>
                        <a:t>Speed to Deployment</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4%</a:t>
                      </a:r>
                      <a:endParaRPr sz="1300"/>
                    </a:p>
                  </a:txBody>
                  <a:tcPr marT="91425" marB="91425" marR="91425" marL="91425">
                    <a:solidFill>
                      <a:srgbClr val="D8D8D8"/>
                    </a:solidFill>
                  </a:tcPr>
                </a:tc>
              </a:tr>
              <a:tr h="363200">
                <a:tc>
                  <a:txBody>
                    <a:bodyPr/>
                    <a:lstStyle/>
                    <a:p>
                      <a:pPr indent="0" lvl="0" marL="0" rtl="0" algn="ctr">
                        <a:spcBef>
                          <a:spcPts val="0"/>
                        </a:spcBef>
                        <a:spcAft>
                          <a:spcPts val="0"/>
                        </a:spcAft>
                        <a:buNone/>
                      </a:pPr>
                      <a:r>
                        <a:rPr lang="en" sz="1300"/>
                        <a:t>Speed of Network and Other Technical Capabilities</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6%</a:t>
                      </a:r>
                      <a:endParaRPr sz="1300"/>
                    </a:p>
                  </a:txBody>
                  <a:tcPr marT="91425" marB="91425" marR="91425" marL="91425">
                    <a:solidFill>
                      <a:srgbClr val="D8D8D8"/>
                    </a:solidFill>
                  </a:tcPr>
                </a:tc>
              </a:tr>
              <a:tr h="307475">
                <a:tc>
                  <a:txBody>
                    <a:bodyPr/>
                    <a:lstStyle/>
                    <a:p>
                      <a:pPr indent="0" lvl="0" marL="0" rtl="0" algn="ctr">
                        <a:spcBef>
                          <a:spcPts val="0"/>
                        </a:spcBef>
                        <a:spcAft>
                          <a:spcPts val="0"/>
                        </a:spcAft>
                        <a:buNone/>
                      </a:pPr>
                      <a:r>
                        <a:rPr lang="en" sz="1300"/>
                        <a:t>Local and Tribal Gov’t Coordination</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7%</a:t>
                      </a:r>
                      <a:endParaRPr sz="1300"/>
                    </a:p>
                  </a:txBody>
                  <a:tcPr marT="91425" marB="91425" marR="91425" marL="91425">
                    <a:solidFill>
                      <a:srgbClr val="D8D8D8"/>
                    </a:solidFill>
                  </a:tcPr>
                </a:tc>
              </a:tr>
              <a:tr h="307475">
                <a:tc>
                  <a:txBody>
                    <a:bodyPr/>
                    <a:lstStyle/>
                    <a:p>
                      <a:pPr indent="0" lvl="0" marL="0" rtl="0" algn="ctr">
                        <a:spcBef>
                          <a:spcPts val="0"/>
                        </a:spcBef>
                        <a:spcAft>
                          <a:spcPts val="0"/>
                        </a:spcAft>
                        <a:buNone/>
                      </a:pPr>
                      <a:r>
                        <a:rPr lang="en" sz="1300"/>
                        <a:t>Community Impact</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7%</a:t>
                      </a:r>
                      <a:endParaRPr sz="1300"/>
                    </a:p>
                  </a:txBody>
                  <a:tcPr marT="91425" marB="91425" marR="91425" marL="91425">
                    <a:solidFill>
                      <a:srgbClr val="D8D8D8"/>
                    </a:solidFill>
                  </a:tcPr>
                </a:tc>
              </a:tr>
              <a:tr h="307475">
                <a:tc>
                  <a:txBody>
                    <a:bodyPr/>
                    <a:lstStyle/>
                    <a:p>
                      <a:pPr indent="0" lvl="0" marL="0" rtl="0" algn="ctr">
                        <a:spcBef>
                          <a:spcPts val="0"/>
                        </a:spcBef>
                        <a:spcAft>
                          <a:spcPts val="0"/>
                        </a:spcAft>
                        <a:buNone/>
                      </a:pPr>
                      <a:r>
                        <a:rPr lang="en" sz="1300"/>
                        <a:t>Open Access Networks</a:t>
                      </a:r>
                      <a:endParaRPr sz="1300"/>
                    </a:p>
                  </a:txBody>
                  <a:tcPr marT="91425" marB="91425" marR="91425" marL="91425">
                    <a:solidFill>
                      <a:srgbClr val="D8D8D8"/>
                    </a:solidFill>
                  </a:tcPr>
                </a:tc>
                <a:tc>
                  <a:txBody>
                    <a:bodyPr/>
                    <a:lstStyle/>
                    <a:p>
                      <a:pPr indent="0" lvl="0" marL="0" rtl="0" algn="ctr">
                        <a:spcBef>
                          <a:spcPts val="0"/>
                        </a:spcBef>
                        <a:spcAft>
                          <a:spcPts val="0"/>
                        </a:spcAft>
                        <a:buNone/>
                      </a:pPr>
                      <a:r>
                        <a:rPr lang="en" sz="1300"/>
                        <a:t>1%</a:t>
                      </a:r>
                      <a:endParaRPr sz="1300"/>
                    </a:p>
                  </a:txBody>
                  <a:tcPr marT="91425" marB="91425" marR="91425" marL="91425">
                    <a:solidFill>
                      <a:srgbClr val="D8D8D8"/>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2"/>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Privacy and Confidentiality</a:t>
            </a:r>
            <a:endParaRPr/>
          </a:p>
        </p:txBody>
      </p:sp>
      <p:sp>
        <p:nvSpPr>
          <p:cNvPr id="497" name="Google Shape;497;p82"/>
          <p:cNvSpPr txBox="1"/>
          <p:nvPr/>
        </p:nvSpPr>
        <p:spPr>
          <a:xfrm>
            <a:off x="190500" y="1823350"/>
            <a:ext cx="8763000" cy="320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Gothic A1"/>
                <a:ea typeface="Gothic A1"/>
                <a:cs typeface="Gothic A1"/>
                <a:sym typeface="Gothic A1"/>
              </a:rPr>
              <a:t>The application is designed in compliance with Utah laws regarding data privacy.</a:t>
            </a:r>
            <a:endParaRPr sz="2400">
              <a:solidFill>
                <a:schemeClr val="dk1"/>
              </a:solidFill>
              <a:latin typeface="Gothic A1"/>
              <a:ea typeface="Gothic A1"/>
              <a:cs typeface="Gothic A1"/>
              <a:sym typeface="Gothic A1"/>
            </a:endParaRPr>
          </a:p>
          <a:p>
            <a:pPr indent="0" lvl="0" marL="0" rtl="0" algn="l">
              <a:spcBef>
                <a:spcPts val="0"/>
              </a:spcBef>
              <a:spcAft>
                <a:spcPts val="0"/>
              </a:spcAft>
              <a:buNone/>
            </a:pPr>
            <a:r>
              <a:t/>
            </a:r>
            <a:endParaRPr sz="2400">
              <a:solidFill>
                <a:schemeClr val="dk1"/>
              </a:solidFill>
              <a:latin typeface="Gothic A1"/>
              <a:ea typeface="Gothic A1"/>
              <a:cs typeface="Gothic A1"/>
              <a:sym typeface="Gothic A1"/>
            </a:endParaRPr>
          </a:p>
          <a:p>
            <a:pPr indent="-381000" lvl="0" marL="457200" rtl="0" algn="l">
              <a:spcBef>
                <a:spcPts val="0"/>
              </a:spcBef>
              <a:spcAft>
                <a:spcPts val="0"/>
              </a:spcAft>
              <a:buClr>
                <a:schemeClr val="dk1"/>
              </a:buClr>
              <a:buSzPts val="2400"/>
              <a:buFont typeface="Gothic A1"/>
              <a:buChar char="●"/>
            </a:pPr>
            <a:r>
              <a:rPr lang="en" sz="2400" u="sng">
                <a:solidFill>
                  <a:srgbClr val="0097A7"/>
                </a:solidFill>
                <a:latin typeface="Gothic A1"/>
                <a:ea typeface="Gothic A1"/>
                <a:cs typeface="Gothic A1"/>
                <a:sym typeface="Gothic A1"/>
                <a:hlinkClick r:id="rId3">
                  <a:extLst>
                    <a:ext uri="{A12FA001-AC4F-418D-AE19-62706E023703}">
                      <ahyp:hlinkClr val="tx"/>
                    </a:ext>
                  </a:extLst>
                </a:hlinkClick>
              </a:rPr>
              <a:t>Government Data Privacy Act, Utah Code §§ 63 A-19-101, et seq.</a:t>
            </a:r>
            <a:endParaRPr sz="2400">
              <a:solidFill>
                <a:schemeClr val="dk1"/>
              </a:solidFill>
              <a:latin typeface="Gothic A1"/>
              <a:ea typeface="Gothic A1"/>
              <a:cs typeface="Gothic A1"/>
              <a:sym typeface="Gothic A1"/>
            </a:endParaRPr>
          </a:p>
          <a:p>
            <a:pPr indent="-336550" lvl="1" marL="914400" rtl="0" algn="l">
              <a:spcBef>
                <a:spcPts val="1000"/>
              </a:spcBef>
              <a:spcAft>
                <a:spcPts val="1000"/>
              </a:spcAft>
              <a:buClr>
                <a:schemeClr val="dk1"/>
              </a:buClr>
              <a:buSzPts val="1700"/>
              <a:buFont typeface="Gothic A1"/>
              <a:buChar char="○"/>
            </a:pPr>
            <a:r>
              <a:rPr lang="en" sz="1700">
                <a:solidFill>
                  <a:schemeClr val="dk1"/>
                </a:solidFill>
                <a:latin typeface="Gothic A1"/>
                <a:ea typeface="Gothic A1"/>
                <a:cs typeface="Gothic A1"/>
                <a:sym typeface="Gothic A1"/>
              </a:rPr>
              <a:t>“A governmental entity must provide a personal data request notice to anyone from whom the governmental entity requests or collects personal data. The governmental entity may only use personal data furnished by an individual for the purposes identified in the personal data request notice.”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83"/>
          <p:cNvSpPr txBox="1"/>
          <p:nvPr>
            <p:ph type="title"/>
          </p:nvPr>
        </p:nvSpPr>
        <p:spPr>
          <a:xfrm>
            <a:off x="212100" y="7543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Privacy and Confidentiality</a:t>
            </a:r>
            <a:endParaRPr/>
          </a:p>
        </p:txBody>
      </p:sp>
      <p:sp>
        <p:nvSpPr>
          <p:cNvPr id="503" name="Google Shape;503;p83"/>
          <p:cNvSpPr txBox="1"/>
          <p:nvPr/>
        </p:nvSpPr>
        <p:spPr>
          <a:xfrm>
            <a:off x="190500" y="1578425"/>
            <a:ext cx="8763000" cy="39918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Font typeface="Gothic A1"/>
              <a:buChar char="●"/>
            </a:pPr>
            <a:r>
              <a:rPr lang="en" sz="2400" u="sng">
                <a:solidFill>
                  <a:srgbClr val="0097A7"/>
                </a:solidFill>
                <a:latin typeface="Gothic A1"/>
                <a:ea typeface="Gothic A1"/>
                <a:cs typeface="Gothic A1"/>
                <a:sym typeface="Gothic A1"/>
                <a:hlinkClick r:id="rId3">
                  <a:extLst>
                    <a:ext uri="{A12FA001-AC4F-418D-AE19-62706E023703}">
                      <ahyp:hlinkClr val="tx"/>
                    </a:ext>
                  </a:extLst>
                </a:hlinkClick>
              </a:rPr>
              <a:t>Governmental Internet Information Privacy Act, Utah Code §§ 63 A-19-101, et seq.</a:t>
            </a:r>
            <a:endParaRPr sz="2400">
              <a:solidFill>
                <a:schemeClr val="dk1"/>
              </a:solidFill>
              <a:latin typeface="Gothic A1"/>
              <a:ea typeface="Gothic A1"/>
              <a:cs typeface="Gothic A1"/>
              <a:sym typeface="Gothic A1"/>
            </a:endParaRPr>
          </a:p>
          <a:p>
            <a:pPr indent="-336550" lvl="1" marL="914400" rtl="0" algn="l">
              <a:spcBef>
                <a:spcPts val="1000"/>
              </a:spcBef>
              <a:spcAft>
                <a:spcPts val="0"/>
              </a:spcAft>
              <a:buClr>
                <a:schemeClr val="dk1"/>
              </a:buClr>
              <a:buSzPts val="1700"/>
              <a:buFont typeface="Gothic A1"/>
              <a:buChar char="○"/>
            </a:pPr>
            <a:r>
              <a:rPr lang="en" sz="1700">
                <a:solidFill>
                  <a:schemeClr val="dk1"/>
                </a:solidFill>
                <a:latin typeface="Gothic A1"/>
                <a:ea typeface="Gothic A1"/>
                <a:cs typeface="Gothic A1"/>
                <a:sym typeface="Gothic A1"/>
              </a:rPr>
              <a:t>“The privacy policy must contain:</a:t>
            </a:r>
            <a:endParaRPr sz="1700">
              <a:solidFill>
                <a:schemeClr val="dk1"/>
              </a:solidFill>
              <a:latin typeface="Gothic A1"/>
              <a:ea typeface="Gothic A1"/>
              <a:cs typeface="Gothic A1"/>
              <a:sym typeface="Gothic A1"/>
            </a:endParaRPr>
          </a:p>
          <a:p>
            <a:pPr indent="-323850" lvl="2" marL="13716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the identity of the governmental website operator and how the governmental website operator may be contacted;</a:t>
            </a:r>
            <a:endParaRPr sz="1500">
              <a:solidFill>
                <a:schemeClr val="dk1"/>
              </a:solidFill>
              <a:latin typeface="Gothic A1"/>
              <a:ea typeface="Gothic A1"/>
              <a:cs typeface="Gothic A1"/>
              <a:sym typeface="Gothic A1"/>
            </a:endParaRPr>
          </a:p>
          <a:p>
            <a:pPr indent="-323850" lvl="2" marL="13716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the PII collected by the governmental entity</a:t>
            </a:r>
            <a:endParaRPr sz="1500">
              <a:solidFill>
                <a:schemeClr val="dk1"/>
              </a:solidFill>
              <a:latin typeface="Gothic A1"/>
              <a:ea typeface="Gothic A1"/>
              <a:cs typeface="Gothic A1"/>
              <a:sym typeface="Gothic A1"/>
            </a:endParaRPr>
          </a:p>
          <a:p>
            <a:pPr indent="-323850" lvl="2" marL="13716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a summary of how the PII is used;</a:t>
            </a:r>
            <a:endParaRPr sz="1500">
              <a:solidFill>
                <a:schemeClr val="dk1"/>
              </a:solidFill>
              <a:latin typeface="Gothic A1"/>
              <a:ea typeface="Gothic A1"/>
              <a:cs typeface="Gothic A1"/>
              <a:sym typeface="Gothic A1"/>
            </a:endParaRPr>
          </a:p>
          <a:p>
            <a:pPr indent="-323850" lvl="2" marL="13716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the practices related to disclosure of the PII;</a:t>
            </a:r>
            <a:endParaRPr sz="1500">
              <a:solidFill>
                <a:schemeClr val="dk1"/>
              </a:solidFill>
              <a:latin typeface="Gothic A1"/>
              <a:ea typeface="Gothic A1"/>
              <a:cs typeface="Gothic A1"/>
              <a:sym typeface="Gothic A1"/>
            </a:endParaRPr>
          </a:p>
          <a:p>
            <a:pPr indent="-323850" lvl="2" marL="13716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the procedures by which a user of a governmental entity may:</a:t>
            </a:r>
            <a:endParaRPr sz="1500">
              <a:solidFill>
                <a:schemeClr val="dk1"/>
              </a:solidFill>
              <a:latin typeface="Gothic A1"/>
              <a:ea typeface="Gothic A1"/>
              <a:cs typeface="Gothic A1"/>
              <a:sym typeface="Gothic A1"/>
            </a:endParaRPr>
          </a:p>
          <a:p>
            <a:pPr indent="-323850" lvl="3" marL="18288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request access to their PII; or</a:t>
            </a:r>
            <a:endParaRPr sz="1500">
              <a:solidFill>
                <a:schemeClr val="dk1"/>
              </a:solidFill>
              <a:latin typeface="Gothic A1"/>
              <a:ea typeface="Gothic A1"/>
              <a:cs typeface="Gothic A1"/>
              <a:sym typeface="Gothic A1"/>
            </a:endParaRPr>
          </a:p>
          <a:p>
            <a:pPr indent="-323850" lvl="3" marL="18288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request that their PII be corrected; and</a:t>
            </a:r>
            <a:endParaRPr sz="1500">
              <a:solidFill>
                <a:schemeClr val="dk1"/>
              </a:solidFill>
              <a:latin typeface="Gothic A1"/>
              <a:ea typeface="Gothic A1"/>
              <a:cs typeface="Gothic A1"/>
              <a:sym typeface="Gothic A1"/>
            </a:endParaRPr>
          </a:p>
          <a:p>
            <a:pPr indent="-323850" lvl="2" marL="1371600" rtl="0" algn="l">
              <a:spcBef>
                <a:spcPts val="0"/>
              </a:spcBef>
              <a:spcAft>
                <a:spcPts val="0"/>
              </a:spcAft>
              <a:buClr>
                <a:schemeClr val="dk1"/>
              </a:buClr>
              <a:buSzPts val="1500"/>
              <a:buFont typeface="Gothic A1"/>
              <a:buChar char="■"/>
            </a:pPr>
            <a:r>
              <a:rPr lang="en" sz="1500">
                <a:solidFill>
                  <a:schemeClr val="dk1"/>
                </a:solidFill>
                <a:latin typeface="Gothic A1"/>
                <a:ea typeface="Gothic A1"/>
                <a:cs typeface="Gothic A1"/>
                <a:sym typeface="Gothic A1"/>
              </a:rPr>
              <a:t>a general description of the security measures in place to protect a user’s PII from unintended disclosure.”</a:t>
            </a:r>
            <a:endParaRPr sz="1500">
              <a:solidFill>
                <a:schemeClr val="dk1"/>
              </a:solidFill>
              <a:latin typeface="Gothic A1"/>
              <a:ea typeface="Gothic A1"/>
              <a:cs typeface="Gothic A1"/>
              <a:sym typeface="Gothic A1"/>
            </a:endParaRPr>
          </a:p>
          <a:p>
            <a:pPr indent="0" lvl="0" marL="0" rtl="0" algn="l">
              <a:spcBef>
                <a:spcPts val="0"/>
              </a:spcBef>
              <a:spcAft>
                <a:spcPts val="1000"/>
              </a:spcAft>
              <a:buNone/>
            </a:pPr>
            <a:r>
              <a:t/>
            </a:r>
            <a:endParaRPr sz="2400">
              <a:latin typeface="Gothic A1"/>
              <a:ea typeface="Gothic A1"/>
              <a:cs typeface="Gothic A1"/>
              <a:sym typeface="Gothic A1"/>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84"/>
          <p:cNvPicPr preferRelativeResize="0"/>
          <p:nvPr/>
        </p:nvPicPr>
        <p:blipFill>
          <a:blip r:embed="rId3">
            <a:alphaModFix/>
          </a:blip>
          <a:stretch>
            <a:fillRect/>
          </a:stretch>
        </p:blipFill>
        <p:spPr>
          <a:xfrm>
            <a:off x="0" y="0"/>
            <a:ext cx="6582416" cy="5143500"/>
          </a:xfrm>
          <a:prstGeom prst="rect">
            <a:avLst/>
          </a:prstGeom>
          <a:noFill/>
          <a:ln>
            <a:noFill/>
          </a:ln>
        </p:spPr>
      </p:pic>
      <p:sp>
        <p:nvSpPr>
          <p:cNvPr id="509" name="Google Shape;509;p84"/>
          <p:cNvSpPr txBox="1"/>
          <p:nvPr/>
        </p:nvSpPr>
        <p:spPr>
          <a:xfrm>
            <a:off x="6912425" y="1297225"/>
            <a:ext cx="2031900" cy="32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rPr>
              <a:t>The full privacy notice for the BIG BEAD application </a:t>
            </a:r>
            <a:r>
              <a:rPr lang="en" sz="2100" u="sng">
                <a:solidFill>
                  <a:schemeClr val="hlink"/>
                </a:solidFill>
                <a:hlinkClick r:id="rId4"/>
              </a:rPr>
              <a:t>can be accessed here.</a:t>
            </a:r>
            <a:endParaRPr sz="21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5"/>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p:txBody>
      </p:sp>
      <p:sp>
        <p:nvSpPr>
          <p:cNvPr id="515" name="Google Shape;515;p85"/>
          <p:cNvSpPr txBox="1"/>
          <p:nvPr/>
        </p:nvSpPr>
        <p:spPr>
          <a:xfrm>
            <a:off x="3445075" y="1854050"/>
            <a:ext cx="5226900" cy="30651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chemeClr val="dk1"/>
              </a:buClr>
              <a:buSzPts val="2100"/>
              <a:buChar char="●"/>
            </a:pPr>
            <a:r>
              <a:rPr lang="en" sz="2100">
                <a:solidFill>
                  <a:schemeClr val="dk1"/>
                </a:solidFill>
              </a:rPr>
              <a:t>Managerial Capability (submitted during pre-application)</a:t>
            </a:r>
            <a:endParaRPr sz="2100">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Operational Capability (submitted during pre-application)</a:t>
            </a:r>
            <a:endParaRPr sz="2100">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Ownership (submitted during pre-application)</a:t>
            </a:r>
            <a:endParaRPr sz="2100">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Other Public Funding (submitted during pre-application)</a:t>
            </a:r>
            <a:endParaRPr sz="2100">
              <a:solidFill>
                <a:schemeClr val="dk1"/>
              </a:solidFill>
            </a:endParaRPr>
          </a:p>
        </p:txBody>
      </p:sp>
      <p:pic>
        <p:nvPicPr>
          <p:cNvPr id="516" name="Google Shape;516;p85"/>
          <p:cNvPicPr preferRelativeResize="0"/>
          <p:nvPr/>
        </p:nvPicPr>
        <p:blipFill>
          <a:blip r:embed="rId3">
            <a:alphaModFix/>
          </a:blip>
          <a:stretch>
            <a:fillRect/>
          </a:stretch>
        </p:blipFill>
        <p:spPr>
          <a:xfrm>
            <a:off x="152400" y="2091493"/>
            <a:ext cx="3140275" cy="24729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6"/>
          <p:cNvSpPr txBox="1"/>
          <p:nvPr>
            <p:ph type="title"/>
          </p:nvPr>
        </p:nvSpPr>
        <p:spPr>
          <a:xfrm>
            <a:off x="212100" y="85984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p:txBody>
      </p:sp>
      <p:sp>
        <p:nvSpPr>
          <p:cNvPr id="522" name="Google Shape;522;p86"/>
          <p:cNvSpPr txBox="1"/>
          <p:nvPr/>
        </p:nvSpPr>
        <p:spPr>
          <a:xfrm>
            <a:off x="411600" y="1750250"/>
            <a:ext cx="8320800" cy="30651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chemeClr val="dk1"/>
              </a:buClr>
              <a:buSzPts val="2100"/>
              <a:buChar char="●"/>
            </a:pPr>
            <a:r>
              <a:rPr lang="en" sz="2100">
                <a:solidFill>
                  <a:schemeClr val="dk1"/>
                </a:solidFill>
              </a:rPr>
              <a:t>Financial Capability (to be covered later in the presentation)</a:t>
            </a:r>
            <a:endParaRPr sz="2100">
              <a:solidFill>
                <a:schemeClr val="dk1"/>
              </a:solidFill>
            </a:endParaRPr>
          </a:p>
          <a:p>
            <a:pPr indent="-361950" lvl="1" marL="914400" rtl="0" algn="l">
              <a:lnSpc>
                <a:spcPct val="115000"/>
              </a:lnSpc>
              <a:spcBef>
                <a:spcPts val="0"/>
              </a:spcBef>
              <a:spcAft>
                <a:spcPts val="0"/>
              </a:spcAft>
              <a:buClr>
                <a:schemeClr val="dk1"/>
              </a:buClr>
              <a:buSzPts val="2100"/>
              <a:buChar char="○"/>
            </a:pPr>
            <a:r>
              <a:rPr lang="en" sz="2100">
                <a:solidFill>
                  <a:schemeClr val="dk1"/>
                </a:solidFill>
              </a:rPr>
              <a:t>Letter of Credit/Performance Bonds Managerial Capability</a:t>
            </a:r>
            <a:endParaRPr sz="2100">
              <a:solidFill>
                <a:schemeClr val="dk1"/>
              </a:solidFill>
            </a:endParaRPr>
          </a:p>
          <a:p>
            <a:pPr indent="-361950" lvl="1" marL="914400" rtl="0" algn="l">
              <a:lnSpc>
                <a:spcPct val="115000"/>
              </a:lnSpc>
              <a:spcBef>
                <a:spcPts val="0"/>
              </a:spcBef>
              <a:spcAft>
                <a:spcPts val="0"/>
              </a:spcAft>
              <a:buClr>
                <a:schemeClr val="dk1"/>
              </a:buClr>
              <a:buSzPts val="2100"/>
              <a:buChar char="○"/>
            </a:pPr>
            <a:r>
              <a:rPr lang="en" sz="2100">
                <a:solidFill>
                  <a:schemeClr val="dk1"/>
                </a:solidFill>
              </a:rPr>
              <a:t>Pro Forma </a:t>
            </a:r>
            <a:r>
              <a:rPr lang="en" sz="2100">
                <a:solidFill>
                  <a:schemeClr val="dk1"/>
                </a:solidFill>
              </a:rPr>
              <a:t>Analysis</a:t>
            </a:r>
            <a:endParaRPr sz="2100">
              <a:solidFill>
                <a:schemeClr val="dk1"/>
              </a:solidFill>
            </a:endParaRPr>
          </a:p>
          <a:p>
            <a:pPr indent="-361950" lvl="0" marL="457200" rtl="0" algn="l">
              <a:lnSpc>
                <a:spcPct val="115000"/>
              </a:lnSpc>
              <a:spcBef>
                <a:spcPts val="1000"/>
              </a:spcBef>
              <a:spcAft>
                <a:spcPts val="0"/>
              </a:spcAft>
              <a:buClr>
                <a:schemeClr val="dk1"/>
              </a:buClr>
              <a:buSzPts val="2100"/>
              <a:buChar char="●"/>
            </a:pPr>
            <a:r>
              <a:rPr lang="en" sz="2100">
                <a:solidFill>
                  <a:schemeClr val="dk1"/>
                </a:solidFill>
              </a:rPr>
              <a:t>Technical Capability (to be covered later in the presentation)</a:t>
            </a:r>
            <a:endParaRPr sz="2100">
              <a:solidFill>
                <a:schemeClr val="dk1"/>
              </a:solidFill>
            </a:endParaRPr>
          </a:p>
          <a:p>
            <a:pPr indent="-361950" lvl="1" marL="914400" rtl="0" algn="l">
              <a:lnSpc>
                <a:spcPct val="115000"/>
              </a:lnSpc>
              <a:spcBef>
                <a:spcPts val="0"/>
              </a:spcBef>
              <a:spcAft>
                <a:spcPts val="0"/>
              </a:spcAft>
              <a:buClr>
                <a:schemeClr val="dk1"/>
              </a:buClr>
              <a:buSzPts val="2100"/>
              <a:buChar char="○"/>
            </a:pPr>
            <a:r>
              <a:rPr lang="en" sz="2100">
                <a:solidFill>
                  <a:schemeClr val="dk1"/>
                </a:solidFill>
              </a:rPr>
              <a:t>Network design and diagrams</a:t>
            </a:r>
            <a:endParaRPr sz="2100">
              <a:solidFill>
                <a:schemeClr val="dk1"/>
              </a:solidFill>
            </a:endParaRPr>
          </a:p>
          <a:p>
            <a:pPr indent="-361950" lvl="1" marL="914400" rtl="0" algn="l">
              <a:lnSpc>
                <a:spcPct val="115000"/>
              </a:lnSpc>
              <a:spcBef>
                <a:spcPts val="0"/>
              </a:spcBef>
              <a:spcAft>
                <a:spcPts val="0"/>
              </a:spcAft>
              <a:buClr>
                <a:schemeClr val="dk1"/>
              </a:buClr>
              <a:buSzPts val="2100"/>
              <a:buChar char="○"/>
            </a:pPr>
            <a:r>
              <a:rPr lang="en" sz="2100">
                <a:solidFill>
                  <a:schemeClr val="dk1"/>
                </a:solidFill>
              </a:rPr>
              <a:t>Project build out timeline and milestones</a:t>
            </a:r>
            <a:endParaRPr sz="2100">
              <a:solidFill>
                <a:schemeClr val="dk1"/>
              </a:solidFill>
            </a:endParaRPr>
          </a:p>
          <a:p>
            <a:pPr indent="-361950" lvl="0" marL="457200" rtl="0" algn="l">
              <a:lnSpc>
                <a:spcPct val="115000"/>
              </a:lnSpc>
              <a:spcBef>
                <a:spcPts val="1000"/>
              </a:spcBef>
              <a:spcAft>
                <a:spcPts val="0"/>
              </a:spcAft>
              <a:buClr>
                <a:schemeClr val="dk1"/>
              </a:buClr>
              <a:buSzPts val="2100"/>
              <a:buChar char="●"/>
            </a:pPr>
            <a:r>
              <a:rPr lang="en" sz="2100">
                <a:solidFill>
                  <a:schemeClr val="dk1"/>
                </a:solidFill>
              </a:rPr>
              <a:t>Compliance with environmental and BABA requirements (to be covered later in the presentation)</a:t>
            </a:r>
            <a:endParaRPr sz="21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7"/>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a:p>
            <a:pPr indent="0" lvl="0" marL="0" rtl="0" algn="ctr">
              <a:spcBef>
                <a:spcPts val="0"/>
              </a:spcBef>
              <a:spcAft>
                <a:spcPts val="0"/>
              </a:spcAft>
              <a:buNone/>
            </a:pPr>
            <a:r>
              <a:t/>
            </a:r>
            <a:endParaRPr b="0" sz="2200"/>
          </a:p>
        </p:txBody>
      </p:sp>
      <p:sp>
        <p:nvSpPr>
          <p:cNvPr id="528" name="Google Shape;528;p87"/>
          <p:cNvSpPr txBox="1"/>
          <p:nvPr/>
        </p:nvSpPr>
        <p:spPr>
          <a:xfrm>
            <a:off x="533850" y="1644325"/>
            <a:ext cx="8353800" cy="151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Compliance with Laws</a:t>
            </a:r>
            <a:endParaRPr sz="2100">
              <a:solidFill>
                <a:schemeClr val="dk1"/>
              </a:solidFill>
            </a:endParaRPr>
          </a:p>
          <a:p>
            <a:pPr indent="-361950" lvl="1" marL="914400" rtl="0" algn="l">
              <a:spcBef>
                <a:spcPts val="0"/>
              </a:spcBef>
              <a:spcAft>
                <a:spcPts val="0"/>
              </a:spcAft>
              <a:buClr>
                <a:schemeClr val="dk1"/>
              </a:buClr>
              <a:buSzPts val="2100"/>
              <a:buChar char="○"/>
            </a:pPr>
            <a:r>
              <a:rPr lang="en" sz="1800">
                <a:solidFill>
                  <a:schemeClr val="dk1"/>
                </a:solidFill>
              </a:rPr>
              <a:t>Demonstrate compliance with all applicable Federal, State, and Local laws, including but not limited to the following legal topics:</a:t>
            </a:r>
            <a:endParaRPr sz="1800">
              <a:solidFill>
                <a:schemeClr val="dk1"/>
              </a:solidFill>
            </a:endParaRPr>
          </a:p>
          <a:p>
            <a:pPr indent="0" lvl="0" marL="914400" rtl="0" algn="l">
              <a:spcBef>
                <a:spcPts val="1000"/>
              </a:spcBef>
              <a:spcAft>
                <a:spcPts val="1000"/>
              </a:spcAft>
              <a:buNone/>
            </a:pPr>
            <a:r>
              <a:t/>
            </a:r>
            <a:endParaRPr sz="1800">
              <a:solidFill>
                <a:schemeClr val="dk1"/>
              </a:solidFill>
            </a:endParaRPr>
          </a:p>
        </p:txBody>
      </p:sp>
      <p:pic>
        <p:nvPicPr>
          <p:cNvPr id="529" name="Google Shape;529;p87"/>
          <p:cNvPicPr preferRelativeResize="0"/>
          <p:nvPr/>
        </p:nvPicPr>
        <p:blipFill>
          <a:blip r:embed="rId3">
            <a:alphaModFix/>
          </a:blip>
          <a:stretch>
            <a:fillRect/>
          </a:stretch>
        </p:blipFill>
        <p:spPr>
          <a:xfrm>
            <a:off x="839150" y="636300"/>
            <a:ext cx="1244275" cy="438125"/>
          </a:xfrm>
          <a:prstGeom prst="rect">
            <a:avLst/>
          </a:prstGeom>
          <a:noFill/>
          <a:ln>
            <a:noFill/>
          </a:ln>
        </p:spPr>
      </p:pic>
      <p:graphicFrame>
        <p:nvGraphicFramePr>
          <p:cNvPr id="530" name="Google Shape;530;p87"/>
          <p:cNvGraphicFramePr/>
          <p:nvPr/>
        </p:nvGraphicFramePr>
        <p:xfrm>
          <a:off x="220050" y="2763125"/>
          <a:ext cx="3000000" cy="3000000"/>
        </p:xfrm>
        <a:graphic>
          <a:graphicData uri="http://schemas.openxmlformats.org/drawingml/2006/table">
            <a:tbl>
              <a:tblPr>
                <a:noFill/>
                <a:tableStyleId>{8F63CBEC-EC66-405C-A678-B9686B5AC235}</a:tableStyleId>
              </a:tblPr>
              <a:tblGrid>
                <a:gridCol w="3847525"/>
                <a:gridCol w="3847525"/>
              </a:tblGrid>
              <a:tr h="381000">
                <a:tc>
                  <a:txBody>
                    <a:bodyPr/>
                    <a:lstStyle/>
                    <a:p>
                      <a:pPr indent="-311150" lvl="2" marL="1371600" rtl="0" algn="l">
                        <a:spcBef>
                          <a:spcPts val="0"/>
                        </a:spcBef>
                        <a:spcAft>
                          <a:spcPts val="0"/>
                        </a:spcAft>
                        <a:buClr>
                          <a:schemeClr val="dk1"/>
                        </a:buClr>
                        <a:buSzPts val="1300"/>
                        <a:buChar char="■"/>
                      </a:pPr>
                      <a:r>
                        <a:rPr lang="en" sz="1300">
                          <a:solidFill>
                            <a:schemeClr val="dk1"/>
                          </a:solidFill>
                        </a:rPr>
                        <a:t>Employment</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Safety and Health (OSHA)</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Underground Plant Protection </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Use of Public ROW</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Consumer privacy</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Cybersecurity </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Compliance with Utah Code Title 54, Public Utilities Code</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Truth in Billing</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Deceptive Trade Practices</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And more!</a:t>
                      </a:r>
                      <a:endParaRPr sz="13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531" name="Google Shape;531;p87"/>
          <p:cNvPicPr preferRelativeResize="0"/>
          <p:nvPr/>
        </p:nvPicPr>
        <p:blipFill rotWithShape="1">
          <a:blip r:embed="rId4">
            <a:alphaModFix/>
          </a:blip>
          <a:srcRect b="13836" l="0" r="0" t="13223"/>
          <a:stretch/>
        </p:blipFill>
        <p:spPr>
          <a:xfrm>
            <a:off x="5085575" y="2763125"/>
            <a:ext cx="3078400" cy="22452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8"/>
          <p:cNvSpPr txBox="1"/>
          <p:nvPr>
            <p:ph type="title"/>
          </p:nvPr>
        </p:nvSpPr>
        <p:spPr>
          <a:xfrm>
            <a:off x="220050" y="7924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b="0" sz="2200"/>
          </a:p>
        </p:txBody>
      </p:sp>
      <p:sp>
        <p:nvSpPr>
          <p:cNvPr id="537" name="Google Shape;537;p88"/>
          <p:cNvSpPr txBox="1"/>
          <p:nvPr/>
        </p:nvSpPr>
        <p:spPr>
          <a:xfrm>
            <a:off x="434125" y="1471750"/>
            <a:ext cx="4787700" cy="4289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Compliance with Laws</a:t>
            </a:r>
            <a:endParaRPr sz="2100">
              <a:solidFill>
                <a:schemeClr val="dk1"/>
              </a:solidFill>
            </a:endParaRPr>
          </a:p>
          <a:p>
            <a:pPr indent="-361950" lvl="1" marL="914400" rtl="0" algn="l">
              <a:spcBef>
                <a:spcPts val="0"/>
              </a:spcBef>
              <a:spcAft>
                <a:spcPts val="0"/>
              </a:spcAft>
              <a:buClr>
                <a:schemeClr val="dk1"/>
              </a:buClr>
              <a:buSzPts val="2100"/>
              <a:buChar char="○"/>
            </a:pPr>
            <a:r>
              <a:rPr lang="en" sz="1800">
                <a:solidFill>
                  <a:schemeClr val="dk1"/>
                </a:solidFill>
              </a:rPr>
              <a:t>Demonstrate occupational safety and health requirements adherence</a:t>
            </a:r>
            <a:endParaRPr sz="2100">
              <a:solidFill>
                <a:schemeClr val="dk1"/>
              </a:solidFill>
            </a:endParaRPr>
          </a:p>
          <a:p>
            <a:pPr indent="-317500" lvl="2" marL="1371600" rtl="0" algn="l">
              <a:spcBef>
                <a:spcPts val="1000"/>
              </a:spcBef>
              <a:spcAft>
                <a:spcPts val="0"/>
              </a:spcAft>
              <a:buClr>
                <a:schemeClr val="dk1"/>
              </a:buClr>
              <a:buSzPts val="1400"/>
              <a:buChar char="■"/>
            </a:pPr>
            <a:r>
              <a:rPr lang="en">
                <a:solidFill>
                  <a:schemeClr val="dk1"/>
                </a:solidFill>
              </a:rPr>
              <a:t>Verify that workers are permitted to create worker-led health and safety committees</a:t>
            </a:r>
            <a:endParaRPr>
              <a:solidFill>
                <a:schemeClr val="dk1"/>
              </a:solidFill>
            </a:endParaRPr>
          </a:p>
          <a:p>
            <a:pPr indent="-317500" lvl="2" marL="1371600" rtl="0" algn="l">
              <a:spcBef>
                <a:spcPts val="1000"/>
              </a:spcBef>
              <a:spcAft>
                <a:spcPts val="0"/>
              </a:spcAft>
              <a:buClr>
                <a:schemeClr val="dk1"/>
              </a:buClr>
              <a:buSzPts val="1400"/>
              <a:buChar char="■"/>
            </a:pPr>
            <a:r>
              <a:rPr lang="en">
                <a:solidFill>
                  <a:schemeClr val="dk1"/>
                </a:solidFill>
              </a:rPr>
              <a:t>Verify that key management personnel will meet with these committees upon reasonable request (within 10 business days)</a:t>
            </a:r>
            <a:endParaRPr>
              <a:solidFill>
                <a:schemeClr val="dk1"/>
              </a:solidFill>
            </a:endParaRPr>
          </a:p>
          <a:p>
            <a:pPr indent="-317500" lvl="2" marL="1371600" rtl="0" algn="l">
              <a:spcBef>
                <a:spcPts val="1000"/>
              </a:spcBef>
              <a:spcAft>
                <a:spcPts val="0"/>
              </a:spcAft>
              <a:buClr>
                <a:schemeClr val="dk1"/>
              </a:buClr>
              <a:buSzPts val="1400"/>
              <a:buChar char="■"/>
            </a:pPr>
            <a:r>
              <a:rPr lang="en">
                <a:solidFill>
                  <a:schemeClr val="dk1"/>
                </a:solidFill>
              </a:rPr>
              <a:t>Describe your process for promoting these committees</a:t>
            </a:r>
            <a:endParaRPr>
              <a:solidFill>
                <a:schemeClr val="dk1"/>
              </a:solidFill>
            </a:endParaRPr>
          </a:p>
          <a:p>
            <a:pPr indent="0" lvl="0" marL="0" rtl="0" algn="l">
              <a:spcBef>
                <a:spcPts val="1000"/>
              </a:spcBef>
              <a:spcAft>
                <a:spcPts val="0"/>
              </a:spcAft>
              <a:buNone/>
            </a:pPr>
            <a:r>
              <a:t/>
            </a:r>
            <a:endParaRPr sz="2100">
              <a:solidFill>
                <a:schemeClr val="dk1"/>
              </a:solidFill>
            </a:endParaRPr>
          </a:p>
          <a:p>
            <a:pPr indent="0" lvl="0" marL="914400" rtl="0" algn="l">
              <a:spcBef>
                <a:spcPts val="1000"/>
              </a:spcBef>
              <a:spcAft>
                <a:spcPts val="1000"/>
              </a:spcAft>
              <a:buNone/>
            </a:pPr>
            <a:r>
              <a:t/>
            </a:r>
            <a:endParaRPr sz="1800">
              <a:solidFill>
                <a:schemeClr val="dk1"/>
              </a:solidFill>
            </a:endParaRPr>
          </a:p>
        </p:txBody>
      </p:sp>
      <p:pic>
        <p:nvPicPr>
          <p:cNvPr id="538" name="Google Shape;538;p88"/>
          <p:cNvPicPr preferRelativeResize="0"/>
          <p:nvPr/>
        </p:nvPicPr>
        <p:blipFill>
          <a:blip r:embed="rId3">
            <a:alphaModFix/>
          </a:blip>
          <a:stretch>
            <a:fillRect/>
          </a:stretch>
        </p:blipFill>
        <p:spPr>
          <a:xfrm>
            <a:off x="839150" y="636300"/>
            <a:ext cx="1244275" cy="438125"/>
          </a:xfrm>
          <a:prstGeom prst="rect">
            <a:avLst/>
          </a:prstGeom>
          <a:noFill/>
          <a:ln>
            <a:noFill/>
          </a:ln>
        </p:spPr>
      </p:pic>
      <p:pic>
        <p:nvPicPr>
          <p:cNvPr id="539" name="Google Shape;539;p88"/>
          <p:cNvPicPr preferRelativeResize="0"/>
          <p:nvPr/>
        </p:nvPicPr>
        <p:blipFill rotWithShape="1">
          <a:blip r:embed="rId4">
            <a:alphaModFix/>
          </a:blip>
          <a:srcRect b="22364" l="0" r="0" t="22386"/>
          <a:stretch/>
        </p:blipFill>
        <p:spPr>
          <a:xfrm>
            <a:off x="5271275" y="2338099"/>
            <a:ext cx="3872726" cy="2139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9"/>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p:txBody>
      </p:sp>
      <p:sp>
        <p:nvSpPr>
          <p:cNvPr id="545" name="Google Shape;545;p89"/>
          <p:cNvSpPr txBox="1"/>
          <p:nvPr/>
        </p:nvSpPr>
        <p:spPr>
          <a:xfrm>
            <a:off x="3878850" y="2025600"/>
            <a:ext cx="5061000" cy="28323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Network Capabilities</a:t>
            </a:r>
            <a:endParaRPr sz="21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Deliver reliable broadband service with speeds of at least 100/20 Mbps</a:t>
            </a:r>
            <a:endParaRPr sz="18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95% of latency measurements must be at or below 100 ms</a:t>
            </a:r>
            <a:endParaRPr sz="1800">
              <a:solidFill>
                <a:schemeClr val="dk1"/>
              </a:solidFill>
            </a:endParaRPr>
          </a:p>
          <a:p>
            <a:pPr indent="-342900" lvl="1" marL="914400" rtl="0" algn="l">
              <a:spcBef>
                <a:spcPts val="1000"/>
              </a:spcBef>
              <a:spcAft>
                <a:spcPts val="1000"/>
              </a:spcAft>
              <a:buClr>
                <a:schemeClr val="dk1"/>
              </a:buClr>
              <a:buSzPts val="1800"/>
              <a:buChar char="○"/>
            </a:pPr>
            <a:r>
              <a:rPr lang="en" sz="1800">
                <a:solidFill>
                  <a:schemeClr val="dk1"/>
                </a:solidFill>
              </a:rPr>
              <a:t>Network outages should not exceed, on average 48 hours over 365-day period</a:t>
            </a:r>
            <a:endParaRPr sz="1800">
              <a:solidFill>
                <a:schemeClr val="dk1"/>
              </a:solidFill>
            </a:endParaRPr>
          </a:p>
        </p:txBody>
      </p:sp>
      <p:pic>
        <p:nvPicPr>
          <p:cNvPr id="546" name="Google Shape;546;p89"/>
          <p:cNvPicPr preferRelativeResize="0"/>
          <p:nvPr/>
        </p:nvPicPr>
        <p:blipFill rotWithShape="1">
          <a:blip r:embed="rId3">
            <a:alphaModFix/>
          </a:blip>
          <a:srcRect b="16879" l="0" r="0" t="16560"/>
          <a:stretch/>
        </p:blipFill>
        <p:spPr>
          <a:xfrm>
            <a:off x="0" y="2190480"/>
            <a:ext cx="3841074" cy="2556646"/>
          </a:xfrm>
          <a:prstGeom prst="rect">
            <a:avLst/>
          </a:prstGeom>
          <a:noFill/>
          <a:ln>
            <a:noFill/>
          </a:ln>
        </p:spPr>
      </p:pic>
      <p:pic>
        <p:nvPicPr>
          <p:cNvPr id="547" name="Google Shape;547;p89"/>
          <p:cNvPicPr preferRelativeResize="0"/>
          <p:nvPr/>
        </p:nvPicPr>
        <p:blipFill>
          <a:blip r:embed="rId4">
            <a:alphaModFix/>
          </a:blip>
          <a:stretch>
            <a:fillRect/>
          </a:stretch>
        </p:blipFill>
        <p:spPr>
          <a:xfrm>
            <a:off x="839150" y="636300"/>
            <a:ext cx="1244275" cy="438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63"/>
          <p:cNvSpPr txBox="1"/>
          <p:nvPr>
            <p:ph type="title"/>
          </p:nvPr>
        </p:nvSpPr>
        <p:spPr>
          <a:xfrm>
            <a:off x="623888" y="1282303"/>
            <a:ext cx="7886700" cy="21396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Introduction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90"/>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p:txBody>
      </p:sp>
      <p:sp>
        <p:nvSpPr>
          <p:cNvPr id="553" name="Google Shape;553;p90"/>
          <p:cNvSpPr txBox="1"/>
          <p:nvPr/>
        </p:nvSpPr>
        <p:spPr>
          <a:xfrm>
            <a:off x="631050" y="2025600"/>
            <a:ext cx="4031100" cy="27039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Deployment requirements</a:t>
            </a:r>
            <a:endParaRPr sz="21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Network deployed and service provided within four years of receiving the subgrant</a:t>
            </a:r>
            <a:endParaRPr sz="1800">
              <a:solidFill>
                <a:schemeClr val="dk1"/>
              </a:solidFill>
            </a:endParaRPr>
          </a:p>
          <a:p>
            <a:pPr indent="-342900" lvl="1" marL="914400" rtl="0" algn="l">
              <a:spcBef>
                <a:spcPts val="1000"/>
              </a:spcBef>
              <a:spcAft>
                <a:spcPts val="1000"/>
              </a:spcAft>
              <a:buClr>
                <a:schemeClr val="dk1"/>
              </a:buClr>
              <a:buSzPts val="1800"/>
              <a:buChar char="○"/>
            </a:pPr>
            <a:r>
              <a:rPr lang="en" sz="1800">
                <a:solidFill>
                  <a:schemeClr val="dk1"/>
                </a:solidFill>
              </a:rPr>
              <a:t>Conduit Access Points for underground/roadway fiber cables</a:t>
            </a:r>
            <a:endParaRPr sz="1800">
              <a:solidFill>
                <a:schemeClr val="dk1"/>
              </a:solidFill>
            </a:endParaRPr>
          </a:p>
        </p:txBody>
      </p:sp>
      <p:pic>
        <p:nvPicPr>
          <p:cNvPr id="554" name="Google Shape;554;p90"/>
          <p:cNvPicPr preferRelativeResize="0"/>
          <p:nvPr/>
        </p:nvPicPr>
        <p:blipFill>
          <a:blip r:embed="rId3">
            <a:alphaModFix/>
          </a:blip>
          <a:stretch>
            <a:fillRect/>
          </a:stretch>
        </p:blipFill>
        <p:spPr>
          <a:xfrm>
            <a:off x="5418575" y="2025593"/>
            <a:ext cx="2815035" cy="2899607"/>
          </a:xfrm>
          <a:prstGeom prst="rect">
            <a:avLst/>
          </a:prstGeom>
          <a:noFill/>
          <a:ln>
            <a:noFill/>
          </a:ln>
        </p:spPr>
      </p:pic>
      <p:pic>
        <p:nvPicPr>
          <p:cNvPr id="555" name="Google Shape;555;p90"/>
          <p:cNvPicPr preferRelativeResize="0"/>
          <p:nvPr/>
        </p:nvPicPr>
        <p:blipFill>
          <a:blip r:embed="rId4">
            <a:alphaModFix/>
          </a:blip>
          <a:stretch>
            <a:fillRect/>
          </a:stretch>
        </p:blipFill>
        <p:spPr>
          <a:xfrm>
            <a:off x="839150" y="636300"/>
            <a:ext cx="1244275" cy="438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91"/>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Speed to Deployment Scoring–Priority Broadband Projects</a:t>
            </a:r>
            <a:endParaRPr/>
          </a:p>
        </p:txBody>
      </p:sp>
      <p:pic>
        <p:nvPicPr>
          <p:cNvPr id="561" name="Google Shape;561;p91"/>
          <p:cNvPicPr preferRelativeResize="0"/>
          <p:nvPr/>
        </p:nvPicPr>
        <p:blipFill rotWithShape="1">
          <a:blip r:embed="rId3">
            <a:alphaModFix/>
          </a:blip>
          <a:srcRect b="22233" l="0" r="0" t="23551"/>
          <a:stretch/>
        </p:blipFill>
        <p:spPr>
          <a:xfrm>
            <a:off x="5511575" y="2529838"/>
            <a:ext cx="3428274" cy="1858637"/>
          </a:xfrm>
          <a:prstGeom prst="rect">
            <a:avLst/>
          </a:prstGeom>
          <a:noFill/>
          <a:ln>
            <a:noFill/>
          </a:ln>
        </p:spPr>
      </p:pic>
      <p:pic>
        <p:nvPicPr>
          <p:cNvPr id="562" name="Google Shape;562;p91"/>
          <p:cNvPicPr preferRelativeResize="0"/>
          <p:nvPr/>
        </p:nvPicPr>
        <p:blipFill>
          <a:blip r:embed="rId4">
            <a:alphaModFix/>
          </a:blip>
          <a:stretch>
            <a:fillRect/>
          </a:stretch>
        </p:blipFill>
        <p:spPr>
          <a:xfrm>
            <a:off x="152400" y="2091493"/>
            <a:ext cx="5206774" cy="24794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2"/>
          <p:cNvSpPr txBox="1"/>
          <p:nvPr>
            <p:ph type="title"/>
          </p:nvPr>
        </p:nvSpPr>
        <p:spPr>
          <a:xfrm>
            <a:off x="5077425" y="944900"/>
            <a:ext cx="3862200" cy="1626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Clr>
                <a:schemeClr val="dk1"/>
              </a:buClr>
              <a:buSzPct val="33333"/>
              <a:buFont typeface="Arial"/>
              <a:buNone/>
            </a:pPr>
            <a:r>
              <a:rPr lang="en"/>
              <a:t>Speed to Deployment Scoring–Priority Broadband Projects</a:t>
            </a:r>
            <a:endParaRPr/>
          </a:p>
        </p:txBody>
      </p:sp>
      <p:graphicFrame>
        <p:nvGraphicFramePr>
          <p:cNvPr id="568" name="Google Shape;568;p92"/>
          <p:cNvGraphicFramePr/>
          <p:nvPr/>
        </p:nvGraphicFramePr>
        <p:xfrm>
          <a:off x="5199425" y="2821325"/>
          <a:ext cx="3000000" cy="3000000"/>
        </p:xfrm>
        <a:graphic>
          <a:graphicData uri="http://schemas.openxmlformats.org/drawingml/2006/table">
            <a:tbl>
              <a:tblPr>
                <a:noFill/>
                <a:tableStyleId>{8F63CBEC-EC66-405C-A678-B9686B5AC235}</a:tableStyleId>
              </a:tblPr>
              <a:tblGrid>
                <a:gridCol w="1756850"/>
                <a:gridCol w="1756850"/>
              </a:tblGrid>
              <a:tr h="381000">
                <a:tc>
                  <a:txBody>
                    <a:bodyPr/>
                    <a:lstStyle/>
                    <a:p>
                      <a:pPr indent="0" lvl="0" marL="0" rtl="0" algn="ctr">
                        <a:spcBef>
                          <a:spcPts val="0"/>
                        </a:spcBef>
                        <a:spcAft>
                          <a:spcPts val="0"/>
                        </a:spcAft>
                        <a:buNone/>
                      </a:pPr>
                      <a:r>
                        <a:rPr b="1" lang="en"/>
                        <a:t>Subcategory</a:t>
                      </a:r>
                      <a:endParaRPr b="1"/>
                    </a:p>
                  </a:txBody>
                  <a:tcPr marT="91425" marB="91425" marR="91425" marL="91425" anchor="ctr"/>
                </a:tc>
                <a:tc>
                  <a:txBody>
                    <a:bodyPr/>
                    <a:lstStyle/>
                    <a:p>
                      <a:pPr indent="0" lvl="0" marL="0" rtl="0" algn="ctr">
                        <a:spcBef>
                          <a:spcPts val="0"/>
                        </a:spcBef>
                        <a:spcAft>
                          <a:spcPts val="0"/>
                        </a:spcAft>
                        <a:buNone/>
                      </a:pPr>
                      <a:r>
                        <a:rPr b="1" lang="en"/>
                        <a:t>Points Possible</a:t>
                      </a:r>
                      <a:endParaRPr b="1"/>
                    </a:p>
                  </a:txBody>
                  <a:tcPr marT="91425" marB="91425" marR="91425" marL="91425" anchor="ctr"/>
                </a:tc>
              </a:tr>
              <a:tr h="381000">
                <a:tc>
                  <a:txBody>
                    <a:bodyPr/>
                    <a:lstStyle/>
                    <a:p>
                      <a:pPr indent="0" lvl="0" marL="0" rtl="0" algn="ctr">
                        <a:spcBef>
                          <a:spcPts val="0"/>
                        </a:spcBef>
                        <a:spcAft>
                          <a:spcPts val="0"/>
                        </a:spcAft>
                        <a:buNone/>
                      </a:pPr>
                      <a:r>
                        <a:rPr lang="en"/>
                        <a:t>Speed to Deployment</a:t>
                      </a:r>
                      <a:endParaRPr/>
                    </a:p>
                  </a:txBody>
                  <a:tcPr marT="91425" marB="91425" marR="91425" marL="91425" anchor="ctr"/>
                </a:tc>
                <a:tc>
                  <a:txBody>
                    <a:bodyPr/>
                    <a:lstStyle/>
                    <a:p>
                      <a:pPr indent="0" lvl="0" marL="0" rtl="0" algn="ctr">
                        <a:spcBef>
                          <a:spcPts val="0"/>
                        </a:spcBef>
                        <a:spcAft>
                          <a:spcPts val="0"/>
                        </a:spcAft>
                        <a:buNone/>
                      </a:pPr>
                      <a:r>
                        <a:rPr lang="en"/>
                        <a:t>4</a:t>
                      </a:r>
                      <a:endParaRPr/>
                    </a:p>
                  </a:txBody>
                  <a:tcPr marT="91425" marB="91425" marR="91425" marL="91425" anchor="ctr"/>
                </a:tc>
              </a:tr>
              <a:tr h="381000">
                <a:tc>
                  <a:txBody>
                    <a:bodyPr/>
                    <a:lstStyle/>
                    <a:p>
                      <a:pPr indent="0" lvl="0" marL="0" rtl="0" algn="ctr">
                        <a:spcBef>
                          <a:spcPts val="0"/>
                        </a:spcBef>
                        <a:spcAft>
                          <a:spcPts val="0"/>
                        </a:spcAft>
                        <a:buNone/>
                      </a:pPr>
                      <a:r>
                        <a:rPr lang="en"/>
                        <a:t>Documentation</a:t>
                      </a:r>
                      <a:endParaRPr/>
                    </a:p>
                  </a:txBody>
                  <a:tcPr marT="91425" marB="91425" marR="91425" marL="91425" anchor="ctr"/>
                </a:tc>
                <a:tc>
                  <a:txBody>
                    <a:bodyPr/>
                    <a:lstStyle/>
                    <a:p>
                      <a:pPr indent="0" lvl="0" marL="0" rtl="0" algn="ctr">
                        <a:spcBef>
                          <a:spcPts val="0"/>
                        </a:spcBef>
                        <a:spcAft>
                          <a:spcPts val="0"/>
                        </a:spcAft>
                        <a:buNone/>
                      </a:pPr>
                      <a:r>
                        <a:rPr lang="en"/>
                        <a:t>4</a:t>
                      </a:r>
                      <a:endParaRPr/>
                    </a:p>
                  </a:txBody>
                  <a:tcPr marT="91425" marB="91425" marR="91425" marL="91425" anchor="ctr"/>
                </a:tc>
              </a:tr>
              <a:tr h="381000">
                <a:tc>
                  <a:txBody>
                    <a:bodyPr/>
                    <a:lstStyle/>
                    <a:p>
                      <a:pPr indent="0" lvl="0" marL="0" rtl="0" algn="ctr">
                        <a:spcBef>
                          <a:spcPts val="0"/>
                        </a:spcBef>
                        <a:spcAft>
                          <a:spcPts val="0"/>
                        </a:spcAft>
                        <a:buNone/>
                      </a:pPr>
                      <a:r>
                        <a:rPr b="1" lang="en"/>
                        <a:t>Total:</a:t>
                      </a:r>
                      <a:endParaRPr b="1"/>
                    </a:p>
                  </a:txBody>
                  <a:tcPr marT="91425" marB="91425" marR="91425" marL="91425" anchor="ctr"/>
                </a:tc>
                <a:tc>
                  <a:txBody>
                    <a:bodyPr/>
                    <a:lstStyle/>
                    <a:p>
                      <a:pPr indent="0" lvl="0" marL="0" rtl="0" algn="ctr">
                        <a:spcBef>
                          <a:spcPts val="0"/>
                        </a:spcBef>
                        <a:spcAft>
                          <a:spcPts val="0"/>
                        </a:spcAft>
                        <a:buNone/>
                      </a:pPr>
                      <a:r>
                        <a:rPr b="1" lang="en"/>
                        <a:t>8</a:t>
                      </a:r>
                      <a:endParaRPr b="1"/>
                    </a:p>
                  </a:txBody>
                  <a:tcPr marT="91425" marB="91425" marR="91425" marL="91425" anchor="ctr"/>
                </a:tc>
              </a:tr>
            </a:tbl>
          </a:graphicData>
        </a:graphic>
      </p:graphicFrame>
      <p:pic>
        <p:nvPicPr>
          <p:cNvPr id="569" name="Google Shape;569;p92"/>
          <p:cNvPicPr preferRelativeResize="0"/>
          <p:nvPr/>
        </p:nvPicPr>
        <p:blipFill>
          <a:blip r:embed="rId3">
            <a:alphaModFix/>
          </a:blip>
          <a:stretch>
            <a:fillRect/>
          </a:stretch>
        </p:blipFill>
        <p:spPr>
          <a:xfrm>
            <a:off x="30850" y="852300"/>
            <a:ext cx="4695375" cy="42758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3"/>
          <p:cNvSpPr txBox="1"/>
          <p:nvPr>
            <p:ph type="title"/>
          </p:nvPr>
        </p:nvSpPr>
        <p:spPr>
          <a:xfrm>
            <a:off x="5077425" y="944900"/>
            <a:ext cx="3862200" cy="1626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Clr>
                <a:schemeClr val="dk1"/>
              </a:buClr>
              <a:buSzPct val="33333"/>
              <a:buFont typeface="Arial"/>
              <a:buNone/>
            </a:pPr>
            <a:r>
              <a:rPr lang="en"/>
              <a:t>Speed to Deployment Scoring–Priority Broadband Projects</a:t>
            </a:r>
            <a:endParaRPr/>
          </a:p>
        </p:txBody>
      </p:sp>
      <p:pic>
        <p:nvPicPr>
          <p:cNvPr id="575" name="Google Shape;575;p93"/>
          <p:cNvPicPr preferRelativeResize="0"/>
          <p:nvPr/>
        </p:nvPicPr>
        <p:blipFill>
          <a:blip r:embed="rId3">
            <a:alphaModFix/>
          </a:blip>
          <a:stretch>
            <a:fillRect/>
          </a:stretch>
        </p:blipFill>
        <p:spPr>
          <a:xfrm>
            <a:off x="333825" y="854395"/>
            <a:ext cx="3862201" cy="42891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94"/>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Speed to Deployment Scoring–Other Last Mile Broadband Deployment Projects</a:t>
            </a:r>
            <a:endParaRPr/>
          </a:p>
        </p:txBody>
      </p:sp>
      <p:pic>
        <p:nvPicPr>
          <p:cNvPr id="581" name="Google Shape;581;p94"/>
          <p:cNvPicPr preferRelativeResize="0"/>
          <p:nvPr/>
        </p:nvPicPr>
        <p:blipFill rotWithShape="1">
          <a:blip r:embed="rId3">
            <a:alphaModFix/>
          </a:blip>
          <a:srcRect b="22233" l="0" r="0" t="23551"/>
          <a:stretch/>
        </p:blipFill>
        <p:spPr>
          <a:xfrm>
            <a:off x="5511575" y="2529838"/>
            <a:ext cx="3428274" cy="1858637"/>
          </a:xfrm>
          <a:prstGeom prst="rect">
            <a:avLst/>
          </a:prstGeom>
          <a:noFill/>
          <a:ln>
            <a:noFill/>
          </a:ln>
        </p:spPr>
      </p:pic>
      <p:pic>
        <p:nvPicPr>
          <p:cNvPr id="582" name="Google Shape;582;p94"/>
          <p:cNvPicPr preferRelativeResize="0"/>
          <p:nvPr/>
        </p:nvPicPr>
        <p:blipFill>
          <a:blip r:embed="rId4">
            <a:alphaModFix/>
          </a:blip>
          <a:stretch>
            <a:fillRect/>
          </a:stretch>
        </p:blipFill>
        <p:spPr>
          <a:xfrm>
            <a:off x="152400" y="2091493"/>
            <a:ext cx="5206774" cy="251389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95"/>
          <p:cNvSpPr txBox="1"/>
          <p:nvPr>
            <p:ph type="title"/>
          </p:nvPr>
        </p:nvSpPr>
        <p:spPr>
          <a:xfrm>
            <a:off x="4877450" y="944900"/>
            <a:ext cx="4192200" cy="1626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Speed to Deployment Scoring–Other Last Mile Broadband Deployment Projects</a:t>
            </a:r>
            <a:endParaRPr/>
          </a:p>
        </p:txBody>
      </p:sp>
      <p:graphicFrame>
        <p:nvGraphicFramePr>
          <p:cNvPr id="588" name="Google Shape;588;p95"/>
          <p:cNvGraphicFramePr/>
          <p:nvPr/>
        </p:nvGraphicFramePr>
        <p:xfrm>
          <a:off x="5199425" y="2821325"/>
          <a:ext cx="3000000" cy="3000000"/>
        </p:xfrm>
        <a:graphic>
          <a:graphicData uri="http://schemas.openxmlformats.org/drawingml/2006/table">
            <a:tbl>
              <a:tblPr>
                <a:noFill/>
                <a:tableStyleId>{8F63CBEC-EC66-405C-A678-B9686B5AC235}</a:tableStyleId>
              </a:tblPr>
              <a:tblGrid>
                <a:gridCol w="1756850"/>
                <a:gridCol w="1756850"/>
              </a:tblGrid>
              <a:tr h="381000">
                <a:tc>
                  <a:txBody>
                    <a:bodyPr/>
                    <a:lstStyle/>
                    <a:p>
                      <a:pPr indent="0" lvl="0" marL="0" rtl="0" algn="ctr">
                        <a:spcBef>
                          <a:spcPts val="0"/>
                        </a:spcBef>
                        <a:spcAft>
                          <a:spcPts val="0"/>
                        </a:spcAft>
                        <a:buNone/>
                      </a:pPr>
                      <a:r>
                        <a:rPr b="1" lang="en"/>
                        <a:t>Subcategory</a:t>
                      </a:r>
                      <a:endParaRPr b="1"/>
                    </a:p>
                  </a:txBody>
                  <a:tcPr marT="91425" marB="91425" marR="91425" marL="91425" anchor="ctr"/>
                </a:tc>
                <a:tc>
                  <a:txBody>
                    <a:bodyPr/>
                    <a:lstStyle/>
                    <a:p>
                      <a:pPr indent="0" lvl="0" marL="0" rtl="0" algn="ctr">
                        <a:spcBef>
                          <a:spcPts val="0"/>
                        </a:spcBef>
                        <a:spcAft>
                          <a:spcPts val="0"/>
                        </a:spcAft>
                        <a:buNone/>
                      </a:pPr>
                      <a:r>
                        <a:rPr b="1" lang="en"/>
                        <a:t>Points Possible</a:t>
                      </a:r>
                      <a:endParaRPr b="1"/>
                    </a:p>
                  </a:txBody>
                  <a:tcPr marT="91425" marB="91425" marR="91425" marL="91425" anchor="ctr"/>
                </a:tc>
              </a:tr>
              <a:tr h="381000">
                <a:tc>
                  <a:txBody>
                    <a:bodyPr/>
                    <a:lstStyle/>
                    <a:p>
                      <a:pPr indent="0" lvl="0" marL="0" rtl="0" algn="ctr">
                        <a:spcBef>
                          <a:spcPts val="0"/>
                        </a:spcBef>
                        <a:spcAft>
                          <a:spcPts val="0"/>
                        </a:spcAft>
                        <a:buNone/>
                      </a:pPr>
                      <a:r>
                        <a:rPr lang="en"/>
                        <a:t>Speed to Deployment</a:t>
                      </a:r>
                      <a:endParaRPr/>
                    </a:p>
                  </a:txBody>
                  <a:tcPr marT="91425" marB="91425" marR="91425" marL="91425" anchor="ctr"/>
                </a:tc>
                <a:tc>
                  <a:txBody>
                    <a:bodyPr/>
                    <a:lstStyle/>
                    <a:p>
                      <a:pPr indent="0" lvl="0" marL="0" rtl="0" algn="ctr">
                        <a:spcBef>
                          <a:spcPts val="0"/>
                        </a:spcBef>
                        <a:spcAft>
                          <a:spcPts val="0"/>
                        </a:spcAft>
                        <a:buNone/>
                      </a:pPr>
                      <a:r>
                        <a:rPr lang="en"/>
                        <a:t>3</a:t>
                      </a:r>
                      <a:endParaRPr/>
                    </a:p>
                  </a:txBody>
                  <a:tcPr marT="91425" marB="91425" marR="91425" marL="91425" anchor="ctr"/>
                </a:tc>
              </a:tr>
              <a:tr h="381000">
                <a:tc>
                  <a:txBody>
                    <a:bodyPr/>
                    <a:lstStyle/>
                    <a:p>
                      <a:pPr indent="0" lvl="0" marL="0" rtl="0" algn="ctr">
                        <a:spcBef>
                          <a:spcPts val="0"/>
                        </a:spcBef>
                        <a:spcAft>
                          <a:spcPts val="0"/>
                        </a:spcAft>
                        <a:buNone/>
                      </a:pPr>
                      <a:r>
                        <a:rPr lang="en"/>
                        <a:t>Documentation</a:t>
                      </a:r>
                      <a:endParaRPr/>
                    </a:p>
                  </a:txBody>
                  <a:tcPr marT="91425" marB="91425" marR="91425" marL="91425" anchor="ctr"/>
                </a:tc>
                <a:tc>
                  <a:txBody>
                    <a:bodyPr/>
                    <a:lstStyle/>
                    <a:p>
                      <a:pPr indent="0" lvl="0" marL="0" rtl="0" algn="ctr">
                        <a:spcBef>
                          <a:spcPts val="0"/>
                        </a:spcBef>
                        <a:spcAft>
                          <a:spcPts val="0"/>
                        </a:spcAft>
                        <a:buNone/>
                      </a:pPr>
                      <a:r>
                        <a:rPr lang="en"/>
                        <a:t>1</a:t>
                      </a:r>
                      <a:endParaRPr/>
                    </a:p>
                  </a:txBody>
                  <a:tcPr marT="91425" marB="91425" marR="91425" marL="91425" anchor="ctr"/>
                </a:tc>
              </a:tr>
              <a:tr h="381000">
                <a:tc>
                  <a:txBody>
                    <a:bodyPr/>
                    <a:lstStyle/>
                    <a:p>
                      <a:pPr indent="0" lvl="0" marL="0" rtl="0" algn="ctr">
                        <a:spcBef>
                          <a:spcPts val="0"/>
                        </a:spcBef>
                        <a:spcAft>
                          <a:spcPts val="0"/>
                        </a:spcAft>
                        <a:buNone/>
                      </a:pPr>
                      <a:r>
                        <a:rPr b="1" lang="en"/>
                        <a:t>Total:</a:t>
                      </a:r>
                      <a:endParaRPr b="1"/>
                    </a:p>
                  </a:txBody>
                  <a:tcPr marT="91425" marB="91425" marR="91425" marL="91425" anchor="ctr"/>
                </a:tc>
                <a:tc>
                  <a:txBody>
                    <a:bodyPr/>
                    <a:lstStyle/>
                    <a:p>
                      <a:pPr indent="0" lvl="0" marL="0" rtl="0" algn="ctr">
                        <a:spcBef>
                          <a:spcPts val="0"/>
                        </a:spcBef>
                        <a:spcAft>
                          <a:spcPts val="0"/>
                        </a:spcAft>
                        <a:buNone/>
                      </a:pPr>
                      <a:r>
                        <a:rPr b="1" lang="en"/>
                        <a:t>4</a:t>
                      </a:r>
                      <a:endParaRPr b="1"/>
                    </a:p>
                  </a:txBody>
                  <a:tcPr marT="91425" marB="91425" marR="91425" marL="91425" anchor="ctr"/>
                </a:tc>
              </a:tr>
            </a:tbl>
          </a:graphicData>
        </a:graphic>
      </p:graphicFrame>
      <p:pic>
        <p:nvPicPr>
          <p:cNvPr id="589" name="Google Shape;589;p95"/>
          <p:cNvPicPr preferRelativeResize="0"/>
          <p:nvPr/>
        </p:nvPicPr>
        <p:blipFill>
          <a:blip r:embed="rId3">
            <a:alphaModFix/>
          </a:blip>
          <a:stretch>
            <a:fillRect/>
          </a:stretch>
        </p:blipFill>
        <p:spPr>
          <a:xfrm>
            <a:off x="0" y="1115776"/>
            <a:ext cx="4930249" cy="3726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96"/>
          <p:cNvSpPr txBox="1"/>
          <p:nvPr>
            <p:ph type="title"/>
          </p:nvPr>
        </p:nvSpPr>
        <p:spPr>
          <a:xfrm>
            <a:off x="4877450" y="944900"/>
            <a:ext cx="4192200" cy="1626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Speed to Deployment Scoring–Other Last Mile Broadband Deployment Projects</a:t>
            </a:r>
            <a:endParaRPr/>
          </a:p>
        </p:txBody>
      </p:sp>
      <p:pic>
        <p:nvPicPr>
          <p:cNvPr id="595" name="Google Shape;595;p96"/>
          <p:cNvPicPr preferRelativeResize="0"/>
          <p:nvPr/>
        </p:nvPicPr>
        <p:blipFill>
          <a:blip r:embed="rId3">
            <a:alphaModFix/>
          </a:blip>
          <a:stretch>
            <a:fillRect/>
          </a:stretch>
        </p:blipFill>
        <p:spPr>
          <a:xfrm>
            <a:off x="52625" y="888575"/>
            <a:ext cx="3820875" cy="4254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7"/>
          <p:cNvSpPr txBox="1"/>
          <p:nvPr>
            <p:ph type="title"/>
          </p:nvPr>
        </p:nvSpPr>
        <p:spPr>
          <a:xfrm>
            <a:off x="212100" y="776568"/>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p:txBody>
      </p:sp>
      <p:sp>
        <p:nvSpPr>
          <p:cNvPr id="601" name="Google Shape;601;p97"/>
          <p:cNvSpPr txBox="1"/>
          <p:nvPr/>
        </p:nvSpPr>
        <p:spPr>
          <a:xfrm>
            <a:off x="212100" y="1544275"/>
            <a:ext cx="5063400" cy="40893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Service obligations </a:t>
            </a:r>
            <a:r>
              <a:rPr lang="en" sz="2100">
                <a:solidFill>
                  <a:schemeClr val="dk1"/>
                </a:solidFill>
              </a:rPr>
              <a:t>requirements</a:t>
            </a:r>
            <a:endParaRPr sz="21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Affordability and low-cost plans (covered later in this presentation)</a:t>
            </a:r>
            <a:endParaRPr sz="17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No data usage caps or unreasonable network management practices</a:t>
            </a:r>
            <a:endParaRPr sz="17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Provide broadband service on reasonable and non-discriminatory terms and conditions</a:t>
            </a:r>
            <a:endParaRPr sz="17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Provide public notice and public </a:t>
            </a:r>
            <a:r>
              <a:rPr lang="en" sz="1700">
                <a:solidFill>
                  <a:schemeClr val="dk1"/>
                </a:solidFill>
              </a:rPr>
              <a:t>awareness</a:t>
            </a:r>
            <a:r>
              <a:rPr lang="en" sz="1700">
                <a:solidFill>
                  <a:schemeClr val="dk1"/>
                </a:solidFill>
              </a:rPr>
              <a:t> campaigns of broadband service availability</a:t>
            </a:r>
            <a:endParaRPr sz="1700">
              <a:solidFill>
                <a:schemeClr val="dk1"/>
              </a:solidFill>
            </a:endParaRPr>
          </a:p>
          <a:p>
            <a:pPr indent="0" lvl="0" marL="0" rtl="0" algn="l">
              <a:spcBef>
                <a:spcPts val="1000"/>
              </a:spcBef>
              <a:spcAft>
                <a:spcPts val="0"/>
              </a:spcAft>
              <a:buNone/>
            </a:pPr>
            <a:r>
              <a:t/>
            </a:r>
            <a:endParaRPr sz="2100">
              <a:solidFill>
                <a:schemeClr val="dk1"/>
              </a:solidFill>
            </a:endParaRPr>
          </a:p>
        </p:txBody>
      </p:sp>
      <p:pic>
        <p:nvPicPr>
          <p:cNvPr id="602" name="Google Shape;602;p97"/>
          <p:cNvPicPr preferRelativeResize="0"/>
          <p:nvPr/>
        </p:nvPicPr>
        <p:blipFill rotWithShape="1">
          <a:blip r:embed="rId3">
            <a:alphaModFix/>
          </a:blip>
          <a:srcRect b="23024" l="0" r="0" t="10220"/>
          <a:stretch/>
        </p:blipFill>
        <p:spPr>
          <a:xfrm>
            <a:off x="5427900" y="2134345"/>
            <a:ext cx="3716099" cy="2480630"/>
          </a:xfrm>
          <a:prstGeom prst="rect">
            <a:avLst/>
          </a:prstGeom>
          <a:noFill/>
          <a:ln>
            <a:noFill/>
          </a:ln>
        </p:spPr>
      </p:pic>
      <p:pic>
        <p:nvPicPr>
          <p:cNvPr id="603" name="Google Shape;603;p97"/>
          <p:cNvPicPr preferRelativeResize="0"/>
          <p:nvPr/>
        </p:nvPicPr>
        <p:blipFill>
          <a:blip r:embed="rId4">
            <a:alphaModFix/>
          </a:blip>
          <a:stretch>
            <a:fillRect/>
          </a:stretch>
        </p:blipFill>
        <p:spPr>
          <a:xfrm>
            <a:off x="839150" y="636300"/>
            <a:ext cx="1244275" cy="438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8"/>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a:p>
        </p:txBody>
      </p:sp>
      <p:sp>
        <p:nvSpPr>
          <p:cNvPr id="609" name="Google Shape;609;p98"/>
          <p:cNvSpPr txBox="1"/>
          <p:nvPr/>
        </p:nvSpPr>
        <p:spPr>
          <a:xfrm>
            <a:off x="470600" y="1780200"/>
            <a:ext cx="5645100" cy="32718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Service obligations requirements</a:t>
            </a:r>
            <a:endParaRPr sz="2100">
              <a:solidFill>
                <a:schemeClr val="dk1"/>
              </a:solidFill>
            </a:endParaRPr>
          </a:p>
          <a:p>
            <a:pPr indent="-342900" lvl="1" marL="914400" rtl="0" algn="l">
              <a:lnSpc>
                <a:spcPct val="115000"/>
              </a:lnSpc>
              <a:spcBef>
                <a:spcPts val="1000"/>
              </a:spcBef>
              <a:spcAft>
                <a:spcPts val="0"/>
              </a:spcAft>
              <a:buClr>
                <a:schemeClr val="dk1"/>
              </a:buClr>
              <a:buSzPts val="1800"/>
              <a:buChar char="○"/>
            </a:pPr>
            <a:r>
              <a:rPr lang="en" sz="1800">
                <a:solidFill>
                  <a:schemeClr val="dk1"/>
                </a:solidFill>
              </a:rPr>
              <a:t>Funded projects deploying Middle Mile shall permit other ISPs to interconnect on a just, reasonable, and nondiscriminatory basis</a:t>
            </a:r>
            <a:endParaRPr sz="1800">
              <a:solidFill>
                <a:schemeClr val="dk1"/>
              </a:solidFill>
            </a:endParaRPr>
          </a:p>
          <a:p>
            <a:pPr indent="-342900" lvl="1" marL="914400" rtl="0" algn="l">
              <a:lnSpc>
                <a:spcPct val="115000"/>
              </a:lnSpc>
              <a:spcBef>
                <a:spcPts val="1000"/>
              </a:spcBef>
              <a:spcAft>
                <a:spcPts val="1000"/>
              </a:spcAft>
              <a:buClr>
                <a:schemeClr val="dk1"/>
              </a:buClr>
              <a:buSzPts val="1800"/>
              <a:buChar char="○"/>
            </a:pPr>
            <a:r>
              <a:rPr lang="en" sz="1800">
                <a:solidFill>
                  <a:schemeClr val="dk1"/>
                </a:solidFill>
              </a:rPr>
              <a:t>Cybersecurity and Supply Chain Risk </a:t>
            </a:r>
            <a:r>
              <a:rPr lang="en" sz="1800">
                <a:solidFill>
                  <a:schemeClr val="dk1"/>
                </a:solidFill>
              </a:rPr>
              <a:t>Management</a:t>
            </a:r>
            <a:r>
              <a:rPr lang="en" sz="1800">
                <a:solidFill>
                  <a:schemeClr val="dk1"/>
                </a:solidFill>
              </a:rPr>
              <a:t>–these plans must be either operational (if already providing service) or ready to be operationalized (if not yet providing service)</a:t>
            </a:r>
            <a:endParaRPr sz="1800">
              <a:solidFill>
                <a:schemeClr val="dk1"/>
              </a:solidFill>
            </a:endParaRPr>
          </a:p>
        </p:txBody>
      </p:sp>
      <p:pic>
        <p:nvPicPr>
          <p:cNvPr id="610" name="Google Shape;610;p98"/>
          <p:cNvPicPr preferRelativeResize="0"/>
          <p:nvPr/>
        </p:nvPicPr>
        <p:blipFill rotWithShape="1">
          <a:blip r:embed="rId3">
            <a:alphaModFix/>
          </a:blip>
          <a:srcRect b="29570" l="17828" r="4855" t="21914"/>
          <a:stretch/>
        </p:blipFill>
        <p:spPr>
          <a:xfrm>
            <a:off x="6154025" y="2571750"/>
            <a:ext cx="3008151" cy="1887524"/>
          </a:xfrm>
          <a:prstGeom prst="rect">
            <a:avLst/>
          </a:prstGeom>
          <a:noFill/>
          <a:ln>
            <a:noFill/>
          </a:ln>
        </p:spPr>
      </p:pic>
      <p:pic>
        <p:nvPicPr>
          <p:cNvPr id="611" name="Google Shape;611;p98"/>
          <p:cNvPicPr preferRelativeResize="0"/>
          <p:nvPr/>
        </p:nvPicPr>
        <p:blipFill>
          <a:blip r:embed="rId4">
            <a:alphaModFix/>
          </a:blip>
          <a:stretch>
            <a:fillRect/>
          </a:stretch>
        </p:blipFill>
        <p:spPr>
          <a:xfrm>
            <a:off x="839150" y="636300"/>
            <a:ext cx="1244275" cy="438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9"/>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b="0" sz="2200"/>
          </a:p>
        </p:txBody>
      </p:sp>
      <p:sp>
        <p:nvSpPr>
          <p:cNvPr id="617" name="Google Shape;617;p99"/>
          <p:cNvSpPr txBox="1"/>
          <p:nvPr/>
        </p:nvSpPr>
        <p:spPr>
          <a:xfrm>
            <a:off x="4001550" y="1865175"/>
            <a:ext cx="5142600" cy="3386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Projects on Tribal Lands</a:t>
            </a:r>
            <a:endParaRPr sz="21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Formal demonstration of consent for proposed broadband deployment on Tribal Lands must be submitted at time of application</a:t>
            </a:r>
            <a:endParaRPr sz="18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Evidence of holistic coordination with Tribal Governments, showing that the project was developed in consultation with the Tribe</a:t>
            </a:r>
            <a:endParaRPr sz="1800">
              <a:solidFill>
                <a:schemeClr val="dk1"/>
              </a:solidFill>
            </a:endParaRPr>
          </a:p>
          <a:p>
            <a:pPr indent="0" lvl="0" marL="914400" rtl="0" algn="l">
              <a:spcBef>
                <a:spcPts val="1000"/>
              </a:spcBef>
              <a:spcAft>
                <a:spcPts val="1000"/>
              </a:spcAft>
              <a:buNone/>
            </a:pPr>
            <a:r>
              <a:t/>
            </a:r>
            <a:endParaRPr sz="1800">
              <a:solidFill>
                <a:schemeClr val="dk1"/>
              </a:solidFill>
            </a:endParaRPr>
          </a:p>
        </p:txBody>
      </p:sp>
      <p:pic>
        <p:nvPicPr>
          <p:cNvPr id="618" name="Google Shape;618;p99"/>
          <p:cNvPicPr preferRelativeResize="0"/>
          <p:nvPr/>
        </p:nvPicPr>
        <p:blipFill>
          <a:blip r:embed="rId3">
            <a:alphaModFix/>
          </a:blip>
          <a:stretch>
            <a:fillRect/>
          </a:stretch>
        </p:blipFill>
        <p:spPr>
          <a:xfrm>
            <a:off x="839150" y="636300"/>
            <a:ext cx="1244275" cy="438125"/>
          </a:xfrm>
          <a:prstGeom prst="rect">
            <a:avLst/>
          </a:prstGeom>
          <a:noFill/>
          <a:ln>
            <a:noFill/>
          </a:ln>
        </p:spPr>
      </p:pic>
      <p:pic>
        <p:nvPicPr>
          <p:cNvPr id="619" name="Google Shape;619;p99"/>
          <p:cNvPicPr preferRelativeResize="0"/>
          <p:nvPr/>
        </p:nvPicPr>
        <p:blipFill rotWithShape="1">
          <a:blip r:embed="rId4">
            <a:alphaModFix/>
          </a:blip>
          <a:srcRect b="17200" l="0" r="0" t="16565"/>
          <a:stretch/>
        </p:blipFill>
        <p:spPr>
          <a:xfrm>
            <a:off x="0" y="2056075"/>
            <a:ext cx="4001551" cy="265041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64"/>
          <p:cNvSpPr txBox="1"/>
          <p:nvPr>
            <p:ph type="title"/>
          </p:nvPr>
        </p:nvSpPr>
        <p:spPr>
          <a:xfrm>
            <a:off x="220050" y="1128575"/>
            <a:ext cx="8719800" cy="8106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0" lang="en" sz="2370">
                <a:latin typeface="Gothic A1 ExtraBold"/>
                <a:ea typeface="Gothic A1 ExtraBold"/>
                <a:cs typeface="Gothic A1 ExtraBold"/>
                <a:sym typeface="Gothic A1 ExtraBold"/>
              </a:rPr>
              <a:t>Broadband Infrastructure Grant (BIG)</a:t>
            </a:r>
            <a:endParaRPr b="0" sz="2370">
              <a:latin typeface="Gothic A1 ExtraBold"/>
              <a:ea typeface="Gothic A1 ExtraBold"/>
              <a:cs typeface="Gothic A1 ExtraBold"/>
              <a:sym typeface="Gothic A1 ExtraBold"/>
            </a:endParaRPr>
          </a:p>
          <a:p>
            <a:pPr indent="0" lvl="0" marL="0" rtl="0" algn="ctr">
              <a:spcBef>
                <a:spcPts val="0"/>
              </a:spcBef>
              <a:spcAft>
                <a:spcPts val="0"/>
              </a:spcAft>
              <a:buSzPts val="990"/>
              <a:buNone/>
            </a:pPr>
            <a:r>
              <a:rPr b="0" lang="en" sz="2370">
                <a:latin typeface="Gothic A1 ExtraBold"/>
                <a:ea typeface="Gothic A1 ExtraBold"/>
                <a:cs typeface="Gothic A1 ExtraBold"/>
                <a:sym typeface="Gothic A1 ExtraBold"/>
              </a:rPr>
              <a:t>Broadband Equity, Access, and Deployment Grant (BEAD) </a:t>
            </a:r>
            <a:endParaRPr b="0" sz="2370">
              <a:latin typeface="Gothic A1 ExtraBold"/>
              <a:ea typeface="Gothic A1 ExtraBold"/>
              <a:cs typeface="Gothic A1 ExtraBold"/>
              <a:sym typeface="Gothic A1 ExtraBold"/>
            </a:endParaRPr>
          </a:p>
        </p:txBody>
      </p:sp>
      <p:sp>
        <p:nvSpPr>
          <p:cNvPr id="337" name="Google Shape;337;p64"/>
          <p:cNvSpPr txBox="1"/>
          <p:nvPr/>
        </p:nvSpPr>
        <p:spPr>
          <a:xfrm>
            <a:off x="635450" y="2213225"/>
            <a:ext cx="8587500" cy="2668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Connect 100% of unserved locations with reliable broadband</a:t>
            </a:r>
            <a:endParaRPr sz="1800">
              <a:solidFill>
                <a:schemeClr val="dk1"/>
              </a:solidFill>
              <a:latin typeface="Gothic A1 Medium"/>
              <a:ea typeface="Gothic A1 Medium"/>
              <a:cs typeface="Gothic A1 Medium"/>
              <a:sym typeface="Gothic A1 Medium"/>
            </a:endParaRPr>
          </a:p>
          <a:p>
            <a:pPr indent="-342900" lvl="0" marL="457200" rtl="0" algn="l">
              <a:lnSpc>
                <a:spcPct val="150000"/>
              </a:lnSpc>
              <a:spcBef>
                <a:spcPts val="0"/>
              </a:spcBef>
              <a:spcAft>
                <a:spcPts val="0"/>
              </a:spcAft>
              <a:buClr>
                <a:schemeClr val="dk1"/>
              </a:buClr>
              <a:buSzPts val="1800"/>
              <a:buFont typeface="Gothic A1 Medium"/>
              <a:buChar char="●"/>
            </a:pPr>
            <a:r>
              <a:rPr lang="en" sz="1800">
                <a:solidFill>
                  <a:schemeClr val="dk1"/>
                </a:solidFill>
                <a:latin typeface="Gothic A1 Medium"/>
                <a:ea typeface="Gothic A1 Medium"/>
                <a:cs typeface="Gothic A1 Medium"/>
                <a:sym typeface="Gothic A1 Medium"/>
              </a:rPr>
              <a:t>Utah’s allocation: $317.4M - Fiber first / second other technologies</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Registration and Pre-application mandatory to participate for the BIG BEAD</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Registration and Pre-application information pre-populates to full application.</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Full application will open January 29, 2025 and close March 31, 11:59 PM</a:t>
            </a:r>
            <a:endParaRPr sz="1800">
              <a:solidFill>
                <a:schemeClr val="dk1"/>
              </a:solidFill>
            </a:endParaRPr>
          </a:p>
          <a:p>
            <a:pPr indent="0" lvl="0" marL="457200" rtl="0" algn="l">
              <a:spcBef>
                <a:spcPts val="1000"/>
              </a:spcBef>
              <a:spcAft>
                <a:spcPts val="0"/>
              </a:spcAft>
              <a:buNone/>
            </a:pPr>
            <a:r>
              <a:t/>
            </a:r>
            <a:endParaRPr sz="1800">
              <a:solidFill>
                <a:schemeClr val="dk1"/>
              </a:solidFill>
            </a:endParaRPr>
          </a:p>
          <a:p>
            <a:pPr indent="0" lvl="0" marL="457200" rtl="0" algn="l">
              <a:lnSpc>
                <a:spcPct val="115000"/>
              </a:lnSpc>
              <a:spcBef>
                <a:spcPts val="1000"/>
              </a:spcBef>
              <a:spcAft>
                <a:spcPts val="0"/>
              </a:spcAft>
              <a:buNone/>
            </a:pPr>
            <a:r>
              <a:t/>
            </a:r>
            <a:endParaRPr sz="2100">
              <a:solidFill>
                <a:schemeClr val="dk1"/>
              </a:solidFill>
              <a:latin typeface="Gothic A1 Medium"/>
              <a:ea typeface="Gothic A1 Medium"/>
              <a:cs typeface="Gothic A1 Medium"/>
              <a:sym typeface="Gothic A1 Medium"/>
            </a:endParaRPr>
          </a:p>
          <a:p>
            <a:pPr indent="0" lvl="0" marL="457200" rtl="0" algn="l">
              <a:lnSpc>
                <a:spcPct val="115000"/>
              </a:lnSpc>
              <a:spcBef>
                <a:spcPts val="1000"/>
              </a:spcBef>
              <a:spcAft>
                <a:spcPts val="1000"/>
              </a:spcAft>
              <a:buNone/>
            </a:pPr>
            <a:r>
              <a:t/>
            </a:r>
            <a:endParaRPr sz="2100">
              <a:solidFill>
                <a:srgbClr val="FF5B1F"/>
              </a:solidFill>
              <a:latin typeface="Gothic A1 Medium"/>
              <a:ea typeface="Gothic A1 Medium"/>
              <a:cs typeface="Gothic A1 Medium"/>
              <a:sym typeface="Gothic A1 Medium"/>
            </a:endParaRPr>
          </a:p>
        </p:txBody>
      </p:sp>
      <p:pic>
        <p:nvPicPr>
          <p:cNvPr id="338" name="Google Shape;338;p64"/>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100"/>
          <p:cNvPicPr preferRelativeResize="0"/>
          <p:nvPr/>
        </p:nvPicPr>
        <p:blipFill>
          <a:blip r:embed="rId3">
            <a:alphaModFix/>
          </a:blip>
          <a:stretch>
            <a:fillRect/>
          </a:stretch>
        </p:blipFill>
        <p:spPr>
          <a:xfrm>
            <a:off x="275100" y="1528900"/>
            <a:ext cx="3726451" cy="3726451"/>
          </a:xfrm>
          <a:prstGeom prst="rect">
            <a:avLst/>
          </a:prstGeom>
          <a:noFill/>
          <a:ln>
            <a:noFill/>
          </a:ln>
        </p:spPr>
      </p:pic>
      <p:sp>
        <p:nvSpPr>
          <p:cNvPr id="625" name="Google Shape;625;p100"/>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General Requirements</a:t>
            </a:r>
            <a:endParaRPr b="0" sz="2200"/>
          </a:p>
        </p:txBody>
      </p:sp>
      <p:sp>
        <p:nvSpPr>
          <p:cNvPr id="626" name="Google Shape;626;p100"/>
          <p:cNvSpPr txBox="1"/>
          <p:nvPr/>
        </p:nvSpPr>
        <p:spPr>
          <a:xfrm>
            <a:off x="4001550" y="1865175"/>
            <a:ext cx="5142600" cy="3514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Matching Funds</a:t>
            </a:r>
            <a:endParaRPr sz="21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25% minimum match of total project cost is required</a:t>
            </a:r>
            <a:endParaRPr sz="18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Cash or in-kind match is permitted (in-kind must comply with 2 CFR 200.306)</a:t>
            </a:r>
            <a:endParaRPr sz="18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Matching funds waivers may be requested in high cost areas; all waivers must be approved by NTIA</a:t>
            </a:r>
            <a:endParaRPr sz="1800">
              <a:solidFill>
                <a:schemeClr val="dk1"/>
              </a:solidFill>
            </a:endParaRPr>
          </a:p>
          <a:p>
            <a:pPr indent="0" lvl="0" marL="914400" rtl="0" algn="l">
              <a:spcBef>
                <a:spcPts val="1000"/>
              </a:spcBef>
              <a:spcAft>
                <a:spcPts val="1000"/>
              </a:spcAft>
              <a:buNone/>
            </a:pPr>
            <a:r>
              <a:t/>
            </a:r>
            <a:endParaRPr sz="1800">
              <a:solidFill>
                <a:schemeClr val="dk1"/>
              </a:solidFill>
            </a:endParaRPr>
          </a:p>
        </p:txBody>
      </p:sp>
      <p:pic>
        <p:nvPicPr>
          <p:cNvPr id="627" name="Google Shape;627;p100"/>
          <p:cNvPicPr preferRelativeResize="0"/>
          <p:nvPr/>
        </p:nvPicPr>
        <p:blipFill>
          <a:blip r:embed="rId4">
            <a:alphaModFix/>
          </a:blip>
          <a:stretch>
            <a:fillRect/>
          </a:stretch>
        </p:blipFill>
        <p:spPr>
          <a:xfrm>
            <a:off x="839150" y="636300"/>
            <a:ext cx="1244275" cy="438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01"/>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Minimal BEAD Outlay Scoring–Priority Broadband Projects</a:t>
            </a:r>
            <a:endParaRPr/>
          </a:p>
        </p:txBody>
      </p:sp>
      <p:pic>
        <p:nvPicPr>
          <p:cNvPr id="633" name="Google Shape;633;p101"/>
          <p:cNvPicPr preferRelativeResize="0"/>
          <p:nvPr/>
        </p:nvPicPr>
        <p:blipFill>
          <a:blip r:embed="rId3">
            <a:alphaModFix/>
          </a:blip>
          <a:stretch>
            <a:fillRect/>
          </a:stretch>
        </p:blipFill>
        <p:spPr>
          <a:xfrm>
            <a:off x="426100" y="2308549"/>
            <a:ext cx="5085475" cy="2186425"/>
          </a:xfrm>
          <a:prstGeom prst="rect">
            <a:avLst/>
          </a:prstGeom>
          <a:noFill/>
          <a:ln>
            <a:noFill/>
          </a:ln>
        </p:spPr>
      </p:pic>
      <p:pic>
        <p:nvPicPr>
          <p:cNvPr id="634" name="Google Shape;634;p101"/>
          <p:cNvPicPr preferRelativeResize="0"/>
          <p:nvPr/>
        </p:nvPicPr>
        <p:blipFill rotWithShape="1">
          <a:blip r:embed="rId4">
            <a:alphaModFix/>
          </a:blip>
          <a:srcRect b="22233" l="0" r="0" t="23551"/>
          <a:stretch/>
        </p:blipFill>
        <p:spPr>
          <a:xfrm>
            <a:off x="5511575" y="2529838"/>
            <a:ext cx="3428274" cy="185863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02"/>
          <p:cNvSpPr txBox="1"/>
          <p:nvPr>
            <p:ph type="title"/>
          </p:nvPr>
        </p:nvSpPr>
        <p:spPr>
          <a:xfrm>
            <a:off x="5077425" y="944900"/>
            <a:ext cx="3862200" cy="1626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Clr>
                <a:schemeClr val="dk1"/>
              </a:buClr>
              <a:buSzPct val="33333"/>
              <a:buFont typeface="Arial"/>
              <a:buNone/>
            </a:pPr>
            <a:r>
              <a:rPr lang="en"/>
              <a:t>Minimal BEAD Outlay Scoring–Priority Broadband Projects</a:t>
            </a:r>
            <a:endParaRPr/>
          </a:p>
        </p:txBody>
      </p:sp>
      <p:pic>
        <p:nvPicPr>
          <p:cNvPr id="640" name="Google Shape;640;p102"/>
          <p:cNvPicPr preferRelativeResize="0"/>
          <p:nvPr/>
        </p:nvPicPr>
        <p:blipFill>
          <a:blip r:embed="rId3">
            <a:alphaModFix/>
          </a:blip>
          <a:stretch>
            <a:fillRect/>
          </a:stretch>
        </p:blipFill>
        <p:spPr>
          <a:xfrm>
            <a:off x="207625" y="887125"/>
            <a:ext cx="4627525" cy="4256375"/>
          </a:xfrm>
          <a:prstGeom prst="rect">
            <a:avLst/>
          </a:prstGeom>
          <a:noFill/>
          <a:ln>
            <a:noFill/>
          </a:ln>
        </p:spPr>
      </p:pic>
      <p:graphicFrame>
        <p:nvGraphicFramePr>
          <p:cNvPr id="641" name="Google Shape;641;p102"/>
          <p:cNvGraphicFramePr/>
          <p:nvPr/>
        </p:nvGraphicFramePr>
        <p:xfrm>
          <a:off x="5199425" y="2821325"/>
          <a:ext cx="3000000" cy="3000000"/>
        </p:xfrm>
        <a:graphic>
          <a:graphicData uri="http://schemas.openxmlformats.org/drawingml/2006/table">
            <a:tbl>
              <a:tblPr>
                <a:noFill/>
                <a:tableStyleId>{8F63CBEC-EC66-405C-A678-B9686B5AC235}</a:tableStyleId>
              </a:tblPr>
              <a:tblGrid>
                <a:gridCol w="1756850"/>
                <a:gridCol w="1756850"/>
              </a:tblGrid>
              <a:tr h="381000">
                <a:tc>
                  <a:txBody>
                    <a:bodyPr/>
                    <a:lstStyle/>
                    <a:p>
                      <a:pPr indent="0" lvl="0" marL="0" rtl="0" algn="ctr">
                        <a:spcBef>
                          <a:spcPts val="0"/>
                        </a:spcBef>
                        <a:spcAft>
                          <a:spcPts val="0"/>
                        </a:spcAft>
                        <a:buNone/>
                      </a:pPr>
                      <a:r>
                        <a:rPr b="1" lang="en"/>
                        <a:t>Subcategory</a:t>
                      </a:r>
                      <a:endParaRPr b="1"/>
                    </a:p>
                  </a:txBody>
                  <a:tcPr marT="91425" marB="91425" marR="91425" marL="91425" anchor="ctr"/>
                </a:tc>
                <a:tc>
                  <a:txBody>
                    <a:bodyPr/>
                    <a:lstStyle/>
                    <a:p>
                      <a:pPr indent="0" lvl="0" marL="0" rtl="0" algn="ctr">
                        <a:spcBef>
                          <a:spcPts val="0"/>
                        </a:spcBef>
                        <a:spcAft>
                          <a:spcPts val="0"/>
                        </a:spcAft>
                        <a:buNone/>
                      </a:pPr>
                      <a:r>
                        <a:rPr b="1" lang="en"/>
                        <a:t>Points Possible</a:t>
                      </a:r>
                      <a:endParaRPr b="1"/>
                    </a:p>
                  </a:txBody>
                  <a:tcPr marT="91425" marB="91425" marR="91425" marL="91425" anchor="ctr"/>
                </a:tc>
              </a:tr>
              <a:tr h="381000">
                <a:tc>
                  <a:txBody>
                    <a:bodyPr/>
                    <a:lstStyle/>
                    <a:p>
                      <a:pPr indent="0" lvl="0" marL="0" rtl="0" algn="ctr">
                        <a:spcBef>
                          <a:spcPts val="0"/>
                        </a:spcBef>
                        <a:spcAft>
                          <a:spcPts val="0"/>
                        </a:spcAft>
                        <a:buNone/>
                      </a:pPr>
                      <a:r>
                        <a:rPr lang="en"/>
                        <a:t>Average Cost per Location</a:t>
                      </a:r>
                      <a:endParaRPr/>
                    </a:p>
                  </a:txBody>
                  <a:tcPr marT="91425" marB="91425" marR="91425" marL="91425" anchor="ctr"/>
                </a:tc>
                <a:tc>
                  <a:txBody>
                    <a:bodyPr/>
                    <a:lstStyle/>
                    <a:p>
                      <a:pPr indent="0" lvl="0" marL="0" rtl="0" algn="ctr">
                        <a:spcBef>
                          <a:spcPts val="0"/>
                        </a:spcBef>
                        <a:spcAft>
                          <a:spcPts val="0"/>
                        </a:spcAft>
                        <a:buNone/>
                      </a:pPr>
                      <a:r>
                        <a:rPr lang="en"/>
                        <a:t>5</a:t>
                      </a:r>
                      <a:endParaRPr/>
                    </a:p>
                  </a:txBody>
                  <a:tcPr marT="91425" marB="91425" marR="91425" marL="91425" anchor="ctr"/>
                </a:tc>
              </a:tr>
              <a:tr h="381000">
                <a:tc>
                  <a:txBody>
                    <a:bodyPr/>
                    <a:lstStyle/>
                    <a:p>
                      <a:pPr indent="0" lvl="0" marL="0" rtl="0" algn="ctr">
                        <a:spcBef>
                          <a:spcPts val="0"/>
                        </a:spcBef>
                        <a:spcAft>
                          <a:spcPts val="0"/>
                        </a:spcAft>
                        <a:buNone/>
                      </a:pPr>
                      <a:r>
                        <a:rPr lang="en"/>
                        <a:t>Match Percentage</a:t>
                      </a:r>
                      <a:endParaRPr/>
                    </a:p>
                  </a:txBody>
                  <a:tcPr marT="91425" marB="91425" marR="91425" marL="91425" anchor="ctr"/>
                </a:tc>
                <a:tc>
                  <a:txBody>
                    <a:bodyPr/>
                    <a:lstStyle/>
                    <a:p>
                      <a:pPr indent="0" lvl="0" marL="0" rtl="0" algn="ctr">
                        <a:spcBef>
                          <a:spcPts val="0"/>
                        </a:spcBef>
                        <a:spcAft>
                          <a:spcPts val="0"/>
                        </a:spcAft>
                        <a:buNone/>
                      </a:pPr>
                      <a:r>
                        <a:rPr lang="en"/>
                        <a:t>45</a:t>
                      </a:r>
                      <a:endParaRPr/>
                    </a:p>
                  </a:txBody>
                  <a:tcPr marT="91425" marB="91425" marR="91425" marL="91425" anchor="ctr"/>
                </a:tc>
              </a:tr>
              <a:tr h="381000">
                <a:tc>
                  <a:txBody>
                    <a:bodyPr/>
                    <a:lstStyle/>
                    <a:p>
                      <a:pPr indent="0" lvl="0" marL="0" rtl="0" algn="ctr">
                        <a:spcBef>
                          <a:spcPts val="0"/>
                        </a:spcBef>
                        <a:spcAft>
                          <a:spcPts val="0"/>
                        </a:spcAft>
                        <a:buNone/>
                      </a:pPr>
                      <a:r>
                        <a:rPr b="1" lang="en"/>
                        <a:t>Total:</a:t>
                      </a:r>
                      <a:endParaRPr b="1"/>
                    </a:p>
                  </a:txBody>
                  <a:tcPr marT="91425" marB="91425" marR="91425" marL="91425" anchor="ctr"/>
                </a:tc>
                <a:tc>
                  <a:txBody>
                    <a:bodyPr/>
                    <a:lstStyle/>
                    <a:p>
                      <a:pPr indent="0" lvl="0" marL="0" rtl="0" algn="ctr">
                        <a:spcBef>
                          <a:spcPts val="0"/>
                        </a:spcBef>
                        <a:spcAft>
                          <a:spcPts val="0"/>
                        </a:spcAft>
                        <a:buNone/>
                      </a:pPr>
                      <a:r>
                        <a:rPr b="1" lang="en"/>
                        <a:t>50</a:t>
                      </a:r>
                      <a:endParaRPr b="1"/>
                    </a:p>
                  </a:txBody>
                  <a:tcPr marT="91425" marB="91425" marR="91425" marL="91425" anchor="ct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03"/>
          <p:cNvSpPr txBox="1"/>
          <p:nvPr>
            <p:ph type="title"/>
          </p:nvPr>
        </p:nvSpPr>
        <p:spPr>
          <a:xfrm>
            <a:off x="292575" y="755450"/>
            <a:ext cx="8647200" cy="1626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Minimal BEAD Outlay Scoring–Priority Broadband Projects</a:t>
            </a:r>
            <a:endParaRPr/>
          </a:p>
        </p:txBody>
      </p:sp>
      <p:pic>
        <p:nvPicPr>
          <p:cNvPr id="647" name="Google Shape;647;p103"/>
          <p:cNvPicPr preferRelativeResize="0"/>
          <p:nvPr/>
        </p:nvPicPr>
        <p:blipFill rotWithShape="1">
          <a:blip r:embed="rId3">
            <a:alphaModFix/>
          </a:blip>
          <a:srcRect b="52109" l="0" r="0" t="0"/>
          <a:stretch/>
        </p:blipFill>
        <p:spPr>
          <a:xfrm>
            <a:off x="228580" y="2103700"/>
            <a:ext cx="4122170" cy="3039799"/>
          </a:xfrm>
          <a:prstGeom prst="rect">
            <a:avLst/>
          </a:prstGeom>
          <a:noFill/>
          <a:ln>
            <a:noFill/>
          </a:ln>
        </p:spPr>
      </p:pic>
      <p:pic>
        <p:nvPicPr>
          <p:cNvPr id="648" name="Google Shape;648;p103"/>
          <p:cNvPicPr preferRelativeResize="0"/>
          <p:nvPr/>
        </p:nvPicPr>
        <p:blipFill rotWithShape="1">
          <a:blip r:embed="rId3">
            <a:alphaModFix/>
          </a:blip>
          <a:srcRect b="0" l="0" r="0" t="47679"/>
          <a:stretch/>
        </p:blipFill>
        <p:spPr>
          <a:xfrm>
            <a:off x="4976822" y="2320950"/>
            <a:ext cx="3503428" cy="2822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04"/>
          <p:cNvSpPr txBox="1"/>
          <p:nvPr>
            <p:ph type="title"/>
          </p:nvPr>
        </p:nvSpPr>
        <p:spPr>
          <a:xfrm>
            <a:off x="220200" y="784450"/>
            <a:ext cx="8703600" cy="1626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Minimal BEAD Outlay Scoring–High Cost Area Priority Broadband Projects</a:t>
            </a:r>
            <a:endParaRPr/>
          </a:p>
        </p:txBody>
      </p:sp>
      <p:pic>
        <p:nvPicPr>
          <p:cNvPr id="654" name="Google Shape;654;p104"/>
          <p:cNvPicPr preferRelativeResize="0"/>
          <p:nvPr/>
        </p:nvPicPr>
        <p:blipFill rotWithShape="1">
          <a:blip r:embed="rId3">
            <a:alphaModFix/>
          </a:blip>
          <a:srcRect b="46259" l="0" r="0" t="0"/>
          <a:stretch/>
        </p:blipFill>
        <p:spPr>
          <a:xfrm>
            <a:off x="624250" y="2333350"/>
            <a:ext cx="3862200" cy="2762951"/>
          </a:xfrm>
          <a:prstGeom prst="rect">
            <a:avLst/>
          </a:prstGeom>
          <a:noFill/>
          <a:ln>
            <a:noFill/>
          </a:ln>
        </p:spPr>
      </p:pic>
      <p:pic>
        <p:nvPicPr>
          <p:cNvPr id="655" name="Google Shape;655;p104"/>
          <p:cNvPicPr preferRelativeResize="0"/>
          <p:nvPr/>
        </p:nvPicPr>
        <p:blipFill rotWithShape="1">
          <a:blip r:embed="rId3">
            <a:alphaModFix/>
          </a:blip>
          <a:srcRect b="0" l="0" r="0" t="52823"/>
          <a:stretch/>
        </p:blipFill>
        <p:spPr>
          <a:xfrm>
            <a:off x="4853975" y="2594625"/>
            <a:ext cx="3862200" cy="2425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05"/>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Minimal BEAD Outlay Scoring–Other Last Mile Broadband Deployment Projects</a:t>
            </a:r>
            <a:endParaRPr/>
          </a:p>
        </p:txBody>
      </p:sp>
      <p:pic>
        <p:nvPicPr>
          <p:cNvPr id="661" name="Google Shape;661;p105"/>
          <p:cNvPicPr preferRelativeResize="0"/>
          <p:nvPr/>
        </p:nvPicPr>
        <p:blipFill rotWithShape="1">
          <a:blip r:embed="rId3">
            <a:alphaModFix/>
          </a:blip>
          <a:srcRect b="22233" l="0" r="0" t="23551"/>
          <a:stretch/>
        </p:blipFill>
        <p:spPr>
          <a:xfrm>
            <a:off x="5511575" y="2529838"/>
            <a:ext cx="3428274" cy="1858637"/>
          </a:xfrm>
          <a:prstGeom prst="rect">
            <a:avLst/>
          </a:prstGeom>
          <a:noFill/>
          <a:ln>
            <a:noFill/>
          </a:ln>
        </p:spPr>
      </p:pic>
      <p:pic>
        <p:nvPicPr>
          <p:cNvPr id="662" name="Google Shape;662;p105"/>
          <p:cNvPicPr preferRelativeResize="0"/>
          <p:nvPr/>
        </p:nvPicPr>
        <p:blipFill>
          <a:blip r:embed="rId4">
            <a:alphaModFix/>
          </a:blip>
          <a:stretch>
            <a:fillRect/>
          </a:stretch>
        </p:blipFill>
        <p:spPr>
          <a:xfrm>
            <a:off x="415900" y="2529850"/>
            <a:ext cx="4921075" cy="1647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06"/>
          <p:cNvSpPr txBox="1"/>
          <p:nvPr>
            <p:ph type="title"/>
          </p:nvPr>
        </p:nvSpPr>
        <p:spPr>
          <a:xfrm>
            <a:off x="4877450" y="944900"/>
            <a:ext cx="4192200" cy="1626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Minimal BEAD Outlay Scoring–Other Last Mile Broadband Deployment Projects</a:t>
            </a:r>
            <a:endParaRPr/>
          </a:p>
        </p:txBody>
      </p:sp>
      <p:graphicFrame>
        <p:nvGraphicFramePr>
          <p:cNvPr id="668" name="Google Shape;668;p106"/>
          <p:cNvGraphicFramePr/>
          <p:nvPr/>
        </p:nvGraphicFramePr>
        <p:xfrm>
          <a:off x="5199425" y="2821325"/>
          <a:ext cx="3000000" cy="3000000"/>
        </p:xfrm>
        <a:graphic>
          <a:graphicData uri="http://schemas.openxmlformats.org/drawingml/2006/table">
            <a:tbl>
              <a:tblPr>
                <a:noFill/>
                <a:tableStyleId>{8F63CBEC-EC66-405C-A678-B9686B5AC235}</a:tableStyleId>
              </a:tblPr>
              <a:tblGrid>
                <a:gridCol w="1756850"/>
                <a:gridCol w="1756850"/>
              </a:tblGrid>
              <a:tr h="381000">
                <a:tc>
                  <a:txBody>
                    <a:bodyPr/>
                    <a:lstStyle/>
                    <a:p>
                      <a:pPr indent="0" lvl="0" marL="0" rtl="0" algn="ctr">
                        <a:spcBef>
                          <a:spcPts val="0"/>
                        </a:spcBef>
                        <a:spcAft>
                          <a:spcPts val="0"/>
                        </a:spcAft>
                        <a:buNone/>
                      </a:pPr>
                      <a:r>
                        <a:rPr b="1" lang="en"/>
                        <a:t>Subcategory</a:t>
                      </a:r>
                      <a:endParaRPr b="1"/>
                    </a:p>
                  </a:txBody>
                  <a:tcPr marT="91425" marB="91425" marR="91425" marL="91425" anchor="ctr"/>
                </a:tc>
                <a:tc>
                  <a:txBody>
                    <a:bodyPr/>
                    <a:lstStyle/>
                    <a:p>
                      <a:pPr indent="0" lvl="0" marL="0" rtl="0" algn="ctr">
                        <a:spcBef>
                          <a:spcPts val="0"/>
                        </a:spcBef>
                        <a:spcAft>
                          <a:spcPts val="0"/>
                        </a:spcAft>
                        <a:buNone/>
                      </a:pPr>
                      <a:r>
                        <a:rPr b="1" lang="en"/>
                        <a:t>Points Possible</a:t>
                      </a:r>
                      <a:endParaRPr b="1"/>
                    </a:p>
                  </a:txBody>
                  <a:tcPr marT="91425" marB="91425" marR="91425" marL="91425" anchor="ctr"/>
                </a:tc>
              </a:tr>
              <a:tr h="381000">
                <a:tc>
                  <a:txBody>
                    <a:bodyPr/>
                    <a:lstStyle/>
                    <a:p>
                      <a:pPr indent="0" lvl="0" marL="0" rtl="0" algn="ctr">
                        <a:spcBef>
                          <a:spcPts val="0"/>
                        </a:spcBef>
                        <a:spcAft>
                          <a:spcPts val="0"/>
                        </a:spcAft>
                        <a:buNone/>
                      </a:pPr>
                      <a:r>
                        <a:rPr lang="en"/>
                        <a:t>Scalability and Resiliency</a:t>
                      </a:r>
                      <a:endParaRPr/>
                    </a:p>
                  </a:txBody>
                  <a:tcPr marT="91425" marB="91425" marR="91425" marL="91425" anchor="ctr"/>
                </a:tc>
                <a:tc>
                  <a:txBody>
                    <a:bodyPr/>
                    <a:lstStyle/>
                    <a:p>
                      <a:pPr indent="0" lvl="0" marL="0" rtl="0" algn="ctr">
                        <a:spcBef>
                          <a:spcPts val="0"/>
                        </a:spcBef>
                        <a:spcAft>
                          <a:spcPts val="0"/>
                        </a:spcAft>
                        <a:buNone/>
                      </a:pPr>
                      <a:r>
                        <a:rPr lang="en"/>
                        <a:t>20</a:t>
                      </a:r>
                      <a:endParaRPr/>
                    </a:p>
                  </a:txBody>
                  <a:tcPr marT="91425" marB="91425" marR="91425" marL="91425" anchor="ctr"/>
                </a:tc>
              </a:tr>
              <a:tr h="381000">
                <a:tc>
                  <a:txBody>
                    <a:bodyPr/>
                    <a:lstStyle/>
                    <a:p>
                      <a:pPr indent="0" lvl="0" marL="0" rtl="0" algn="ctr">
                        <a:spcBef>
                          <a:spcPts val="0"/>
                        </a:spcBef>
                        <a:spcAft>
                          <a:spcPts val="0"/>
                        </a:spcAft>
                        <a:buNone/>
                      </a:pPr>
                      <a:r>
                        <a:rPr lang="en"/>
                        <a:t>Match Percentage</a:t>
                      </a:r>
                      <a:endParaRPr/>
                    </a:p>
                  </a:txBody>
                  <a:tcPr marT="91425" marB="91425" marR="91425" marL="91425" anchor="ctr"/>
                </a:tc>
                <a:tc>
                  <a:txBody>
                    <a:bodyPr/>
                    <a:lstStyle/>
                    <a:p>
                      <a:pPr indent="0" lvl="0" marL="0" rtl="0" algn="ctr">
                        <a:spcBef>
                          <a:spcPts val="0"/>
                        </a:spcBef>
                        <a:spcAft>
                          <a:spcPts val="0"/>
                        </a:spcAft>
                        <a:buNone/>
                      </a:pPr>
                      <a:r>
                        <a:rPr lang="en"/>
                        <a:t>30</a:t>
                      </a:r>
                      <a:endParaRPr/>
                    </a:p>
                  </a:txBody>
                  <a:tcPr marT="91425" marB="91425" marR="91425" marL="91425" anchor="ctr"/>
                </a:tc>
              </a:tr>
              <a:tr h="381000">
                <a:tc>
                  <a:txBody>
                    <a:bodyPr/>
                    <a:lstStyle/>
                    <a:p>
                      <a:pPr indent="0" lvl="0" marL="0" rtl="0" algn="ctr">
                        <a:spcBef>
                          <a:spcPts val="0"/>
                        </a:spcBef>
                        <a:spcAft>
                          <a:spcPts val="0"/>
                        </a:spcAft>
                        <a:buNone/>
                      </a:pPr>
                      <a:r>
                        <a:rPr b="1" lang="en"/>
                        <a:t>Total:</a:t>
                      </a:r>
                      <a:endParaRPr b="1"/>
                    </a:p>
                  </a:txBody>
                  <a:tcPr marT="91425" marB="91425" marR="91425" marL="91425" anchor="ctr"/>
                </a:tc>
                <a:tc>
                  <a:txBody>
                    <a:bodyPr/>
                    <a:lstStyle/>
                    <a:p>
                      <a:pPr indent="0" lvl="0" marL="0" rtl="0" algn="ctr">
                        <a:spcBef>
                          <a:spcPts val="0"/>
                        </a:spcBef>
                        <a:spcAft>
                          <a:spcPts val="0"/>
                        </a:spcAft>
                        <a:buNone/>
                      </a:pPr>
                      <a:r>
                        <a:rPr b="1" lang="en"/>
                        <a:t>50</a:t>
                      </a:r>
                      <a:endParaRPr b="1"/>
                    </a:p>
                  </a:txBody>
                  <a:tcPr marT="91425" marB="91425" marR="91425" marL="91425" anchor="ctr"/>
                </a:tc>
              </a:tr>
            </a:tbl>
          </a:graphicData>
        </a:graphic>
      </p:graphicFrame>
      <p:pic>
        <p:nvPicPr>
          <p:cNvPr id="669" name="Google Shape;669;p106"/>
          <p:cNvPicPr preferRelativeResize="0"/>
          <p:nvPr/>
        </p:nvPicPr>
        <p:blipFill>
          <a:blip r:embed="rId3">
            <a:alphaModFix/>
          </a:blip>
          <a:stretch>
            <a:fillRect/>
          </a:stretch>
        </p:blipFill>
        <p:spPr>
          <a:xfrm>
            <a:off x="217000" y="870675"/>
            <a:ext cx="3662426" cy="4272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7"/>
          <p:cNvSpPr txBox="1"/>
          <p:nvPr>
            <p:ph type="title"/>
          </p:nvPr>
        </p:nvSpPr>
        <p:spPr>
          <a:xfrm>
            <a:off x="220200" y="784450"/>
            <a:ext cx="8703600" cy="1626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Minimal BEAD Outlay Scoring–Other Last Mile Broadband Deployment Projects</a:t>
            </a:r>
            <a:endParaRPr/>
          </a:p>
        </p:txBody>
      </p:sp>
      <p:pic>
        <p:nvPicPr>
          <p:cNvPr id="675" name="Google Shape;675;p107"/>
          <p:cNvPicPr preferRelativeResize="0"/>
          <p:nvPr/>
        </p:nvPicPr>
        <p:blipFill rotWithShape="1">
          <a:blip r:embed="rId3">
            <a:alphaModFix/>
          </a:blip>
          <a:srcRect b="46881" l="0" r="0" t="0"/>
          <a:stretch/>
        </p:blipFill>
        <p:spPr>
          <a:xfrm>
            <a:off x="458775" y="2337725"/>
            <a:ext cx="3636675" cy="2330100"/>
          </a:xfrm>
          <a:prstGeom prst="rect">
            <a:avLst/>
          </a:prstGeom>
          <a:noFill/>
          <a:ln>
            <a:noFill/>
          </a:ln>
        </p:spPr>
      </p:pic>
      <p:pic>
        <p:nvPicPr>
          <p:cNvPr id="676" name="Google Shape;676;p107"/>
          <p:cNvPicPr preferRelativeResize="0"/>
          <p:nvPr/>
        </p:nvPicPr>
        <p:blipFill rotWithShape="1">
          <a:blip r:embed="rId3">
            <a:alphaModFix/>
          </a:blip>
          <a:srcRect b="0" l="0" r="0" t="52217"/>
          <a:stretch/>
        </p:blipFill>
        <p:spPr>
          <a:xfrm>
            <a:off x="4730800" y="2530913"/>
            <a:ext cx="3636675" cy="20961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8"/>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Project Area Selection</a:t>
            </a:r>
            <a:endParaRPr/>
          </a:p>
        </p:txBody>
      </p:sp>
      <p:sp>
        <p:nvSpPr>
          <p:cNvPr id="682" name="Google Shape;682;p108"/>
          <p:cNvSpPr txBox="1"/>
          <p:nvPr/>
        </p:nvSpPr>
        <p:spPr>
          <a:xfrm>
            <a:off x="1415975" y="1939100"/>
            <a:ext cx="6498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chemeClr val="dk1"/>
                </a:solidFill>
              </a:rPr>
              <a:t>Review of UBC’s UPFA Stratagem.</a:t>
            </a:r>
            <a:endParaRPr sz="21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9"/>
          <p:cNvSpPr txBox="1"/>
          <p:nvPr>
            <p:ph idx="12" type="sldNum"/>
          </p:nvPr>
        </p:nvSpPr>
        <p:spPr>
          <a:xfrm>
            <a:off x="6457950" y="4632722"/>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688" name="Google Shape;688;p109"/>
          <p:cNvSpPr txBox="1"/>
          <p:nvPr>
            <p:ph type="title"/>
          </p:nvPr>
        </p:nvSpPr>
        <p:spPr>
          <a:xfrm>
            <a:off x="220050" y="837000"/>
            <a:ext cx="8719800" cy="5955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990"/>
              <a:buFont typeface="Arial"/>
              <a:buNone/>
            </a:pPr>
            <a:r>
              <a:rPr lang="en" sz="2870"/>
              <a:t>Utah Project Funding Areas - UPFA</a:t>
            </a:r>
            <a:endParaRPr sz="2870"/>
          </a:p>
        </p:txBody>
      </p:sp>
      <p:graphicFrame>
        <p:nvGraphicFramePr>
          <p:cNvPr id="689" name="Google Shape;689;p109"/>
          <p:cNvGraphicFramePr/>
          <p:nvPr/>
        </p:nvGraphicFramePr>
        <p:xfrm>
          <a:off x="241300" y="1300150"/>
          <a:ext cx="3000000" cy="3000000"/>
        </p:xfrm>
        <a:graphic>
          <a:graphicData uri="http://schemas.openxmlformats.org/drawingml/2006/table">
            <a:tbl>
              <a:tblPr>
                <a:noFill/>
                <a:tableStyleId>{8F63CBEC-EC66-405C-A678-B9686B5AC235}</a:tableStyleId>
              </a:tblPr>
              <a:tblGrid>
                <a:gridCol w="8661400"/>
              </a:tblGrid>
              <a:tr h="381000">
                <a:tc>
                  <a:txBody>
                    <a:bodyPr/>
                    <a:lstStyle/>
                    <a:p>
                      <a:pPr indent="0" lvl="0" marL="0" rtl="0" algn="l">
                        <a:lnSpc>
                          <a:spcPct val="90000"/>
                        </a:lnSpc>
                        <a:spcBef>
                          <a:spcPts val="800"/>
                        </a:spcBef>
                        <a:spcAft>
                          <a:spcPts val="0"/>
                        </a:spcAft>
                        <a:buNone/>
                      </a:pPr>
                      <a:r>
                        <a:t/>
                      </a:r>
                      <a:endParaRPr sz="18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90" name="Google Shape;690;p109"/>
          <p:cNvSpPr txBox="1"/>
          <p:nvPr/>
        </p:nvSpPr>
        <p:spPr>
          <a:xfrm>
            <a:off x="288600" y="1642000"/>
            <a:ext cx="85668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1700" u="sng">
                <a:solidFill>
                  <a:schemeClr val="hlink"/>
                </a:solidFill>
                <a:hlinkClick r:id="rId3"/>
              </a:rPr>
              <a:t>Map</a:t>
            </a:r>
            <a:endParaRPr sz="1700">
              <a:solidFill>
                <a:srgbClr val="262626"/>
              </a:solidFill>
            </a:endParaRPr>
          </a:p>
        </p:txBody>
      </p:sp>
      <p:pic>
        <p:nvPicPr>
          <p:cNvPr id="691" name="Google Shape;691;p109"/>
          <p:cNvPicPr preferRelativeResize="0"/>
          <p:nvPr/>
        </p:nvPicPr>
        <p:blipFill>
          <a:blip r:embed="rId4">
            <a:alphaModFix/>
          </a:blip>
          <a:stretch>
            <a:fillRect/>
          </a:stretch>
        </p:blipFill>
        <p:spPr>
          <a:xfrm>
            <a:off x="1319200" y="1432500"/>
            <a:ext cx="2889566" cy="3711000"/>
          </a:xfrm>
          <a:prstGeom prst="rect">
            <a:avLst/>
          </a:prstGeom>
          <a:noFill/>
          <a:ln>
            <a:noFill/>
          </a:ln>
        </p:spPr>
      </p:pic>
      <p:sp>
        <p:nvSpPr>
          <p:cNvPr id="692" name="Google Shape;692;p109"/>
          <p:cNvSpPr txBox="1"/>
          <p:nvPr/>
        </p:nvSpPr>
        <p:spPr>
          <a:xfrm>
            <a:off x="4809700" y="1384675"/>
            <a:ext cx="3637500" cy="25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Tribal areas </a:t>
            </a:r>
            <a:endParaRPr sz="2100">
              <a:solidFill>
                <a:schemeClr val="dk1"/>
              </a:solidFill>
            </a:endParaRPr>
          </a:p>
          <a:p>
            <a:pPr indent="0" lvl="0" marL="0" rtl="0" algn="l">
              <a:spcBef>
                <a:spcPts val="0"/>
              </a:spcBef>
              <a:spcAft>
                <a:spcPts val="0"/>
              </a:spcAft>
              <a:buNone/>
            </a:pPr>
            <a:r>
              <a:rPr lang="en" sz="2100">
                <a:solidFill>
                  <a:schemeClr val="dk1"/>
                </a:solidFill>
              </a:rPr>
              <a:t>Cost models</a:t>
            </a:r>
            <a:endParaRPr sz="2100">
              <a:solidFill>
                <a:schemeClr val="dk1"/>
              </a:solidFill>
            </a:endParaRPr>
          </a:p>
          <a:p>
            <a:pPr indent="0" lvl="0" marL="0" rtl="0" algn="l">
              <a:spcBef>
                <a:spcPts val="0"/>
              </a:spcBef>
              <a:spcAft>
                <a:spcPts val="0"/>
              </a:spcAft>
              <a:buNone/>
            </a:pPr>
            <a:r>
              <a:rPr lang="en" sz="2100">
                <a:solidFill>
                  <a:schemeClr val="dk1"/>
                </a:solidFill>
              </a:rPr>
              <a:t>Terrain</a:t>
            </a:r>
            <a:endParaRPr sz="2100">
              <a:solidFill>
                <a:schemeClr val="dk1"/>
              </a:solidFill>
            </a:endParaRPr>
          </a:p>
          <a:p>
            <a:pPr indent="0" lvl="0" marL="0" rtl="0" algn="l">
              <a:spcBef>
                <a:spcPts val="0"/>
              </a:spcBef>
              <a:spcAft>
                <a:spcPts val="0"/>
              </a:spcAft>
              <a:buNone/>
            </a:pPr>
            <a:r>
              <a:rPr lang="en" sz="2100">
                <a:solidFill>
                  <a:schemeClr val="dk1"/>
                </a:solidFill>
              </a:rPr>
              <a:t>Exchanges</a:t>
            </a:r>
            <a:endParaRPr sz="2100">
              <a:solidFill>
                <a:schemeClr val="dk1"/>
              </a:solidFill>
            </a:endParaRPr>
          </a:p>
          <a:p>
            <a:pPr indent="0" lvl="0" marL="0" rtl="0" algn="l">
              <a:spcBef>
                <a:spcPts val="0"/>
              </a:spcBef>
              <a:spcAft>
                <a:spcPts val="0"/>
              </a:spcAft>
              <a:buNone/>
            </a:pPr>
            <a:r>
              <a:rPr lang="en" sz="2100">
                <a:solidFill>
                  <a:schemeClr val="dk1"/>
                </a:solidFill>
              </a:rPr>
              <a:t>Pre-application</a:t>
            </a:r>
            <a:endParaRPr sz="2100">
              <a:solidFill>
                <a:schemeClr val="dk1"/>
              </a:solidFill>
            </a:endParaRPr>
          </a:p>
          <a:p>
            <a:pPr indent="0" lvl="0" marL="0" rtl="0" algn="l">
              <a:spcBef>
                <a:spcPts val="0"/>
              </a:spcBef>
              <a:spcAft>
                <a:spcPts val="0"/>
              </a:spcAft>
              <a:buNone/>
            </a:pPr>
            <a:r>
              <a:rPr lang="en" sz="2100">
                <a:solidFill>
                  <a:schemeClr val="dk1"/>
                </a:solidFill>
              </a:rPr>
              <a:t>High cost</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Posted for 14 days prior to grant opening</a:t>
            </a:r>
            <a:endParaRPr sz="21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5"/>
          <p:cNvSpPr txBox="1"/>
          <p:nvPr>
            <p:ph type="title"/>
          </p:nvPr>
        </p:nvSpPr>
        <p:spPr>
          <a:xfrm>
            <a:off x="220050" y="1128575"/>
            <a:ext cx="8719800" cy="8106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0" lang="en" sz="2370">
                <a:latin typeface="Gothic A1 ExtraBold"/>
                <a:ea typeface="Gothic A1 ExtraBold"/>
                <a:cs typeface="Gothic A1 ExtraBold"/>
                <a:sym typeface="Gothic A1 ExtraBold"/>
              </a:rPr>
              <a:t>Broadband Infrastructure Grant (BIG)</a:t>
            </a:r>
            <a:endParaRPr b="0" sz="2370">
              <a:latin typeface="Gothic A1 ExtraBold"/>
              <a:ea typeface="Gothic A1 ExtraBold"/>
              <a:cs typeface="Gothic A1 ExtraBold"/>
              <a:sym typeface="Gothic A1 ExtraBold"/>
            </a:endParaRPr>
          </a:p>
          <a:p>
            <a:pPr indent="0" lvl="0" marL="0" rtl="0" algn="ctr">
              <a:spcBef>
                <a:spcPts val="0"/>
              </a:spcBef>
              <a:spcAft>
                <a:spcPts val="0"/>
              </a:spcAft>
              <a:buSzPts val="990"/>
              <a:buNone/>
            </a:pPr>
            <a:r>
              <a:rPr b="0" lang="en" sz="2370">
                <a:latin typeface="Gothic A1 ExtraBold"/>
                <a:ea typeface="Gothic A1 ExtraBold"/>
                <a:cs typeface="Gothic A1 ExtraBold"/>
                <a:sym typeface="Gothic A1 ExtraBold"/>
              </a:rPr>
              <a:t>Broadband Equity, Access, and Deployment Grant (BEAD) </a:t>
            </a:r>
            <a:endParaRPr b="0" sz="2370">
              <a:latin typeface="Gothic A1 ExtraBold"/>
              <a:ea typeface="Gothic A1 ExtraBold"/>
              <a:cs typeface="Gothic A1 ExtraBold"/>
              <a:sym typeface="Gothic A1 ExtraBold"/>
            </a:endParaRPr>
          </a:p>
        </p:txBody>
      </p:sp>
      <p:sp>
        <p:nvSpPr>
          <p:cNvPr id="344" name="Google Shape;344;p65"/>
          <p:cNvSpPr txBox="1"/>
          <p:nvPr/>
        </p:nvSpPr>
        <p:spPr>
          <a:xfrm>
            <a:off x="220050" y="2213225"/>
            <a:ext cx="9769800" cy="2668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Char char="●"/>
            </a:pPr>
            <a:r>
              <a:rPr lang="en" sz="1800">
                <a:solidFill>
                  <a:schemeClr val="dk1"/>
                </a:solidFill>
                <a:latin typeface="Gothic A1 Medium"/>
                <a:ea typeface="Gothic A1 Medium"/>
                <a:cs typeface="Gothic A1 Medium"/>
                <a:sym typeface="Gothic A1 Medium"/>
              </a:rPr>
              <a:t>Utah Project Funding Areas (UPFA) published Jan 15, 2025 </a:t>
            </a:r>
            <a:endParaRPr sz="1800">
              <a:solidFill>
                <a:schemeClr val="dk1"/>
              </a:solidFill>
              <a:latin typeface="Gothic A1 Medium"/>
              <a:ea typeface="Gothic A1 Medium"/>
              <a:cs typeface="Gothic A1 Medium"/>
              <a:sym typeface="Gothic A1 Medium"/>
            </a:endParaRPr>
          </a:p>
          <a:p>
            <a:pPr indent="-342900" lvl="0" marL="457200" rtl="0" algn="l">
              <a:lnSpc>
                <a:spcPct val="150000"/>
              </a:lnSpc>
              <a:spcBef>
                <a:spcPts val="0"/>
              </a:spcBef>
              <a:spcAft>
                <a:spcPts val="0"/>
              </a:spcAft>
              <a:buClr>
                <a:schemeClr val="dk1"/>
              </a:buClr>
              <a:buSzPts val="1800"/>
              <a:buFont typeface="Gothic A1 Medium"/>
              <a:buChar char="●"/>
            </a:pPr>
            <a:r>
              <a:rPr lang="en" sz="1800">
                <a:solidFill>
                  <a:schemeClr val="dk1"/>
                </a:solidFill>
              </a:rPr>
              <a:t>Applicants can submit one or multiple applications to the program</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Applications can have one or multiple UPFA</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UPFA can have one or multiple technology proposals</a:t>
            </a:r>
            <a:endParaRPr sz="2600">
              <a:solidFill>
                <a:schemeClr val="dk1"/>
              </a:solidFill>
            </a:endParaRPr>
          </a:p>
          <a:p>
            <a:pPr indent="0" lvl="0" marL="0" rtl="0" algn="l">
              <a:lnSpc>
                <a:spcPct val="150000"/>
              </a:lnSpc>
              <a:spcBef>
                <a:spcPts val="1000"/>
              </a:spcBef>
              <a:spcAft>
                <a:spcPts val="0"/>
              </a:spcAft>
              <a:buNone/>
            </a:pPr>
            <a:r>
              <a:rPr lang="en" sz="2600">
                <a:solidFill>
                  <a:schemeClr val="dk1"/>
                </a:solidFill>
              </a:rPr>
              <a:t>      </a:t>
            </a:r>
            <a:r>
              <a:rPr lang="en" sz="1800" u="sng">
                <a:solidFill>
                  <a:schemeClr val="hlink"/>
                </a:solidFill>
                <a:latin typeface="Gothic A1 Medium"/>
                <a:ea typeface="Gothic A1 Medium"/>
                <a:cs typeface="Gothic A1 Medium"/>
                <a:sym typeface="Gothic A1 Medium"/>
                <a:hlinkClick r:id="rId3"/>
              </a:rPr>
              <a:t>broadband.utah.gov</a:t>
            </a:r>
            <a:r>
              <a:rPr lang="en" sz="1800">
                <a:solidFill>
                  <a:schemeClr val="dk1"/>
                </a:solidFill>
                <a:latin typeface="Gothic A1 Medium"/>
                <a:ea typeface="Gothic A1 Medium"/>
                <a:cs typeface="Gothic A1 Medium"/>
                <a:sym typeface="Gothic A1 Medium"/>
              </a:rPr>
              <a:t>		</a:t>
            </a:r>
            <a:r>
              <a:rPr lang="en" sz="1800" u="sng">
                <a:solidFill>
                  <a:schemeClr val="hlink"/>
                </a:solidFill>
                <a:latin typeface="Gothic A1 Medium"/>
                <a:ea typeface="Gothic A1 Medium"/>
                <a:cs typeface="Gothic A1 Medium"/>
                <a:sym typeface="Gothic A1 Medium"/>
                <a:hlinkClick r:id="rId4"/>
              </a:rPr>
              <a:t>https://business.utah.gov/broadband/grants/</a:t>
            </a:r>
            <a:endParaRPr sz="1800">
              <a:solidFill>
                <a:schemeClr val="dk1"/>
              </a:solidFill>
            </a:endParaRPr>
          </a:p>
          <a:p>
            <a:pPr indent="0" lvl="0" marL="0" rtl="0" algn="l">
              <a:lnSpc>
                <a:spcPct val="150000"/>
              </a:lnSpc>
              <a:spcBef>
                <a:spcPts val="1000"/>
              </a:spcBef>
              <a:spcAft>
                <a:spcPts val="0"/>
              </a:spcAft>
              <a:buNone/>
            </a:pPr>
            <a:r>
              <a:t/>
            </a:r>
            <a:endParaRPr sz="1800">
              <a:solidFill>
                <a:schemeClr val="dk1"/>
              </a:solidFill>
            </a:endParaRPr>
          </a:p>
          <a:p>
            <a:pPr indent="0" lvl="0" marL="0" rtl="0" algn="l">
              <a:lnSpc>
                <a:spcPct val="150000"/>
              </a:lnSpc>
              <a:spcBef>
                <a:spcPts val="1000"/>
              </a:spcBef>
              <a:spcAft>
                <a:spcPts val="0"/>
              </a:spcAft>
              <a:buNone/>
            </a:pPr>
            <a:r>
              <a:t/>
            </a:r>
            <a:endParaRPr sz="1800">
              <a:solidFill>
                <a:schemeClr val="dk1"/>
              </a:solidFill>
            </a:endParaRPr>
          </a:p>
          <a:p>
            <a:pPr indent="0" lvl="0" marL="457200" rtl="0" algn="l">
              <a:lnSpc>
                <a:spcPct val="115000"/>
              </a:lnSpc>
              <a:spcBef>
                <a:spcPts val="1000"/>
              </a:spcBef>
              <a:spcAft>
                <a:spcPts val="0"/>
              </a:spcAft>
              <a:buNone/>
            </a:pPr>
            <a:r>
              <a:t/>
            </a:r>
            <a:endParaRPr sz="2100">
              <a:solidFill>
                <a:schemeClr val="dk1"/>
              </a:solidFill>
              <a:latin typeface="Gothic A1 Medium"/>
              <a:ea typeface="Gothic A1 Medium"/>
              <a:cs typeface="Gothic A1 Medium"/>
              <a:sym typeface="Gothic A1 Medium"/>
            </a:endParaRPr>
          </a:p>
          <a:p>
            <a:pPr indent="0" lvl="0" marL="457200" rtl="0" algn="l">
              <a:lnSpc>
                <a:spcPct val="115000"/>
              </a:lnSpc>
              <a:spcBef>
                <a:spcPts val="1000"/>
              </a:spcBef>
              <a:spcAft>
                <a:spcPts val="1000"/>
              </a:spcAft>
              <a:buNone/>
            </a:pPr>
            <a:r>
              <a:t/>
            </a:r>
            <a:endParaRPr sz="2100">
              <a:solidFill>
                <a:srgbClr val="FF5B1F"/>
              </a:solidFill>
              <a:latin typeface="Gothic A1 Medium"/>
              <a:ea typeface="Gothic A1 Medium"/>
              <a:cs typeface="Gothic A1 Medium"/>
              <a:sym typeface="Gothic A1 Medium"/>
            </a:endParaRPr>
          </a:p>
        </p:txBody>
      </p:sp>
      <p:pic>
        <p:nvPicPr>
          <p:cNvPr id="345" name="Google Shape;345;p65"/>
          <p:cNvPicPr preferRelativeResize="0"/>
          <p:nvPr/>
        </p:nvPicPr>
        <p:blipFill>
          <a:blip r:embed="rId5">
            <a:alphaModFix/>
          </a:blip>
          <a:stretch>
            <a:fillRect/>
          </a:stretch>
        </p:blipFill>
        <p:spPr>
          <a:xfrm>
            <a:off x="839150" y="636300"/>
            <a:ext cx="1244275" cy="438125"/>
          </a:xfrm>
          <a:prstGeom prst="rect">
            <a:avLst/>
          </a:prstGeom>
          <a:noFill/>
          <a:ln>
            <a:noFill/>
          </a:ln>
        </p:spPr>
      </p:pic>
      <p:sp>
        <p:nvSpPr>
          <p:cNvPr id="346" name="Google Shape;346;p65"/>
          <p:cNvSpPr/>
          <p:nvPr/>
        </p:nvSpPr>
        <p:spPr>
          <a:xfrm>
            <a:off x="3099900" y="4230000"/>
            <a:ext cx="362100" cy="213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10"/>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Project Descriptions</a:t>
            </a:r>
            <a:endParaRPr/>
          </a:p>
        </p:txBody>
      </p:sp>
      <p:sp>
        <p:nvSpPr>
          <p:cNvPr id="698" name="Google Shape;698;p110"/>
          <p:cNvSpPr txBox="1"/>
          <p:nvPr/>
        </p:nvSpPr>
        <p:spPr>
          <a:xfrm>
            <a:off x="471725" y="1869275"/>
            <a:ext cx="8364000" cy="307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100"/>
              </a:spcBef>
              <a:spcAft>
                <a:spcPts val="0"/>
              </a:spcAft>
              <a:buClr>
                <a:schemeClr val="dk1"/>
              </a:buClr>
              <a:buSzPts val="1100"/>
              <a:buFont typeface="Arial"/>
              <a:buNone/>
            </a:pPr>
            <a:r>
              <a:rPr lang="en" sz="1500">
                <a:solidFill>
                  <a:schemeClr val="dk1"/>
                </a:solidFill>
              </a:rPr>
              <a:t>The Project Description is a short description that could be released to the public should a project award be made. The Project Narrative is a more detailed presentation of the project. For example, requiring information such as:</a:t>
            </a:r>
            <a:endParaRPr sz="1500">
              <a:solidFill>
                <a:schemeClr val="dk1"/>
              </a:solidFill>
            </a:endParaRPr>
          </a:p>
          <a:p>
            <a:pPr indent="-323850" lvl="0" marL="457200" rtl="0" algn="l">
              <a:lnSpc>
                <a:spcPct val="115000"/>
              </a:lnSpc>
              <a:spcBef>
                <a:spcPts val="2100"/>
              </a:spcBef>
              <a:spcAft>
                <a:spcPts val="0"/>
              </a:spcAft>
              <a:buClr>
                <a:schemeClr val="dk1"/>
              </a:buClr>
              <a:buSzPts val="1500"/>
              <a:buChar char="●"/>
            </a:pPr>
            <a:r>
              <a:rPr lang="en" sz="1500">
                <a:solidFill>
                  <a:schemeClr val="dk1"/>
                </a:solidFill>
              </a:rPr>
              <a:t>Project’s Community Benefit</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Service Offerings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Technology Type</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Upgrades to Existing Networks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Design Parameters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Areas of Risk</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Network Maintenance</a:t>
            </a:r>
            <a:endParaRPr sz="15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11"/>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Scope of Work</a:t>
            </a:r>
            <a:endParaRPr/>
          </a:p>
        </p:txBody>
      </p:sp>
      <p:sp>
        <p:nvSpPr>
          <p:cNvPr id="704" name="Google Shape;704;p111"/>
          <p:cNvSpPr txBox="1"/>
          <p:nvPr/>
        </p:nvSpPr>
        <p:spPr>
          <a:xfrm>
            <a:off x="1319175" y="1777650"/>
            <a:ext cx="6971100" cy="2274000"/>
          </a:xfrm>
          <a:prstGeom prst="rect">
            <a:avLst/>
          </a:prstGeom>
          <a:noFill/>
          <a:ln>
            <a:noFill/>
          </a:ln>
        </p:spPr>
        <p:txBody>
          <a:bodyPr anchorCtr="0" anchor="t" bIns="91425" lIns="91425" spcFirstLastPara="1" rIns="91425" wrap="square" tIns="91425">
            <a:spAutoFit/>
          </a:bodyPr>
          <a:lstStyle/>
          <a:p>
            <a:pPr indent="-285750" lvl="1" marL="285750" rtl="0" algn="l">
              <a:lnSpc>
                <a:spcPct val="90000"/>
              </a:lnSpc>
              <a:spcBef>
                <a:spcPts val="0"/>
              </a:spcBef>
              <a:spcAft>
                <a:spcPts val="0"/>
              </a:spcAft>
              <a:buClr>
                <a:srgbClr val="ED6B2C"/>
              </a:buClr>
              <a:buSzPts val="2400"/>
              <a:buChar char="•"/>
            </a:pPr>
            <a:r>
              <a:rPr lang="en" sz="2000">
                <a:solidFill>
                  <a:schemeClr val="dk1"/>
                </a:solidFill>
              </a:rPr>
              <a:t>The Scope of Work describes the activities and services to be performed for the project.</a:t>
            </a:r>
            <a:endParaRPr sz="2000">
              <a:solidFill>
                <a:schemeClr val="dk1"/>
              </a:solidFill>
            </a:endParaRPr>
          </a:p>
          <a:p>
            <a:pPr indent="-471582" lvl="1" marL="1219169" rtl="0" algn="l">
              <a:spcBef>
                <a:spcPts val="1000"/>
              </a:spcBef>
              <a:spcAft>
                <a:spcPts val="0"/>
              </a:spcAft>
              <a:buClr>
                <a:srgbClr val="ED6B2C"/>
              </a:buClr>
              <a:buSzPts val="2160"/>
              <a:buFont typeface="Courier New"/>
              <a:buChar char="•"/>
            </a:pPr>
            <a:r>
              <a:rPr lang="en" sz="1800">
                <a:solidFill>
                  <a:schemeClr val="dk1"/>
                </a:solidFill>
              </a:rPr>
              <a:t>Describe specific project activities to be undertaken as part of the project</a:t>
            </a:r>
            <a:endParaRPr sz="2000">
              <a:solidFill>
                <a:schemeClr val="dk1"/>
              </a:solidFill>
            </a:endParaRPr>
          </a:p>
          <a:p>
            <a:pPr indent="-471582" lvl="1" marL="1219169" rtl="0" algn="l">
              <a:spcBef>
                <a:spcPts val="300"/>
              </a:spcBef>
              <a:spcAft>
                <a:spcPts val="0"/>
              </a:spcAft>
              <a:buClr>
                <a:srgbClr val="ED6B2C"/>
              </a:buClr>
              <a:buSzPts val="2160"/>
              <a:buFont typeface="Courier New"/>
              <a:buChar char="•"/>
            </a:pPr>
            <a:r>
              <a:rPr lang="en" sz="1800">
                <a:solidFill>
                  <a:schemeClr val="dk1"/>
                </a:solidFill>
              </a:rPr>
              <a:t>Who will carry out the work</a:t>
            </a:r>
            <a:endParaRPr sz="2000">
              <a:solidFill>
                <a:schemeClr val="dk1"/>
              </a:solidFill>
            </a:endParaRPr>
          </a:p>
          <a:p>
            <a:pPr indent="-471582" lvl="1" marL="1219169" rtl="0" algn="l">
              <a:spcBef>
                <a:spcPts val="300"/>
              </a:spcBef>
              <a:spcAft>
                <a:spcPts val="300"/>
              </a:spcAft>
              <a:buClr>
                <a:srgbClr val="ED6B2C"/>
              </a:buClr>
              <a:buSzPts val="2160"/>
              <a:buFont typeface="Courier New"/>
              <a:buChar char="•"/>
            </a:pPr>
            <a:r>
              <a:rPr lang="en" sz="1800">
                <a:solidFill>
                  <a:schemeClr val="dk1"/>
                </a:solidFill>
              </a:rPr>
              <a:t>Construction schedule with milestones</a:t>
            </a:r>
            <a:endParaRPr sz="20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12"/>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Labor </a:t>
            </a:r>
            <a:r>
              <a:rPr lang="en"/>
              <a:t>and Workforce</a:t>
            </a:r>
            <a:endParaRPr/>
          </a:p>
        </p:txBody>
      </p:sp>
      <p:sp>
        <p:nvSpPr>
          <p:cNvPr id="710" name="Google Shape;710;p112"/>
          <p:cNvSpPr txBox="1"/>
          <p:nvPr/>
        </p:nvSpPr>
        <p:spPr>
          <a:xfrm>
            <a:off x="1260175" y="1767425"/>
            <a:ext cx="6971100" cy="294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What is required to know with relation to labor practices.</a:t>
            </a:r>
            <a:endParaRPr sz="1800">
              <a:solidFill>
                <a:schemeClr val="dk1"/>
              </a:solidFill>
            </a:endParaRPr>
          </a:p>
          <a:p>
            <a:pPr indent="0" lvl="0" marL="457200" rtl="0" algn="l">
              <a:lnSpc>
                <a:spcPct val="115000"/>
              </a:lnSpc>
              <a:spcBef>
                <a:spcPts val="1200"/>
              </a:spcBef>
              <a:spcAft>
                <a:spcPts val="0"/>
              </a:spcAft>
              <a:buNone/>
            </a:pPr>
            <a:r>
              <a:t/>
            </a:r>
            <a:endParaRPr sz="1600">
              <a:solidFill>
                <a:schemeClr val="dk1"/>
              </a:solidFill>
            </a:endParaRPr>
          </a:p>
          <a:p>
            <a:pPr indent="0" lvl="0" marL="457200" rtl="0" algn="l">
              <a:lnSpc>
                <a:spcPct val="115000"/>
              </a:lnSpc>
              <a:spcBef>
                <a:spcPts val="1200"/>
              </a:spcBef>
              <a:spcAft>
                <a:spcPts val="0"/>
              </a:spcAft>
              <a:buNone/>
            </a:pPr>
            <a:r>
              <a:rPr lang="en" sz="1600">
                <a:solidFill>
                  <a:schemeClr val="dk1"/>
                </a:solidFill>
              </a:rPr>
              <a:t>The applicant must upload a document, signed by an officer of the applicant company, responding to the following questions covering the period of January 1, 2022, until the date of application submission (unless otherwise specified):</a:t>
            </a:r>
            <a:endParaRPr sz="1600">
              <a:solidFill>
                <a:schemeClr val="dk1"/>
              </a:solidFill>
            </a:endParaRPr>
          </a:p>
          <a:p>
            <a:pPr indent="0" lvl="0" marL="0" rtl="0" algn="l">
              <a:spcBef>
                <a:spcPts val="1200"/>
              </a:spcBef>
              <a:spcAft>
                <a:spcPts val="0"/>
              </a:spcAft>
              <a:buNone/>
            </a:pPr>
            <a:r>
              <a:t/>
            </a:r>
            <a:endParaRPr sz="21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13"/>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Labor Practices</a:t>
            </a:r>
            <a:endParaRPr/>
          </a:p>
          <a:p>
            <a:pPr indent="0" lvl="0" marL="0" rtl="0" algn="ctr">
              <a:spcBef>
                <a:spcPts val="0"/>
              </a:spcBef>
              <a:spcAft>
                <a:spcPts val="0"/>
              </a:spcAft>
              <a:buNone/>
            </a:pPr>
            <a:r>
              <a:t/>
            </a:r>
            <a:endParaRPr/>
          </a:p>
        </p:txBody>
      </p:sp>
      <p:sp>
        <p:nvSpPr>
          <p:cNvPr id="716" name="Google Shape;716;p113"/>
          <p:cNvSpPr txBox="1"/>
          <p:nvPr/>
        </p:nvSpPr>
        <p:spPr>
          <a:xfrm>
            <a:off x="278350" y="2178425"/>
            <a:ext cx="8447400" cy="2959200"/>
          </a:xfrm>
          <a:prstGeom prst="rect">
            <a:avLst/>
          </a:prstGeom>
          <a:noFill/>
          <a:ln>
            <a:noFill/>
          </a:ln>
        </p:spPr>
        <p:txBody>
          <a:bodyPr anchorCtr="0" anchor="t" bIns="91425" lIns="91425" spcFirstLastPara="1" rIns="91425" wrap="square" tIns="91425">
            <a:spAutoFit/>
          </a:bodyPr>
          <a:lstStyle/>
          <a:p>
            <a:pPr indent="-323850" lvl="0" marL="1371600" rtl="0" algn="l">
              <a:lnSpc>
                <a:spcPct val="115000"/>
              </a:lnSpc>
              <a:spcBef>
                <a:spcPts val="1200"/>
              </a:spcBef>
              <a:spcAft>
                <a:spcPts val="0"/>
              </a:spcAft>
              <a:buClr>
                <a:schemeClr val="dk1"/>
              </a:buClr>
              <a:buSzPts val="1500"/>
              <a:buChar char="●"/>
            </a:pPr>
            <a:r>
              <a:rPr lang="en" sz="1500">
                <a:solidFill>
                  <a:schemeClr val="dk1"/>
                </a:solidFill>
              </a:rPr>
              <a:t>What steps have you taken to comply with federal labor and employment laws as they relate to broadband deployment projects?</a:t>
            </a:r>
            <a:endParaRPr sz="1500">
              <a:solidFill>
                <a:schemeClr val="dk1"/>
              </a:solidFill>
            </a:endParaRPr>
          </a:p>
          <a:p>
            <a:pPr indent="-323850" lvl="0" marL="1371600" rtl="0" algn="l">
              <a:lnSpc>
                <a:spcPct val="115000"/>
              </a:lnSpc>
              <a:spcBef>
                <a:spcPts val="0"/>
              </a:spcBef>
              <a:spcAft>
                <a:spcPts val="0"/>
              </a:spcAft>
              <a:buClr>
                <a:schemeClr val="dk1"/>
              </a:buClr>
              <a:buSzPts val="1500"/>
              <a:buChar char="●"/>
            </a:pPr>
            <a:r>
              <a:rPr lang="en" sz="1500">
                <a:solidFill>
                  <a:schemeClr val="dk1"/>
                </a:solidFill>
              </a:rPr>
              <a:t>Have you had any violations of federal labor or employment laws since January 1, 2019?</a:t>
            </a:r>
            <a:endParaRPr sz="1500">
              <a:solidFill>
                <a:schemeClr val="dk1"/>
              </a:solidFill>
            </a:endParaRPr>
          </a:p>
          <a:p>
            <a:pPr indent="-323850" lvl="0" marL="1371600" rtl="0" algn="l">
              <a:lnSpc>
                <a:spcPct val="115000"/>
              </a:lnSpc>
              <a:spcBef>
                <a:spcPts val="0"/>
              </a:spcBef>
              <a:spcAft>
                <a:spcPts val="0"/>
              </a:spcAft>
              <a:buClr>
                <a:schemeClr val="dk1"/>
              </a:buClr>
              <a:buSzPts val="1500"/>
              <a:buChar char="●"/>
            </a:pPr>
            <a:r>
              <a:rPr lang="en" sz="1500">
                <a:solidFill>
                  <a:schemeClr val="dk1"/>
                </a:solidFill>
              </a:rPr>
              <a:t>Have your contractors or subcontractors had any violations of federal labor or employment laws since January 1, 2019?</a:t>
            </a:r>
            <a:endParaRPr sz="1500">
              <a:solidFill>
                <a:schemeClr val="dk1"/>
              </a:solidFill>
            </a:endParaRPr>
          </a:p>
          <a:p>
            <a:pPr indent="-323850" lvl="0" marL="1371600" rtl="0" algn="l">
              <a:lnSpc>
                <a:spcPct val="115000"/>
              </a:lnSpc>
              <a:spcBef>
                <a:spcPts val="0"/>
              </a:spcBef>
              <a:spcAft>
                <a:spcPts val="0"/>
              </a:spcAft>
              <a:buClr>
                <a:schemeClr val="dk1"/>
              </a:buClr>
              <a:buSzPts val="1500"/>
              <a:buChar char="●"/>
            </a:pPr>
            <a:r>
              <a:rPr lang="en" sz="1500">
                <a:solidFill>
                  <a:schemeClr val="dk1"/>
                </a:solidFill>
              </a:rPr>
              <a:t>What are your wage schedules for positions that will be involved in the BIG BEAD-funded project?</a:t>
            </a:r>
            <a:endParaRPr sz="1500">
              <a:solidFill>
                <a:schemeClr val="dk1"/>
              </a:solidFill>
            </a:endParaRPr>
          </a:p>
          <a:p>
            <a:pPr indent="-323850" lvl="0" marL="1371600" rtl="0" algn="l">
              <a:lnSpc>
                <a:spcPct val="115000"/>
              </a:lnSpc>
              <a:spcBef>
                <a:spcPts val="0"/>
              </a:spcBef>
              <a:spcAft>
                <a:spcPts val="0"/>
              </a:spcAft>
              <a:buClr>
                <a:schemeClr val="dk1"/>
              </a:buClr>
              <a:buSzPts val="1500"/>
              <a:buChar char="●"/>
            </a:pPr>
            <a:r>
              <a:rPr lang="en" sz="1500">
                <a:solidFill>
                  <a:schemeClr val="dk1"/>
                </a:solidFill>
              </a:rPr>
              <a:t>Do you have a workplace safety policy? If yes, include a copy of the policy.</a:t>
            </a:r>
            <a:endParaRPr sz="1500">
              <a:solidFill>
                <a:schemeClr val="dk1"/>
              </a:solidFill>
            </a:endParaRPr>
          </a:p>
          <a:p>
            <a:pPr indent="0" lvl="0" marL="0" rtl="0" algn="l">
              <a:spcBef>
                <a:spcPts val="1200"/>
              </a:spcBef>
              <a:spcAft>
                <a:spcPts val="0"/>
              </a:spcAft>
              <a:buNone/>
            </a:pPr>
            <a:r>
              <a:t/>
            </a:r>
            <a:endParaRPr sz="15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14"/>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Labor Practices</a:t>
            </a:r>
            <a:endParaRPr/>
          </a:p>
          <a:p>
            <a:pPr indent="0" lvl="0" marL="0" rtl="0" algn="ctr">
              <a:spcBef>
                <a:spcPts val="0"/>
              </a:spcBef>
              <a:spcAft>
                <a:spcPts val="0"/>
              </a:spcAft>
              <a:buNone/>
            </a:pPr>
            <a:r>
              <a:t/>
            </a:r>
            <a:endParaRPr/>
          </a:p>
        </p:txBody>
      </p:sp>
      <p:sp>
        <p:nvSpPr>
          <p:cNvPr id="722" name="Google Shape;722;p114"/>
          <p:cNvSpPr txBox="1"/>
          <p:nvPr/>
        </p:nvSpPr>
        <p:spPr>
          <a:xfrm>
            <a:off x="2183475" y="2097750"/>
            <a:ext cx="37800" cy="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endParaRPr>
          </a:p>
        </p:txBody>
      </p:sp>
      <p:sp>
        <p:nvSpPr>
          <p:cNvPr id="723" name="Google Shape;723;p114"/>
          <p:cNvSpPr txBox="1"/>
          <p:nvPr/>
        </p:nvSpPr>
        <p:spPr>
          <a:xfrm>
            <a:off x="834575" y="1666500"/>
            <a:ext cx="7158000" cy="3637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rPr lang="en">
                <a:solidFill>
                  <a:schemeClr val="dk1"/>
                </a:solidFill>
              </a:rPr>
              <a:t>Who can sign for your company:?</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lang="en">
                <a:solidFill>
                  <a:schemeClr val="dk1"/>
                </a:solidFill>
              </a:rPr>
              <a:t>The document must include a statement certifying your compliance with federal labor and employment laws for the BIG BEAD funded project. This statement must be signed by an officer of the company who is authorized to legally bind the applicant to this federal compliance.</a:t>
            </a:r>
            <a:endParaRPr>
              <a:solidFill>
                <a:schemeClr val="dk1"/>
              </a:solidFill>
            </a:endParaRPr>
          </a:p>
          <a:p>
            <a:pPr indent="0" lvl="0" marL="457200" rtl="0" algn="l">
              <a:lnSpc>
                <a:spcPct val="115000"/>
              </a:lnSpc>
              <a:spcBef>
                <a:spcPts val="1200"/>
              </a:spcBef>
              <a:spcAft>
                <a:spcPts val="0"/>
              </a:spcAft>
              <a:buNone/>
            </a:pPr>
            <a:r>
              <a:rPr lang="en">
                <a:solidFill>
                  <a:schemeClr val="dk1"/>
                </a:solidFill>
              </a:rPr>
              <a:t>What if your company is </a:t>
            </a:r>
            <a:r>
              <a:rPr lang="en">
                <a:solidFill>
                  <a:schemeClr val="dk1"/>
                </a:solidFill>
              </a:rPr>
              <a:t>fairly</a:t>
            </a:r>
            <a:r>
              <a:rPr lang="en">
                <a:solidFill>
                  <a:schemeClr val="dk1"/>
                </a:solidFill>
              </a:rPr>
              <a:t> new without  experience with labor law </a:t>
            </a:r>
            <a:r>
              <a:rPr lang="en">
                <a:solidFill>
                  <a:schemeClr val="dk1"/>
                </a:solidFill>
              </a:rPr>
              <a:t>compliance</a:t>
            </a:r>
            <a:r>
              <a:rPr lang="en">
                <a:solidFill>
                  <a:schemeClr val="dk1"/>
                </a:solidFill>
              </a:rPr>
              <a:t>?</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lang="en">
                <a:solidFill>
                  <a:schemeClr val="dk1"/>
                </a:solidFill>
              </a:rPr>
              <a:t>New entrants without a three-year record of federal labor and employment law compliance will be permitted to make binding legal commitments to strong labor and employment standards and protections regarding BIG BEAD-funded projects. Such binding legal commitments must align with the above-listed </a:t>
            </a:r>
            <a:r>
              <a:rPr lang="en" sz="1600">
                <a:solidFill>
                  <a:schemeClr val="dk1"/>
                </a:solidFill>
              </a:rPr>
              <a:t>items.</a:t>
            </a:r>
            <a:endParaRPr sz="1600">
              <a:solidFill>
                <a:schemeClr val="dk1"/>
              </a:solidFill>
            </a:endParaRPr>
          </a:p>
          <a:p>
            <a:pPr indent="0" lvl="0" marL="0" rtl="0" algn="l">
              <a:spcBef>
                <a:spcPts val="1200"/>
              </a:spcBef>
              <a:spcAft>
                <a:spcPts val="0"/>
              </a:spcAft>
              <a:buNone/>
            </a:pPr>
            <a:r>
              <a:t/>
            </a:r>
            <a:endParaRPr sz="21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15"/>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Fair Labor Practices Scoring–Priority Broadband Projects</a:t>
            </a:r>
            <a:endParaRPr/>
          </a:p>
        </p:txBody>
      </p:sp>
      <p:pic>
        <p:nvPicPr>
          <p:cNvPr id="729" name="Google Shape;729;p115"/>
          <p:cNvPicPr preferRelativeResize="0"/>
          <p:nvPr/>
        </p:nvPicPr>
        <p:blipFill rotWithShape="1">
          <a:blip r:embed="rId3">
            <a:alphaModFix/>
          </a:blip>
          <a:srcRect b="22233" l="0" r="0" t="23551"/>
          <a:stretch/>
        </p:blipFill>
        <p:spPr>
          <a:xfrm>
            <a:off x="5511575" y="2529838"/>
            <a:ext cx="3428274" cy="1858637"/>
          </a:xfrm>
          <a:prstGeom prst="rect">
            <a:avLst/>
          </a:prstGeom>
          <a:noFill/>
          <a:ln>
            <a:noFill/>
          </a:ln>
        </p:spPr>
      </p:pic>
      <p:pic>
        <p:nvPicPr>
          <p:cNvPr id="730" name="Google Shape;730;p115"/>
          <p:cNvPicPr preferRelativeResize="0"/>
          <p:nvPr/>
        </p:nvPicPr>
        <p:blipFill>
          <a:blip r:embed="rId4">
            <a:alphaModFix/>
          </a:blip>
          <a:stretch>
            <a:fillRect/>
          </a:stretch>
        </p:blipFill>
        <p:spPr>
          <a:xfrm>
            <a:off x="152400" y="2091493"/>
            <a:ext cx="5206774" cy="265651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16"/>
          <p:cNvSpPr txBox="1"/>
          <p:nvPr>
            <p:ph type="title"/>
          </p:nvPr>
        </p:nvSpPr>
        <p:spPr>
          <a:xfrm>
            <a:off x="5297725" y="1525450"/>
            <a:ext cx="36240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Fair Labor Practices Scoring–Priority Broadband Projects</a:t>
            </a:r>
            <a:endParaRPr/>
          </a:p>
        </p:txBody>
      </p:sp>
      <p:pic>
        <p:nvPicPr>
          <p:cNvPr id="736" name="Google Shape;736;p116"/>
          <p:cNvPicPr preferRelativeResize="0"/>
          <p:nvPr/>
        </p:nvPicPr>
        <p:blipFill>
          <a:blip r:embed="rId3">
            <a:alphaModFix/>
          </a:blip>
          <a:stretch>
            <a:fillRect/>
          </a:stretch>
        </p:blipFill>
        <p:spPr>
          <a:xfrm>
            <a:off x="0" y="0"/>
            <a:ext cx="4777778"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17"/>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Fair Labor Practices Scoring–Other Last Mile Broadband Deployment Projects</a:t>
            </a:r>
            <a:endParaRPr/>
          </a:p>
        </p:txBody>
      </p:sp>
      <p:pic>
        <p:nvPicPr>
          <p:cNvPr id="742" name="Google Shape;742;p117"/>
          <p:cNvPicPr preferRelativeResize="0"/>
          <p:nvPr/>
        </p:nvPicPr>
        <p:blipFill rotWithShape="1">
          <a:blip r:embed="rId3">
            <a:alphaModFix/>
          </a:blip>
          <a:srcRect b="22233" l="0" r="0" t="23551"/>
          <a:stretch/>
        </p:blipFill>
        <p:spPr>
          <a:xfrm>
            <a:off x="5608325" y="2529838"/>
            <a:ext cx="3428274" cy="1858637"/>
          </a:xfrm>
          <a:prstGeom prst="rect">
            <a:avLst/>
          </a:prstGeom>
          <a:noFill/>
          <a:ln>
            <a:noFill/>
          </a:ln>
        </p:spPr>
      </p:pic>
      <p:pic>
        <p:nvPicPr>
          <p:cNvPr id="743" name="Google Shape;743;p117"/>
          <p:cNvPicPr preferRelativeResize="0"/>
          <p:nvPr/>
        </p:nvPicPr>
        <p:blipFill>
          <a:blip r:embed="rId4">
            <a:alphaModFix/>
          </a:blip>
          <a:stretch>
            <a:fillRect/>
          </a:stretch>
        </p:blipFill>
        <p:spPr>
          <a:xfrm>
            <a:off x="152400" y="2091493"/>
            <a:ext cx="5303525" cy="278413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8"/>
          <p:cNvSpPr txBox="1"/>
          <p:nvPr>
            <p:ph type="title"/>
          </p:nvPr>
        </p:nvSpPr>
        <p:spPr>
          <a:xfrm>
            <a:off x="5334000" y="1997175"/>
            <a:ext cx="36057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Fair Labor Practices Scoring–Other Last Mile Broadband Deployment Projects</a:t>
            </a:r>
            <a:endParaRPr/>
          </a:p>
        </p:txBody>
      </p:sp>
      <p:pic>
        <p:nvPicPr>
          <p:cNvPr id="749" name="Google Shape;749;p118"/>
          <p:cNvPicPr preferRelativeResize="0"/>
          <p:nvPr/>
        </p:nvPicPr>
        <p:blipFill>
          <a:blip r:embed="rId3">
            <a:alphaModFix/>
          </a:blip>
          <a:stretch>
            <a:fillRect/>
          </a:stretch>
        </p:blipFill>
        <p:spPr>
          <a:xfrm>
            <a:off x="0" y="0"/>
            <a:ext cx="4309618" cy="51434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19"/>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Workforce Development</a:t>
            </a:r>
            <a:endParaRPr/>
          </a:p>
        </p:txBody>
      </p:sp>
      <p:sp>
        <p:nvSpPr>
          <p:cNvPr id="755" name="Google Shape;755;p119"/>
          <p:cNvSpPr txBox="1"/>
          <p:nvPr/>
        </p:nvSpPr>
        <p:spPr>
          <a:xfrm>
            <a:off x="1490100" y="1939100"/>
            <a:ext cx="6552900" cy="454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chemeClr val="dk1"/>
                </a:solidFill>
              </a:rPr>
              <a:t>D</a:t>
            </a:r>
            <a:r>
              <a:rPr lang="en" sz="1600">
                <a:solidFill>
                  <a:schemeClr val="dk1"/>
                </a:solidFill>
              </a:rPr>
              <a:t>id you include a plan for outreach and engagement with workforce development and/or minority and women owned businesses in your Project Description? WBE/MBE</a:t>
            </a:r>
            <a:endParaRPr sz="1600">
              <a:solidFill>
                <a:schemeClr val="dk1"/>
              </a:solidFill>
            </a:endParaRPr>
          </a:p>
          <a:p>
            <a:pPr indent="0" lvl="0" marL="0" rtl="0" algn="l">
              <a:lnSpc>
                <a:spcPct val="115000"/>
              </a:lnSpc>
              <a:spcBef>
                <a:spcPts val="1200"/>
              </a:spcBef>
              <a:spcAft>
                <a:spcPts val="0"/>
              </a:spcAft>
              <a:buNone/>
            </a:pPr>
            <a:r>
              <a:rPr lang="en" sz="1600">
                <a:solidFill>
                  <a:schemeClr val="dk1"/>
                </a:solidFill>
              </a:rPr>
              <a:t>Did you include a plan for hiring a local workforce in your Project Description? </a:t>
            </a:r>
            <a:endParaRPr sz="1600">
              <a:solidFill>
                <a:schemeClr val="dk1"/>
              </a:solidFill>
            </a:endParaRPr>
          </a:p>
          <a:p>
            <a:pPr indent="0" lvl="0" marL="0" rtl="0" algn="l">
              <a:lnSpc>
                <a:spcPct val="115000"/>
              </a:lnSpc>
              <a:spcBef>
                <a:spcPts val="1200"/>
              </a:spcBef>
              <a:spcAft>
                <a:spcPts val="0"/>
              </a:spcAft>
              <a:buNone/>
            </a:pPr>
            <a:r>
              <a:rPr lang="en" sz="1600">
                <a:solidFill>
                  <a:schemeClr val="dk1"/>
                </a:solidFill>
              </a:rPr>
              <a:t>Evidence:</a:t>
            </a:r>
            <a:endParaRPr sz="1600">
              <a:solidFill>
                <a:schemeClr val="dk1"/>
              </a:solidFill>
            </a:endParaRPr>
          </a:p>
          <a:p>
            <a:pPr indent="0" lvl="0" marL="0" rtl="0" algn="l">
              <a:lnSpc>
                <a:spcPct val="115000"/>
              </a:lnSpc>
              <a:spcBef>
                <a:spcPts val="1200"/>
              </a:spcBef>
              <a:spcAft>
                <a:spcPts val="0"/>
              </a:spcAft>
              <a:buNone/>
            </a:pPr>
            <a:r>
              <a:rPr lang="en" sz="1600">
                <a:solidFill>
                  <a:schemeClr val="dk1"/>
                </a:solidFill>
              </a:rPr>
              <a:t>Upload any letters of support that demonstrate your engagement with workforce development or minority and women owned business agencies.</a:t>
            </a:r>
            <a:endParaRPr sz="1600">
              <a:solidFill>
                <a:schemeClr val="dk1"/>
              </a:solidFill>
            </a:endParaRPr>
          </a:p>
          <a:p>
            <a:pPr indent="0" lvl="0" marL="0" rtl="0" algn="l">
              <a:lnSpc>
                <a:spcPct val="115000"/>
              </a:lnSpc>
              <a:spcBef>
                <a:spcPts val="1200"/>
              </a:spcBef>
              <a:spcAft>
                <a:spcPts val="0"/>
              </a:spcAft>
              <a:buNone/>
            </a:pPr>
            <a:r>
              <a:t/>
            </a:r>
            <a:endParaRPr sz="16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600">
              <a:solidFill>
                <a:schemeClr val="dk1"/>
              </a:solidFill>
            </a:endParaRPr>
          </a:p>
          <a:p>
            <a:pPr indent="0" lvl="0" marL="0" rtl="0" algn="l">
              <a:spcBef>
                <a:spcPts val="1200"/>
              </a:spcBef>
              <a:spcAft>
                <a:spcPts val="0"/>
              </a:spcAft>
              <a:buNone/>
            </a:pPr>
            <a:r>
              <a:t/>
            </a:r>
            <a:endParaRPr sz="21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66"/>
          <p:cNvSpPr txBox="1"/>
          <p:nvPr>
            <p:ph type="title"/>
          </p:nvPr>
        </p:nvSpPr>
        <p:spPr>
          <a:xfrm>
            <a:off x="1385452" y="87287"/>
            <a:ext cx="6967500" cy="544200"/>
          </a:xfrm>
          <a:prstGeom prst="rect">
            <a:avLst/>
          </a:prstGeom>
          <a:noFill/>
          <a:ln>
            <a:noFill/>
          </a:ln>
        </p:spPr>
        <p:txBody>
          <a:bodyPr anchorCtr="0" anchor="ctr" bIns="25700" lIns="51425" spcFirstLastPara="1" rIns="51425" wrap="square" tIns="25700">
            <a:noAutofit/>
          </a:bodyPr>
          <a:lstStyle/>
          <a:p>
            <a:pPr indent="0" lvl="0" marL="0" rtl="0" algn="l">
              <a:lnSpc>
                <a:spcPct val="90000"/>
              </a:lnSpc>
              <a:spcBef>
                <a:spcPts val="0"/>
              </a:spcBef>
              <a:spcAft>
                <a:spcPts val="0"/>
              </a:spcAft>
              <a:buClr>
                <a:schemeClr val="dk1"/>
              </a:buClr>
              <a:buSzPts val="2500"/>
              <a:buFont typeface="Arial"/>
              <a:buNone/>
            </a:pPr>
            <a:r>
              <a:rPr b="1" lang="en" sz="2600">
                <a:solidFill>
                  <a:schemeClr val="lt1"/>
                </a:solidFill>
              </a:rPr>
              <a:t>BIG BEAD Formal Application Information</a:t>
            </a:r>
            <a:endParaRPr/>
          </a:p>
        </p:txBody>
      </p:sp>
      <p:sp>
        <p:nvSpPr>
          <p:cNvPr id="353" name="Google Shape;353;p66"/>
          <p:cNvSpPr txBox="1"/>
          <p:nvPr>
            <p:ph idx="4294967295" type="body"/>
          </p:nvPr>
        </p:nvSpPr>
        <p:spPr>
          <a:xfrm>
            <a:off x="635330" y="649159"/>
            <a:ext cx="7321200" cy="3965700"/>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0"/>
              </a:spcBef>
              <a:spcAft>
                <a:spcPts val="0"/>
              </a:spcAft>
              <a:buClr>
                <a:schemeClr val="dk1"/>
              </a:buClr>
              <a:buSzPts val="1400"/>
              <a:buNone/>
            </a:pPr>
            <a:r>
              <a:rPr b="1" lang="en" sz="1400">
                <a:latin typeface="Arial"/>
                <a:ea typeface="Arial"/>
                <a:cs typeface="Arial"/>
                <a:sym typeface="Arial"/>
              </a:rPr>
              <a:t>What you’ll need:</a:t>
            </a:r>
            <a:endParaRPr/>
          </a:p>
          <a:p>
            <a:pPr indent="-127000" lvl="0" marL="177800" rtl="0" algn="l">
              <a:lnSpc>
                <a:spcPct val="150000"/>
              </a:lnSpc>
              <a:spcBef>
                <a:spcPts val="800"/>
              </a:spcBef>
              <a:spcAft>
                <a:spcPts val="0"/>
              </a:spcAft>
              <a:buSzPts val="1400"/>
              <a:buChar char="•"/>
            </a:pPr>
            <a:r>
              <a:rPr lang="en" sz="1400"/>
              <a:t>Proof of an active SAM.gov registration. </a:t>
            </a:r>
            <a:endParaRPr/>
          </a:p>
          <a:p>
            <a:pPr indent="-127000" lvl="0" marL="177800" rtl="0" algn="l">
              <a:lnSpc>
                <a:spcPct val="150000"/>
              </a:lnSpc>
              <a:spcBef>
                <a:spcPts val="0"/>
              </a:spcBef>
              <a:spcAft>
                <a:spcPts val="0"/>
              </a:spcAft>
              <a:buSzPts val="1400"/>
              <a:buChar char="•"/>
            </a:pPr>
            <a:r>
              <a:rPr lang="en" sz="1400"/>
              <a:t>V</a:t>
            </a:r>
            <a:r>
              <a:rPr lang="en" sz="1400"/>
              <a:t>alid Utah business license </a:t>
            </a:r>
            <a:endParaRPr sz="1400"/>
          </a:p>
          <a:p>
            <a:pPr indent="-127000" lvl="0" marL="177800" rtl="0" algn="l">
              <a:lnSpc>
                <a:spcPct val="150000"/>
              </a:lnSpc>
              <a:spcBef>
                <a:spcPts val="0"/>
              </a:spcBef>
              <a:spcAft>
                <a:spcPts val="0"/>
              </a:spcAft>
              <a:buSzPts val="1400"/>
              <a:buChar char="•"/>
            </a:pPr>
            <a:r>
              <a:rPr lang="en" sz="1400"/>
              <a:t>Utah’s Government Records Access and Management Act (GRAMA)</a:t>
            </a:r>
            <a:endParaRPr/>
          </a:p>
          <a:p>
            <a:pPr indent="-152400" lvl="1" marL="520700" rtl="0" algn="l">
              <a:lnSpc>
                <a:spcPct val="115000"/>
              </a:lnSpc>
              <a:spcBef>
                <a:spcPts val="0"/>
              </a:spcBef>
              <a:spcAft>
                <a:spcPts val="0"/>
              </a:spcAft>
              <a:buSzPts val="1400"/>
              <a:buChar char="•"/>
            </a:pPr>
            <a:r>
              <a:rPr lang="en" sz="1400"/>
              <a:t>All</a:t>
            </a:r>
            <a:r>
              <a:rPr lang="en" sz="1400"/>
              <a:t> </a:t>
            </a:r>
            <a:r>
              <a:rPr lang="en" sz="1400"/>
              <a:t>proprietary, financial, or other sensitive data is protected including:</a:t>
            </a:r>
            <a:endParaRPr/>
          </a:p>
          <a:p>
            <a:pPr indent="-152400" lvl="1" marL="520700" rtl="0" algn="l">
              <a:lnSpc>
                <a:spcPct val="115000"/>
              </a:lnSpc>
              <a:spcBef>
                <a:spcPts val="0"/>
              </a:spcBef>
              <a:spcAft>
                <a:spcPts val="0"/>
              </a:spcAft>
              <a:buSzPts val="1400"/>
              <a:buChar char="•"/>
            </a:pPr>
            <a:r>
              <a:rPr lang="en" sz="1400"/>
              <a:t>Trade Secrets</a:t>
            </a:r>
            <a:endParaRPr sz="2000"/>
          </a:p>
          <a:p>
            <a:pPr indent="-152400" lvl="1" marL="520700" rtl="0" algn="l">
              <a:lnSpc>
                <a:spcPct val="115000"/>
              </a:lnSpc>
              <a:spcBef>
                <a:spcPts val="0"/>
              </a:spcBef>
              <a:spcAft>
                <a:spcPts val="0"/>
              </a:spcAft>
              <a:buSzPts val="1400"/>
              <a:buChar char="•"/>
            </a:pPr>
            <a:r>
              <a:rPr lang="en" sz="1400"/>
              <a:t>Commercial or Financial Information</a:t>
            </a:r>
            <a:endParaRPr sz="2000"/>
          </a:p>
          <a:p>
            <a:pPr indent="-152400" lvl="1" marL="520700" rtl="0" algn="l">
              <a:lnSpc>
                <a:spcPct val="115000"/>
              </a:lnSpc>
              <a:spcBef>
                <a:spcPts val="0"/>
              </a:spcBef>
              <a:spcAft>
                <a:spcPts val="0"/>
              </a:spcAft>
              <a:buSzPts val="1400"/>
              <a:buChar char="•"/>
            </a:pPr>
            <a:r>
              <a:rPr lang="en" sz="1400"/>
              <a:t>Personal Information</a:t>
            </a:r>
            <a:endParaRPr sz="1400"/>
          </a:p>
          <a:p>
            <a:pPr indent="0" lvl="0" marL="0" rtl="0" algn="l">
              <a:lnSpc>
                <a:spcPct val="150000"/>
              </a:lnSpc>
              <a:spcBef>
                <a:spcPts val="700"/>
              </a:spcBef>
              <a:spcAft>
                <a:spcPts val="0"/>
              </a:spcAft>
              <a:buNone/>
            </a:pPr>
            <a:r>
              <a:rPr b="1" lang="en" sz="1400">
                <a:latin typeface="Arial"/>
                <a:ea typeface="Arial"/>
                <a:cs typeface="Arial"/>
                <a:sym typeface="Arial"/>
              </a:rPr>
              <a:t>Registration</a:t>
            </a:r>
            <a:endParaRPr/>
          </a:p>
          <a:p>
            <a:pPr indent="-127000" lvl="0" marL="177800" rtl="0" algn="l">
              <a:lnSpc>
                <a:spcPct val="150000"/>
              </a:lnSpc>
              <a:spcBef>
                <a:spcPts val="500"/>
              </a:spcBef>
              <a:spcAft>
                <a:spcPts val="0"/>
              </a:spcAft>
              <a:buSzPts val="1400"/>
              <a:buChar char="•"/>
            </a:pPr>
            <a:r>
              <a:rPr lang="en" sz="1400"/>
              <a:t>The first person who registered for your company’s account will be the administrator of your account and will be able to invite other users to view and add to the system.</a:t>
            </a:r>
            <a:endParaRPr sz="1400">
              <a:solidFill>
                <a:srgbClr val="5B6163"/>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20"/>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Workforce Development Scoring–Priority Broadband Projects</a:t>
            </a:r>
            <a:endParaRPr/>
          </a:p>
        </p:txBody>
      </p:sp>
      <p:pic>
        <p:nvPicPr>
          <p:cNvPr id="761" name="Google Shape;761;p120"/>
          <p:cNvPicPr preferRelativeResize="0"/>
          <p:nvPr/>
        </p:nvPicPr>
        <p:blipFill rotWithShape="1">
          <a:blip r:embed="rId3">
            <a:alphaModFix/>
          </a:blip>
          <a:srcRect b="22233" l="0" r="0" t="23551"/>
          <a:stretch/>
        </p:blipFill>
        <p:spPr>
          <a:xfrm>
            <a:off x="5608325" y="2529838"/>
            <a:ext cx="3428274" cy="1858637"/>
          </a:xfrm>
          <a:prstGeom prst="rect">
            <a:avLst/>
          </a:prstGeom>
          <a:noFill/>
          <a:ln>
            <a:noFill/>
          </a:ln>
        </p:spPr>
      </p:pic>
      <p:pic>
        <p:nvPicPr>
          <p:cNvPr id="762" name="Google Shape;762;p120"/>
          <p:cNvPicPr preferRelativeResize="0"/>
          <p:nvPr/>
        </p:nvPicPr>
        <p:blipFill>
          <a:blip r:embed="rId4">
            <a:alphaModFix/>
          </a:blip>
          <a:stretch>
            <a:fillRect/>
          </a:stretch>
        </p:blipFill>
        <p:spPr>
          <a:xfrm>
            <a:off x="152400" y="2091493"/>
            <a:ext cx="5303524" cy="23943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21"/>
          <p:cNvSpPr txBox="1"/>
          <p:nvPr>
            <p:ph type="title"/>
          </p:nvPr>
        </p:nvSpPr>
        <p:spPr>
          <a:xfrm>
            <a:off x="5334000" y="1997175"/>
            <a:ext cx="36057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Workforce Development Scoring–Priority Broadband Projects</a:t>
            </a:r>
            <a:endParaRPr/>
          </a:p>
        </p:txBody>
      </p:sp>
      <p:pic>
        <p:nvPicPr>
          <p:cNvPr id="768" name="Google Shape;768;p121"/>
          <p:cNvPicPr preferRelativeResize="0"/>
          <p:nvPr/>
        </p:nvPicPr>
        <p:blipFill>
          <a:blip r:embed="rId3">
            <a:alphaModFix/>
          </a:blip>
          <a:stretch>
            <a:fillRect/>
          </a:stretch>
        </p:blipFill>
        <p:spPr>
          <a:xfrm>
            <a:off x="0" y="750"/>
            <a:ext cx="5118513"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22"/>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lnSpc>
                <a:spcPct val="115000"/>
              </a:lnSpc>
              <a:spcBef>
                <a:spcPts val="0"/>
              </a:spcBef>
              <a:spcAft>
                <a:spcPts val="0"/>
              </a:spcAft>
              <a:buClr>
                <a:schemeClr val="dk1"/>
              </a:buClr>
              <a:buSzPts val="1100"/>
              <a:buFont typeface="Arial"/>
              <a:buNone/>
            </a:pPr>
            <a:r>
              <a:rPr lang="en" sz="3600"/>
              <a:t>Additional Labor Requirements</a:t>
            </a:r>
            <a:endParaRPr sz="5700"/>
          </a:p>
        </p:txBody>
      </p:sp>
      <p:sp>
        <p:nvSpPr>
          <p:cNvPr id="774" name="Google Shape;774;p122"/>
          <p:cNvSpPr txBox="1"/>
          <p:nvPr/>
        </p:nvSpPr>
        <p:spPr>
          <a:xfrm>
            <a:off x="1402975" y="1719575"/>
            <a:ext cx="6021600" cy="357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rPr>
              <a:t>This information will not be scored but will be evaluated to ensure that all those employed to deploy BIG projects have received adequate training.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The project workforce plan must address each of the following elements:</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Strategies will be used to ensure that an appropriately skilled workforce aligns with the project’s requirements and industry norms. </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A statement affirming whether or not the workforce is unionized. While UBC does not require applicants to utilize a unionized workforce, applicants must state whether or not they will be using a unionized workforce for the proposed project.</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A statement affirming whether the workforce will be directly employed or subcontracted. </a:t>
            </a:r>
            <a:endParaRPr sz="1200">
              <a:solidFill>
                <a:schemeClr val="dk1"/>
              </a:solidFill>
            </a:endParaRPr>
          </a:p>
          <a:p>
            <a:pPr indent="0" lvl="0" marL="0" rtl="0" algn="l">
              <a:lnSpc>
                <a:spcPct val="115000"/>
              </a:lnSpc>
              <a:spcBef>
                <a:spcPts val="1200"/>
              </a:spcBef>
              <a:spcAft>
                <a:spcPts val="0"/>
              </a:spcAft>
              <a:buNone/>
            </a:pPr>
            <a:r>
              <a:t/>
            </a:r>
            <a:endParaRPr b="1"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23"/>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1100"/>
              <a:buFont typeface="Arial"/>
              <a:buNone/>
            </a:pPr>
            <a:r>
              <a:rPr lang="en"/>
              <a:t>Recommended </a:t>
            </a:r>
            <a:r>
              <a:rPr lang="en"/>
              <a:t>Labor Practices</a:t>
            </a:r>
            <a:endParaRPr/>
          </a:p>
        </p:txBody>
      </p:sp>
      <p:sp>
        <p:nvSpPr>
          <p:cNvPr id="780" name="Google Shape;780;p123"/>
          <p:cNvSpPr txBox="1"/>
          <p:nvPr/>
        </p:nvSpPr>
        <p:spPr>
          <a:xfrm>
            <a:off x="424100" y="1739825"/>
            <a:ext cx="7551900" cy="5079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Clr>
                <a:schemeClr val="dk1"/>
              </a:buClr>
              <a:buSzPts val="1100"/>
              <a:buFont typeface="Arial"/>
              <a:buNone/>
            </a:pPr>
            <a:r>
              <a:t/>
            </a:r>
            <a:endParaRPr sz="2100">
              <a:solidFill>
                <a:schemeClr val="dk1"/>
              </a:solidFill>
            </a:endParaRPr>
          </a:p>
        </p:txBody>
      </p:sp>
      <p:sp>
        <p:nvSpPr>
          <p:cNvPr id="781" name="Google Shape;781;p123"/>
          <p:cNvSpPr txBox="1"/>
          <p:nvPr/>
        </p:nvSpPr>
        <p:spPr>
          <a:xfrm>
            <a:off x="1224925" y="1793825"/>
            <a:ext cx="7070700" cy="38664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rPr lang="en" sz="1300">
                <a:solidFill>
                  <a:schemeClr val="dk1"/>
                </a:solidFill>
              </a:rPr>
              <a:t>a. Using a directly employed workforce, as opposed to a subcontracted workforce.</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b. Paying county prevailing wages and benefits to workers, including compliance with Davis-Bacon and Related Acts requirements, where applicable, and collecting the required certified payrolls.</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c. Using project labor agreements (i.e., pre-hire collective bargaining agreements between unions and contractors that govern terms and conditions of employment for all workers on a construction project).</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d. Use of local hire provisions.</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e. Commitments to union neutrality.</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f. Use of labor peace agreements.</a:t>
            </a:r>
            <a:endParaRPr sz="1300">
              <a:solidFill>
                <a:schemeClr val="dk1"/>
              </a:solidFill>
            </a:endParaRPr>
          </a:p>
          <a:p>
            <a:pPr indent="0" lvl="0" marL="0" rtl="0" algn="ctr">
              <a:lnSpc>
                <a:spcPct val="90000"/>
              </a:lnSpc>
              <a:spcBef>
                <a:spcPts val="1200"/>
              </a:spcBef>
              <a:spcAft>
                <a:spcPts val="0"/>
              </a:spcAft>
              <a:buClr>
                <a:schemeClr val="dk1"/>
              </a:buClr>
              <a:buSzPts val="1100"/>
              <a:buFont typeface="Arial"/>
              <a:buNone/>
            </a:pPr>
            <a:r>
              <a:t/>
            </a:r>
            <a:endParaRPr b="1" sz="3300">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24"/>
          <p:cNvSpPr txBox="1"/>
          <p:nvPr>
            <p:ph type="title"/>
          </p:nvPr>
        </p:nvSpPr>
        <p:spPr>
          <a:xfrm>
            <a:off x="212100" y="9322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1100"/>
              <a:buFont typeface="Arial"/>
              <a:buNone/>
            </a:pPr>
            <a:r>
              <a:rPr lang="en"/>
              <a:t>Recommended Labor Practices(cont)</a:t>
            </a:r>
            <a:endParaRPr/>
          </a:p>
          <a:p>
            <a:pPr indent="0" lvl="0" marL="0" rtl="0" algn="ctr">
              <a:spcBef>
                <a:spcPts val="0"/>
              </a:spcBef>
              <a:spcAft>
                <a:spcPts val="0"/>
              </a:spcAft>
              <a:buClr>
                <a:schemeClr val="dk1"/>
              </a:buClr>
              <a:buSzPts val="1100"/>
              <a:buFont typeface="Arial"/>
              <a:buNone/>
            </a:pPr>
            <a:r>
              <a:t/>
            </a:r>
            <a:endParaRPr/>
          </a:p>
        </p:txBody>
      </p:sp>
      <p:sp>
        <p:nvSpPr>
          <p:cNvPr id="787" name="Google Shape;787;p124"/>
          <p:cNvSpPr txBox="1"/>
          <p:nvPr/>
        </p:nvSpPr>
        <p:spPr>
          <a:xfrm>
            <a:off x="1338175" y="1705675"/>
            <a:ext cx="5646900" cy="3293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rPr lang="en" sz="1300">
                <a:solidFill>
                  <a:schemeClr val="dk1"/>
                </a:solidFill>
              </a:rPr>
              <a:t>g. Use of an appropriately skilled workforce (e.g., through registered apprenticeships or other joint labor-management training programs that serve all workers, particularly those underrepresented or historically excluded).</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h. Use of an appropriately credentialed workforce (i.e., satisfying requirements for appropriate and relevant pre-existing occupational training, certification and licensure).</a:t>
            </a:r>
            <a:endParaRPr sz="1300">
              <a:solidFill>
                <a:schemeClr val="dk1"/>
              </a:solidFill>
            </a:endParaRPr>
          </a:p>
          <a:p>
            <a:pPr indent="0" lvl="0" marL="457200" rtl="0" algn="l">
              <a:lnSpc>
                <a:spcPct val="115000"/>
              </a:lnSpc>
              <a:spcBef>
                <a:spcPts val="1200"/>
              </a:spcBef>
              <a:spcAft>
                <a:spcPts val="0"/>
              </a:spcAft>
              <a:buNone/>
            </a:pPr>
            <a:r>
              <a:rPr lang="en" sz="1300">
                <a:solidFill>
                  <a:schemeClr val="dk1"/>
                </a:solidFill>
              </a:rPr>
              <a:t>Taking steps to prevent the misclassification of workers.</a:t>
            </a:r>
            <a:endParaRPr sz="1300">
              <a:solidFill>
                <a:schemeClr val="dk1"/>
              </a:solidFill>
            </a:endParaRPr>
          </a:p>
          <a:p>
            <a:pPr indent="0" lvl="0" marL="914400" rtl="0" algn="l">
              <a:lnSpc>
                <a:spcPct val="115000"/>
              </a:lnSpc>
              <a:spcBef>
                <a:spcPts val="1200"/>
              </a:spcBef>
              <a:spcAft>
                <a:spcPts val="0"/>
              </a:spcAft>
              <a:buNone/>
            </a:pPr>
            <a:r>
              <a:t/>
            </a:r>
            <a:endParaRPr sz="1100">
              <a:solidFill>
                <a:schemeClr val="dk1"/>
              </a:solidFill>
            </a:endParaRPr>
          </a:p>
          <a:p>
            <a:pPr indent="0" lvl="0" marL="0" rtl="0" algn="ctr">
              <a:lnSpc>
                <a:spcPct val="90000"/>
              </a:lnSpc>
              <a:spcBef>
                <a:spcPts val="1200"/>
              </a:spcBef>
              <a:spcAft>
                <a:spcPts val="0"/>
              </a:spcAft>
              <a:buClr>
                <a:schemeClr val="dk1"/>
              </a:buClr>
              <a:buSzPts val="1100"/>
              <a:buFont typeface="Arial"/>
              <a:buNone/>
            </a:pPr>
            <a:r>
              <a:t/>
            </a:r>
            <a:endParaRPr b="1" sz="330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25"/>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1100"/>
              <a:buFont typeface="Arial"/>
              <a:buNone/>
            </a:pPr>
            <a:r>
              <a:rPr b="0" lang="en" sz="4000"/>
              <a:t>Fair Labor Acts</a:t>
            </a:r>
            <a:endParaRPr sz="5200"/>
          </a:p>
        </p:txBody>
      </p:sp>
      <p:sp>
        <p:nvSpPr>
          <p:cNvPr id="793" name="Google Shape;793;p125"/>
          <p:cNvSpPr txBox="1"/>
          <p:nvPr/>
        </p:nvSpPr>
        <p:spPr>
          <a:xfrm>
            <a:off x="1840500" y="2139500"/>
            <a:ext cx="5478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endParaRPr>
          </a:p>
        </p:txBody>
      </p:sp>
      <p:sp>
        <p:nvSpPr>
          <p:cNvPr id="794" name="Google Shape;794;p125"/>
          <p:cNvSpPr txBox="1"/>
          <p:nvPr/>
        </p:nvSpPr>
        <p:spPr>
          <a:xfrm>
            <a:off x="1734100" y="1802750"/>
            <a:ext cx="7044300" cy="3397200"/>
          </a:xfrm>
          <a:prstGeom prst="rect">
            <a:avLst/>
          </a:prstGeom>
          <a:noFill/>
          <a:ln>
            <a:noFill/>
          </a:ln>
        </p:spPr>
        <p:txBody>
          <a:bodyPr anchorCtr="0" anchor="t" bIns="91425" lIns="91425" spcFirstLastPara="1" rIns="91425" wrap="square" tIns="91425">
            <a:spAutoFit/>
          </a:bodyPr>
          <a:lstStyle/>
          <a:p>
            <a:pPr indent="-311150" lvl="0" marL="457200" rtl="0" algn="l">
              <a:lnSpc>
                <a:spcPct val="100000"/>
              </a:lnSpc>
              <a:spcBef>
                <a:spcPts val="1200"/>
              </a:spcBef>
              <a:spcAft>
                <a:spcPts val="0"/>
              </a:spcAft>
              <a:buClr>
                <a:schemeClr val="dk1"/>
              </a:buClr>
              <a:buSzPts val="1300"/>
              <a:buChar char="●"/>
            </a:pPr>
            <a:r>
              <a:rPr lang="en" sz="1300">
                <a:solidFill>
                  <a:schemeClr val="dk1"/>
                </a:solidFill>
              </a:rPr>
              <a:t>Occupational Safety and Health Act</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Title VI of the Civil Rights Act of 1964</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Title IX of the Education Amendments of 1972</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The Americans with Disabilities Act of 1990</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Section 504 of the Rehabilitation Act of 1973</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The Age Discrimination Act of 1975</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Parts Il and III of Executive Order 11246. Equal Employment Opportunity</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Executive Order 13166, Improving Access to Services for Persons with Limited English Proficiency.</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Executive Order 13798, Promoting Free Speech and Religious Liberty (see also OMB M-20-09 Guidance Regarding Federal Grants and Executive Order 13798)</a:t>
            </a:r>
            <a:endParaRPr sz="1300">
              <a:solidFill>
                <a:schemeClr val="dk1"/>
              </a:solidFill>
            </a:endParaRPr>
          </a:p>
          <a:p>
            <a:pPr indent="0" lvl="0" marL="457200" rtl="0" algn="l">
              <a:lnSpc>
                <a:spcPct val="100000"/>
              </a:lnSpc>
              <a:spcBef>
                <a:spcPts val="1200"/>
              </a:spcBef>
              <a:spcAft>
                <a:spcPts val="0"/>
              </a:spcAft>
              <a:buNone/>
            </a:pPr>
            <a:r>
              <a:t/>
            </a:r>
            <a:endParaRPr sz="1300">
              <a:solidFill>
                <a:schemeClr val="dk1"/>
              </a:solidFill>
            </a:endParaRPr>
          </a:p>
          <a:p>
            <a:pPr indent="0" lvl="0" marL="0" rtl="0" algn="l">
              <a:spcBef>
                <a:spcPts val="1200"/>
              </a:spcBef>
              <a:spcAft>
                <a:spcPts val="0"/>
              </a:spcAft>
              <a:buNone/>
            </a:pPr>
            <a:r>
              <a:t/>
            </a:r>
            <a:endParaRPr sz="210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26"/>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Workforce Final Thoughts.</a:t>
            </a:r>
            <a:endParaRPr/>
          </a:p>
        </p:txBody>
      </p:sp>
      <p:sp>
        <p:nvSpPr>
          <p:cNvPr id="800" name="Google Shape;800;p126"/>
          <p:cNvSpPr txBox="1"/>
          <p:nvPr/>
        </p:nvSpPr>
        <p:spPr>
          <a:xfrm>
            <a:off x="1883400" y="1939100"/>
            <a:ext cx="5393100" cy="286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700">
                <a:solidFill>
                  <a:schemeClr val="dk1"/>
                </a:solidFill>
              </a:rPr>
              <a:t>UBC will not award BIG funding to applicants who fail to meet the minimum requirements essential to establish a skilled, diverse, and accredited workforce. </a:t>
            </a:r>
            <a:endParaRPr sz="1700">
              <a:solidFill>
                <a:schemeClr val="dk1"/>
              </a:solidFill>
            </a:endParaRPr>
          </a:p>
          <a:p>
            <a:pPr indent="0" lvl="0" marL="0" rtl="0" algn="l">
              <a:lnSpc>
                <a:spcPct val="115000"/>
              </a:lnSpc>
              <a:spcBef>
                <a:spcPts val="1200"/>
              </a:spcBef>
              <a:spcAft>
                <a:spcPts val="0"/>
              </a:spcAft>
              <a:buNone/>
            </a:pPr>
            <a:r>
              <a:t/>
            </a:r>
            <a:endParaRPr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7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7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27"/>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Technology, Speed, and Scalability</a:t>
            </a:r>
            <a:endParaRPr/>
          </a:p>
        </p:txBody>
      </p:sp>
      <p:sp>
        <p:nvSpPr>
          <p:cNvPr id="806" name="Google Shape;806;p127"/>
          <p:cNvSpPr txBox="1"/>
          <p:nvPr/>
        </p:nvSpPr>
        <p:spPr>
          <a:xfrm>
            <a:off x="448275" y="1791350"/>
            <a:ext cx="8167800" cy="2374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b="1" lang="en" sz="2100">
                <a:solidFill>
                  <a:schemeClr val="dk1"/>
                </a:solidFill>
              </a:rPr>
              <a:t>Priority Broadband Project</a:t>
            </a:r>
            <a:r>
              <a:rPr lang="en" sz="2100">
                <a:solidFill>
                  <a:schemeClr val="dk1"/>
                </a:solidFill>
              </a:rPr>
              <a:t> </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1 Gig Symmetrical</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b="1" lang="en" sz="2100">
                <a:solidFill>
                  <a:schemeClr val="dk1"/>
                </a:solidFill>
              </a:rPr>
              <a:t>Other Deployment Projects </a:t>
            </a:r>
            <a:r>
              <a:rPr lang="en" sz="2100">
                <a:solidFill>
                  <a:schemeClr val="dk1"/>
                </a:solidFill>
              </a:rPr>
              <a:t> </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100/20</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b="1" lang="en" sz="2100">
                <a:solidFill>
                  <a:schemeClr val="dk1"/>
                </a:solidFill>
              </a:rPr>
              <a:t>Alternative Technology </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100/20 - 100/100</a:t>
            </a:r>
            <a:endParaRPr sz="210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28"/>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Technology, Speed, and Scalability</a:t>
            </a:r>
            <a:endParaRPr/>
          </a:p>
        </p:txBody>
      </p:sp>
      <p:sp>
        <p:nvSpPr>
          <p:cNvPr id="812" name="Google Shape;812;p128"/>
          <p:cNvSpPr txBox="1"/>
          <p:nvPr/>
        </p:nvSpPr>
        <p:spPr>
          <a:xfrm>
            <a:off x="448275" y="1791350"/>
            <a:ext cx="8167800" cy="2374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b="1" lang="en" sz="2100">
                <a:solidFill>
                  <a:schemeClr val="dk1"/>
                </a:solidFill>
              </a:rPr>
              <a:t>Priority Broadband Project</a:t>
            </a:r>
            <a:r>
              <a:rPr lang="en" sz="2100">
                <a:solidFill>
                  <a:schemeClr val="dk1"/>
                </a:solidFill>
              </a:rPr>
              <a:t> </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End-to-end fiber-optic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b="1" lang="en" sz="2100">
                <a:solidFill>
                  <a:schemeClr val="dk1"/>
                </a:solidFill>
              </a:rPr>
              <a:t>Other Deployment Projects </a:t>
            </a:r>
            <a:r>
              <a:rPr lang="en" sz="2100">
                <a:solidFill>
                  <a:schemeClr val="dk1"/>
                </a:solidFill>
              </a:rPr>
              <a:t> </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Hybrid fiber coaxial</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Hybrid fiber-fixed wireless using licensed spectrum</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Fixed wireless using licensed spectrum</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b="1" lang="en" sz="2100">
                <a:solidFill>
                  <a:schemeClr val="dk1"/>
                </a:solidFill>
              </a:rPr>
              <a:t>Alternative Technology </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Unlicensed fixed wireless or LEO</a:t>
            </a:r>
            <a:endParaRPr sz="21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29"/>
          <p:cNvSpPr txBox="1"/>
          <p:nvPr>
            <p:ph type="title"/>
          </p:nvPr>
        </p:nvSpPr>
        <p:spPr>
          <a:xfrm>
            <a:off x="220050" y="944893"/>
            <a:ext cx="87198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sz="3633"/>
              <a:t>Technical Capability</a:t>
            </a:r>
            <a:endParaRPr sz="3633"/>
          </a:p>
          <a:p>
            <a:pPr indent="0" lvl="0" marL="0" rtl="0" algn="l">
              <a:spcBef>
                <a:spcPts val="0"/>
              </a:spcBef>
              <a:spcAft>
                <a:spcPts val="0"/>
              </a:spcAft>
              <a:buNone/>
            </a:pPr>
            <a:r>
              <a:rPr b="0" lang="en" sz="1700"/>
              <a:t>          </a:t>
            </a:r>
            <a:endParaRPr b="0" sz="1700"/>
          </a:p>
          <a:p>
            <a:pPr indent="0" lvl="0" marL="0" rtl="0" algn="l">
              <a:spcBef>
                <a:spcPts val="0"/>
              </a:spcBef>
              <a:spcAft>
                <a:spcPts val="0"/>
              </a:spcAft>
              <a:buNone/>
            </a:pPr>
            <a:r>
              <a:rPr b="0" lang="en" sz="1700"/>
              <a:t>     </a:t>
            </a:r>
            <a:r>
              <a:rPr b="0" lang="en" sz="2033"/>
              <a:t>  	</a:t>
            </a:r>
            <a:endParaRPr b="0" sz="2033"/>
          </a:p>
        </p:txBody>
      </p:sp>
      <p:sp>
        <p:nvSpPr>
          <p:cNvPr id="818" name="Google Shape;818;p129"/>
          <p:cNvSpPr txBox="1"/>
          <p:nvPr/>
        </p:nvSpPr>
        <p:spPr>
          <a:xfrm>
            <a:off x="1172250" y="2150575"/>
            <a:ext cx="7486200" cy="2105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Documentation (certified by Professional Engineer)</a:t>
            </a:r>
            <a:endParaRPr sz="18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Network design and diagram</a:t>
            </a:r>
            <a:endParaRPr sz="17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Detailed project costs</a:t>
            </a:r>
            <a:endParaRPr sz="17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Build-out timeline and milestones </a:t>
            </a:r>
            <a:endParaRPr sz="1700">
              <a:solidFill>
                <a:schemeClr val="dk1"/>
              </a:solidFill>
            </a:endParaRPr>
          </a:p>
          <a:p>
            <a:pPr indent="-336550" lvl="1" marL="914400" rtl="0" algn="l">
              <a:spcBef>
                <a:spcPts val="1000"/>
              </a:spcBef>
              <a:spcAft>
                <a:spcPts val="1000"/>
              </a:spcAft>
              <a:buClr>
                <a:schemeClr val="dk1"/>
              </a:buClr>
              <a:buSzPts val="1700"/>
              <a:buChar char="○"/>
            </a:pPr>
            <a:r>
              <a:rPr lang="en" sz="1700">
                <a:solidFill>
                  <a:schemeClr val="dk1"/>
                </a:solidFill>
              </a:rPr>
              <a:t>Capital investment schedule evidencing complete build-out and initiation of service within 4 years of receiving the subgrant </a:t>
            </a:r>
            <a:r>
              <a:rPr lang="en" sz="1300">
                <a:solidFill>
                  <a:schemeClr val="dk1"/>
                </a:solidFill>
              </a:rPr>
              <a:t>(*points)</a:t>
            </a:r>
            <a:endParaRPr sz="2100">
              <a:solidFill>
                <a:schemeClr val="dk1"/>
              </a:solidFill>
            </a:endParaRPr>
          </a:p>
        </p:txBody>
      </p:sp>
      <p:pic>
        <p:nvPicPr>
          <p:cNvPr id="819" name="Google Shape;819;p129"/>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7"/>
          <p:cNvSpPr txBox="1"/>
          <p:nvPr>
            <p:ph type="title"/>
          </p:nvPr>
        </p:nvSpPr>
        <p:spPr>
          <a:xfrm>
            <a:off x="220050" y="472050"/>
            <a:ext cx="8719800" cy="11700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Application Support</a:t>
            </a:r>
            <a:endParaRPr/>
          </a:p>
        </p:txBody>
      </p:sp>
      <p:pic>
        <p:nvPicPr>
          <p:cNvPr id="359" name="Google Shape;359;p67"/>
          <p:cNvPicPr preferRelativeResize="0"/>
          <p:nvPr/>
        </p:nvPicPr>
        <p:blipFill>
          <a:blip r:embed="rId3">
            <a:alphaModFix/>
          </a:blip>
          <a:stretch>
            <a:fillRect/>
          </a:stretch>
        </p:blipFill>
        <p:spPr>
          <a:xfrm>
            <a:off x="839150" y="636300"/>
            <a:ext cx="1244275" cy="438125"/>
          </a:xfrm>
          <a:prstGeom prst="rect">
            <a:avLst/>
          </a:prstGeom>
          <a:noFill/>
          <a:ln>
            <a:noFill/>
          </a:ln>
        </p:spPr>
      </p:pic>
      <p:sp>
        <p:nvSpPr>
          <p:cNvPr id="360" name="Google Shape;360;p67"/>
          <p:cNvSpPr txBox="1"/>
          <p:nvPr/>
        </p:nvSpPr>
        <p:spPr>
          <a:xfrm>
            <a:off x="557075" y="1253450"/>
            <a:ext cx="7888800" cy="368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 sz="2100">
                <a:solidFill>
                  <a:schemeClr val="dk1"/>
                </a:solidFill>
              </a:rPr>
              <a:t>January 15: Utah Project Funding Areas published</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January 16: </a:t>
            </a:r>
            <a:r>
              <a:rPr lang="en" sz="2100" u="sng">
                <a:solidFill>
                  <a:schemeClr val="hlink"/>
                </a:solidFill>
                <a:hlinkClick r:id="rId4"/>
              </a:rPr>
              <a:t>In-Person Grant Application Training</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January 21: </a:t>
            </a:r>
            <a:r>
              <a:rPr lang="en" sz="2100" u="sng">
                <a:solidFill>
                  <a:schemeClr val="hlink"/>
                </a:solidFill>
                <a:hlinkClick r:id="rId5"/>
              </a:rPr>
              <a:t>Virtual Grant Application Training</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January 28-March 25: </a:t>
            </a:r>
            <a:r>
              <a:rPr lang="en" sz="2100" u="sng">
                <a:solidFill>
                  <a:schemeClr val="hlink"/>
                </a:solidFill>
                <a:hlinkClick r:id="rId6"/>
              </a:rPr>
              <a:t>Weekly Virtual Trainings and Office Hours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January 29: Application portal opens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March 31: Application portal closes (tentative)</a:t>
            </a:r>
            <a:endParaRPr sz="2100">
              <a:solidFill>
                <a:schemeClr val="dk1"/>
              </a:solidFill>
            </a:endParaRPr>
          </a:p>
          <a:p>
            <a:pPr indent="-342900" lvl="1" marL="914400" rtl="0" algn="l">
              <a:lnSpc>
                <a:spcPct val="115000"/>
              </a:lnSpc>
              <a:spcBef>
                <a:spcPts val="0"/>
              </a:spcBef>
              <a:spcAft>
                <a:spcPts val="0"/>
              </a:spcAft>
              <a:buClr>
                <a:srgbClr val="262626"/>
              </a:buClr>
              <a:buSzPts val="1800"/>
              <a:buChar char="○"/>
            </a:pPr>
            <a:r>
              <a:rPr lang="en" sz="1800">
                <a:solidFill>
                  <a:srgbClr val="262626"/>
                </a:solidFill>
              </a:rPr>
              <a:t>In depth webinars presenting information on critical topics</a:t>
            </a:r>
            <a:endParaRPr sz="2000">
              <a:solidFill>
                <a:schemeClr val="dk1"/>
              </a:solidFill>
            </a:endParaRPr>
          </a:p>
          <a:p>
            <a:pPr indent="-342900" lvl="0" marL="457200" rtl="0" algn="l">
              <a:lnSpc>
                <a:spcPct val="115000"/>
              </a:lnSpc>
              <a:spcBef>
                <a:spcPts val="0"/>
              </a:spcBef>
              <a:spcAft>
                <a:spcPts val="0"/>
              </a:spcAft>
              <a:buClr>
                <a:srgbClr val="262626"/>
              </a:buClr>
              <a:buSzPts val="1800"/>
              <a:buChar char="●"/>
            </a:pPr>
            <a:r>
              <a:rPr lang="en" sz="1800">
                <a:solidFill>
                  <a:srgbClr val="262626"/>
                </a:solidFill>
              </a:rPr>
              <a:t>FAQs updated weekly</a:t>
            </a:r>
            <a:endParaRPr sz="1800">
              <a:solidFill>
                <a:srgbClr val="262626"/>
              </a:solidFill>
            </a:endParaRPr>
          </a:p>
          <a:p>
            <a:pPr indent="-342900" lvl="0" marL="457200" rtl="0" algn="l">
              <a:lnSpc>
                <a:spcPct val="115000"/>
              </a:lnSpc>
              <a:spcBef>
                <a:spcPts val="0"/>
              </a:spcBef>
              <a:spcAft>
                <a:spcPts val="0"/>
              </a:spcAft>
              <a:buClr>
                <a:srgbClr val="262626"/>
              </a:buClr>
              <a:buSzPts val="1800"/>
              <a:buChar char="●"/>
            </a:pPr>
            <a:r>
              <a:rPr lang="en" sz="1800">
                <a:solidFill>
                  <a:srgbClr val="262626"/>
                </a:solidFill>
              </a:rPr>
              <a:t>Email </a:t>
            </a:r>
            <a:r>
              <a:rPr lang="en" sz="1800" u="sng">
                <a:solidFill>
                  <a:schemeClr val="hlink"/>
                </a:solidFill>
                <a:hlinkClick r:id="rId7"/>
              </a:rPr>
              <a:t>connectingutah@utah.gov</a:t>
            </a:r>
            <a:endParaRPr sz="1800">
              <a:solidFill>
                <a:srgbClr val="262626"/>
              </a:solidFill>
            </a:endParaRPr>
          </a:p>
          <a:p>
            <a:pPr indent="-342900" lvl="0" marL="457200" rtl="0" algn="l">
              <a:lnSpc>
                <a:spcPct val="115000"/>
              </a:lnSpc>
              <a:spcBef>
                <a:spcPts val="0"/>
              </a:spcBef>
              <a:spcAft>
                <a:spcPts val="0"/>
              </a:spcAft>
              <a:buClr>
                <a:srgbClr val="262626"/>
              </a:buClr>
              <a:buSzPts val="1800"/>
              <a:buChar char="●"/>
            </a:pPr>
            <a:r>
              <a:rPr lang="en" sz="1800">
                <a:solidFill>
                  <a:srgbClr val="262626"/>
                </a:solidFill>
              </a:rPr>
              <a:t>Call 801-538-8680</a:t>
            </a:r>
            <a:endParaRPr sz="1800">
              <a:solidFill>
                <a:srgbClr val="26262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30"/>
          <p:cNvSpPr txBox="1"/>
          <p:nvPr>
            <p:ph type="title"/>
          </p:nvPr>
        </p:nvSpPr>
        <p:spPr>
          <a:xfrm>
            <a:off x="220050" y="944893"/>
            <a:ext cx="87198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Speed of Network and Other Technical Capabilities Scoring–Other Last Mile Broadband Deployment Projects</a:t>
            </a:r>
            <a:endParaRPr/>
          </a:p>
        </p:txBody>
      </p:sp>
      <p:pic>
        <p:nvPicPr>
          <p:cNvPr id="825" name="Google Shape;825;p130"/>
          <p:cNvPicPr preferRelativeResize="0"/>
          <p:nvPr/>
        </p:nvPicPr>
        <p:blipFill rotWithShape="1">
          <a:blip r:embed="rId3">
            <a:alphaModFix/>
          </a:blip>
          <a:srcRect b="22233" l="0" r="0" t="23551"/>
          <a:stretch/>
        </p:blipFill>
        <p:spPr>
          <a:xfrm>
            <a:off x="5608325" y="2529838"/>
            <a:ext cx="3428274" cy="1858637"/>
          </a:xfrm>
          <a:prstGeom prst="rect">
            <a:avLst/>
          </a:prstGeom>
          <a:noFill/>
          <a:ln>
            <a:noFill/>
          </a:ln>
        </p:spPr>
      </p:pic>
      <p:pic>
        <p:nvPicPr>
          <p:cNvPr id="826" name="Google Shape;826;p130"/>
          <p:cNvPicPr preferRelativeResize="0"/>
          <p:nvPr/>
        </p:nvPicPr>
        <p:blipFill>
          <a:blip r:embed="rId4">
            <a:alphaModFix/>
          </a:blip>
          <a:stretch>
            <a:fillRect/>
          </a:stretch>
        </p:blipFill>
        <p:spPr>
          <a:xfrm>
            <a:off x="152400" y="2091500"/>
            <a:ext cx="4734621" cy="3052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31"/>
          <p:cNvSpPr txBox="1"/>
          <p:nvPr>
            <p:ph type="title"/>
          </p:nvPr>
        </p:nvSpPr>
        <p:spPr>
          <a:xfrm>
            <a:off x="5188850" y="1973725"/>
            <a:ext cx="3955200" cy="20760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Clr>
                <a:schemeClr val="dk1"/>
              </a:buClr>
              <a:buSzPct val="33333"/>
              <a:buFont typeface="Arial"/>
              <a:buNone/>
            </a:pPr>
            <a:r>
              <a:rPr lang="en"/>
              <a:t>Speed of Network and Other Technical Capabilities Scoring–</a:t>
            </a:r>
            <a:br>
              <a:rPr lang="en"/>
            </a:br>
            <a:r>
              <a:rPr lang="en"/>
              <a:t>Other Last Mile Broadband Deployment Projects</a:t>
            </a:r>
            <a:endParaRPr/>
          </a:p>
        </p:txBody>
      </p:sp>
      <p:pic>
        <p:nvPicPr>
          <p:cNvPr id="832" name="Google Shape;832;p131"/>
          <p:cNvPicPr preferRelativeResize="0"/>
          <p:nvPr/>
        </p:nvPicPr>
        <p:blipFill>
          <a:blip r:embed="rId3">
            <a:alphaModFix/>
          </a:blip>
          <a:stretch>
            <a:fillRect/>
          </a:stretch>
        </p:blipFill>
        <p:spPr>
          <a:xfrm>
            <a:off x="0" y="879928"/>
            <a:ext cx="5144475" cy="42635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32"/>
          <p:cNvSpPr txBox="1"/>
          <p:nvPr>
            <p:ph type="title"/>
          </p:nvPr>
        </p:nvSpPr>
        <p:spPr>
          <a:xfrm>
            <a:off x="5416950" y="1973725"/>
            <a:ext cx="3726900" cy="20760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Speed of Network and Other Technical Capabilities Scoring–</a:t>
            </a:r>
            <a:br>
              <a:rPr lang="en"/>
            </a:br>
            <a:r>
              <a:rPr lang="en"/>
              <a:t>Other Last Mile Broadband Deployment Projects</a:t>
            </a:r>
            <a:endParaRPr/>
          </a:p>
        </p:txBody>
      </p:sp>
      <p:pic>
        <p:nvPicPr>
          <p:cNvPr id="838" name="Google Shape;838;p132"/>
          <p:cNvPicPr preferRelativeResize="0"/>
          <p:nvPr/>
        </p:nvPicPr>
        <p:blipFill>
          <a:blip r:embed="rId3">
            <a:alphaModFix/>
          </a:blip>
          <a:stretch>
            <a:fillRect/>
          </a:stretch>
        </p:blipFill>
        <p:spPr>
          <a:xfrm>
            <a:off x="0" y="870850"/>
            <a:ext cx="5416950" cy="42726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33"/>
          <p:cNvSpPr txBox="1"/>
          <p:nvPr>
            <p:ph type="title"/>
          </p:nvPr>
        </p:nvSpPr>
        <p:spPr>
          <a:xfrm>
            <a:off x="212100" y="6311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Affordability</a:t>
            </a:r>
            <a:endParaRPr/>
          </a:p>
        </p:txBody>
      </p:sp>
      <p:sp>
        <p:nvSpPr>
          <p:cNvPr id="844" name="Google Shape;844;p133"/>
          <p:cNvSpPr txBox="1"/>
          <p:nvPr/>
        </p:nvSpPr>
        <p:spPr>
          <a:xfrm>
            <a:off x="677450" y="1357850"/>
            <a:ext cx="7965300" cy="773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lang="en" sz="2100">
                <a:solidFill>
                  <a:schemeClr val="dk1"/>
                </a:solidFill>
              </a:rPr>
              <a:t>Low-Cost Broadband Service Option</a:t>
            </a:r>
            <a:endParaRPr sz="2100">
              <a:solidFill>
                <a:schemeClr val="dk1"/>
              </a:solidFill>
            </a:endParaRPr>
          </a:p>
          <a:p>
            <a:pPr indent="-342900" lvl="1" marL="914400" rtl="0" algn="l">
              <a:spcBef>
                <a:spcPts val="1000"/>
              </a:spcBef>
              <a:spcAft>
                <a:spcPts val="0"/>
              </a:spcAft>
              <a:buClr>
                <a:schemeClr val="dk1"/>
              </a:buClr>
              <a:buSzPts val="1800"/>
              <a:buChar char="○"/>
            </a:pPr>
            <a:r>
              <a:rPr lang="en" sz="1800">
                <a:solidFill>
                  <a:schemeClr val="dk1"/>
                </a:solidFill>
              </a:rPr>
              <a:t>Required for all subgrantees; not part of application scoring</a:t>
            </a:r>
            <a:endParaRPr sz="1800">
              <a:solidFill>
                <a:schemeClr val="dk1"/>
              </a:solidFill>
            </a:endParaRPr>
          </a:p>
        </p:txBody>
      </p:sp>
      <p:graphicFrame>
        <p:nvGraphicFramePr>
          <p:cNvPr id="845" name="Google Shape;845;p133"/>
          <p:cNvGraphicFramePr/>
          <p:nvPr/>
        </p:nvGraphicFramePr>
        <p:xfrm>
          <a:off x="157050" y="2226475"/>
          <a:ext cx="3000000" cy="3000000"/>
        </p:xfrm>
        <a:graphic>
          <a:graphicData uri="http://schemas.openxmlformats.org/drawingml/2006/table">
            <a:tbl>
              <a:tblPr>
                <a:noFill/>
                <a:tableStyleId>{8F63CBEC-EC66-405C-A678-B9686B5AC235}</a:tableStyleId>
              </a:tblPr>
              <a:tblGrid>
                <a:gridCol w="4448000"/>
                <a:gridCol w="4448000"/>
              </a:tblGrid>
              <a:tr h="440200">
                <a:tc>
                  <a:txBody>
                    <a:bodyPr/>
                    <a:lstStyle/>
                    <a:p>
                      <a:pPr indent="0" lvl="0" marL="0" rtl="0" algn="ctr">
                        <a:lnSpc>
                          <a:spcPct val="90000"/>
                        </a:lnSpc>
                        <a:spcBef>
                          <a:spcPts val="800"/>
                        </a:spcBef>
                        <a:spcAft>
                          <a:spcPts val="0"/>
                        </a:spcAft>
                        <a:buNone/>
                      </a:pPr>
                      <a:r>
                        <a:rPr b="1" lang="en" sz="1500">
                          <a:solidFill>
                            <a:srgbClr val="ED6B2C"/>
                          </a:solidFill>
                        </a:rPr>
                        <a:t>Minimum requirements for low-cost option</a:t>
                      </a:r>
                      <a:endParaRPr/>
                    </a:p>
                  </a:txBody>
                  <a:tcPr marT="91425" marB="91425" marR="91425" marL="91425" anchor="ctr">
                    <a:lnL cap="flat" cmpd="sng" w="9525">
                      <a:solidFill>
                        <a:srgbClr val="D0CECE">
                          <a:alpha val="0"/>
                        </a:srgbClr>
                      </a:solidFill>
                      <a:prstDash val="solid"/>
                      <a:round/>
                      <a:headEnd len="sm" w="sm" type="none"/>
                      <a:tailEnd len="sm" w="sm" type="none"/>
                    </a:lnL>
                    <a:lnR cap="flat" cmpd="sng" w="9525">
                      <a:solidFill>
                        <a:srgbClr val="D0CECE">
                          <a:alpha val="0"/>
                        </a:srgbClr>
                      </a:solidFill>
                      <a:prstDash val="solid"/>
                      <a:round/>
                      <a:headEnd len="sm" w="sm" type="none"/>
                      <a:tailEnd len="sm" w="sm" type="none"/>
                    </a:lnR>
                    <a:lnT cap="flat" cmpd="sng" w="9525">
                      <a:solidFill>
                        <a:srgbClr val="D0CECE">
                          <a:alpha val="0"/>
                        </a:srgbClr>
                      </a:solidFill>
                      <a:prstDash val="solid"/>
                      <a:round/>
                      <a:headEnd len="sm" w="sm" type="none"/>
                      <a:tailEnd len="sm" w="sm" type="none"/>
                    </a:lnT>
                    <a:lnB cap="flat" cmpd="sng" w="9525">
                      <a:solidFill>
                        <a:srgbClr val="D0CECE">
                          <a:alpha val="0"/>
                        </a:srgbClr>
                      </a:solidFill>
                      <a:prstDash val="solid"/>
                      <a:round/>
                      <a:headEnd len="sm" w="sm" type="none"/>
                      <a:tailEnd len="sm" w="sm" type="none"/>
                    </a:lnB>
                  </a:tcPr>
                </a:tc>
                <a:tc>
                  <a:txBody>
                    <a:bodyPr/>
                    <a:lstStyle/>
                    <a:p>
                      <a:pPr indent="0" lvl="0" marL="0" rtl="0" algn="ctr">
                        <a:lnSpc>
                          <a:spcPct val="90000"/>
                        </a:lnSpc>
                        <a:spcBef>
                          <a:spcPts val="800"/>
                        </a:spcBef>
                        <a:spcAft>
                          <a:spcPts val="0"/>
                        </a:spcAft>
                        <a:buNone/>
                      </a:pPr>
                      <a:r>
                        <a:rPr b="1" lang="en" sz="1500">
                          <a:solidFill>
                            <a:srgbClr val="25A9BC"/>
                          </a:solidFill>
                        </a:rPr>
                        <a:t>Recurring monthly costs</a:t>
                      </a:r>
                      <a:endParaRPr/>
                    </a:p>
                  </a:txBody>
                  <a:tcPr marT="91425" marB="91425" marR="91425" marL="91425" anchor="ctr">
                    <a:lnL cap="flat" cmpd="sng" w="9525">
                      <a:solidFill>
                        <a:srgbClr val="D0CECE">
                          <a:alpha val="0"/>
                        </a:srgbClr>
                      </a:solidFill>
                      <a:prstDash val="solid"/>
                      <a:round/>
                      <a:headEnd len="sm" w="sm" type="none"/>
                      <a:tailEnd len="sm" w="sm" type="none"/>
                    </a:lnL>
                    <a:lnR cap="flat" cmpd="sng" w="9525">
                      <a:solidFill>
                        <a:srgbClr val="D0CECE">
                          <a:alpha val="0"/>
                        </a:srgbClr>
                      </a:solidFill>
                      <a:prstDash val="solid"/>
                      <a:round/>
                      <a:headEnd len="sm" w="sm" type="none"/>
                      <a:tailEnd len="sm" w="sm" type="none"/>
                    </a:lnR>
                    <a:lnT cap="flat" cmpd="sng" w="9525">
                      <a:solidFill>
                        <a:srgbClr val="D0CECE">
                          <a:alpha val="0"/>
                        </a:srgbClr>
                      </a:solidFill>
                      <a:prstDash val="solid"/>
                      <a:round/>
                      <a:headEnd len="sm" w="sm" type="none"/>
                      <a:tailEnd len="sm" w="sm" type="none"/>
                    </a:lnT>
                    <a:lnB cap="flat" cmpd="sng" w="9525">
                      <a:solidFill>
                        <a:srgbClr val="D0CECE">
                          <a:alpha val="0"/>
                        </a:srgbClr>
                      </a:solidFill>
                      <a:prstDash val="solid"/>
                      <a:round/>
                      <a:headEnd len="sm" w="sm" type="none"/>
                      <a:tailEnd len="sm" w="sm" type="none"/>
                    </a:lnB>
                  </a:tcPr>
                </a:tc>
              </a:tr>
              <a:tr h="1428100">
                <a:tc>
                  <a:txBody>
                    <a:bodyPr/>
                    <a:lstStyle/>
                    <a:p>
                      <a:pPr indent="-311150" lvl="0" marL="457200" rtl="0" algn="l">
                        <a:lnSpc>
                          <a:spcPct val="115000"/>
                        </a:lnSpc>
                        <a:spcBef>
                          <a:spcPts val="800"/>
                        </a:spcBef>
                        <a:spcAft>
                          <a:spcPts val="0"/>
                        </a:spcAft>
                        <a:buClr>
                          <a:srgbClr val="262626"/>
                        </a:buClr>
                        <a:buSzPts val="1300"/>
                        <a:buChar char="●"/>
                      </a:pPr>
                      <a:r>
                        <a:rPr lang="en" sz="1300">
                          <a:solidFill>
                            <a:srgbClr val="262626"/>
                          </a:solidFill>
                        </a:rPr>
                        <a:t>100/20 Mbps consistent speeds</a:t>
                      </a:r>
                      <a:endParaRPr sz="1300">
                        <a:solidFill>
                          <a:srgbClr val="262626"/>
                        </a:solidFill>
                      </a:endParaRPr>
                    </a:p>
                    <a:p>
                      <a:pPr indent="-311150" lvl="0" marL="457200" rtl="0" algn="l">
                        <a:lnSpc>
                          <a:spcPct val="115000"/>
                        </a:lnSpc>
                        <a:spcBef>
                          <a:spcPts val="0"/>
                        </a:spcBef>
                        <a:spcAft>
                          <a:spcPts val="0"/>
                        </a:spcAft>
                        <a:buClr>
                          <a:srgbClr val="262626"/>
                        </a:buClr>
                        <a:buSzPts val="1300"/>
                        <a:buChar char="●"/>
                      </a:pPr>
                      <a:r>
                        <a:rPr lang="en" sz="1300">
                          <a:solidFill>
                            <a:srgbClr val="262626"/>
                          </a:solidFill>
                        </a:rPr>
                        <a:t>Latency not higher than 100 ms</a:t>
                      </a:r>
                      <a:endParaRPr sz="1300">
                        <a:solidFill>
                          <a:srgbClr val="262626"/>
                        </a:solidFill>
                      </a:endParaRPr>
                    </a:p>
                    <a:p>
                      <a:pPr indent="-311150" lvl="0" marL="457200" rtl="0" algn="l">
                        <a:lnSpc>
                          <a:spcPct val="115000"/>
                        </a:lnSpc>
                        <a:spcBef>
                          <a:spcPts val="0"/>
                        </a:spcBef>
                        <a:spcAft>
                          <a:spcPts val="0"/>
                        </a:spcAft>
                        <a:buClr>
                          <a:srgbClr val="262626"/>
                        </a:buClr>
                        <a:buSzPts val="1300"/>
                        <a:buChar char="●"/>
                      </a:pPr>
                      <a:r>
                        <a:rPr lang="en" sz="1300">
                          <a:solidFill>
                            <a:srgbClr val="262626"/>
                          </a:solidFill>
                        </a:rPr>
                        <a:t>No data caps or usage-based throttling</a:t>
                      </a:r>
                      <a:endParaRPr sz="1300">
                        <a:solidFill>
                          <a:srgbClr val="262626"/>
                        </a:solidFill>
                      </a:endParaRPr>
                    </a:p>
                    <a:p>
                      <a:pPr indent="-311150" lvl="0" marL="457200" rtl="0" algn="l">
                        <a:lnSpc>
                          <a:spcPct val="115000"/>
                        </a:lnSpc>
                        <a:spcBef>
                          <a:spcPts val="0"/>
                        </a:spcBef>
                        <a:spcAft>
                          <a:spcPts val="0"/>
                        </a:spcAft>
                        <a:buClr>
                          <a:srgbClr val="262626"/>
                        </a:buClr>
                        <a:buSzPts val="1300"/>
                        <a:buChar char="●"/>
                      </a:pPr>
                      <a:r>
                        <a:rPr lang="en" sz="1300">
                          <a:solidFill>
                            <a:srgbClr val="262626"/>
                          </a:solidFill>
                        </a:rPr>
                        <a:t>Allow eligible subscribers to upgrade to new low-cost plan if one becomes available</a:t>
                      </a:r>
                      <a:endParaRPr sz="1300">
                        <a:solidFill>
                          <a:srgbClr val="262626"/>
                        </a:solidFill>
                      </a:endParaRPr>
                    </a:p>
                    <a:p>
                      <a:pPr indent="-311150" lvl="0" marL="457200" rtl="0" algn="l">
                        <a:lnSpc>
                          <a:spcPct val="115000"/>
                        </a:lnSpc>
                        <a:spcBef>
                          <a:spcPts val="0"/>
                        </a:spcBef>
                        <a:spcAft>
                          <a:spcPts val="0"/>
                        </a:spcAft>
                        <a:buClr>
                          <a:srgbClr val="262626"/>
                        </a:buClr>
                        <a:buSzPts val="1300"/>
                        <a:buChar char="●"/>
                      </a:pPr>
                      <a:r>
                        <a:rPr lang="en" sz="1300">
                          <a:solidFill>
                            <a:srgbClr val="262626"/>
                          </a:solidFill>
                        </a:rPr>
                        <a:t>ACP eligible</a:t>
                      </a:r>
                      <a:endParaRPr sz="1300"/>
                    </a:p>
                  </a:txBody>
                  <a:tcPr marT="91425" marB="91425" marR="91425" marL="91425" anchor="ctr">
                    <a:lnL cap="flat" cmpd="sng" w="9525">
                      <a:solidFill>
                        <a:srgbClr val="D0CECE">
                          <a:alpha val="0"/>
                        </a:srgbClr>
                      </a:solidFill>
                      <a:prstDash val="solid"/>
                      <a:round/>
                      <a:headEnd len="sm" w="sm" type="none"/>
                      <a:tailEnd len="sm" w="sm" type="none"/>
                    </a:lnL>
                    <a:lnR cap="flat" cmpd="sng" w="9525">
                      <a:solidFill>
                        <a:srgbClr val="D0CECE">
                          <a:alpha val="0"/>
                        </a:srgbClr>
                      </a:solidFill>
                      <a:prstDash val="solid"/>
                      <a:round/>
                      <a:headEnd len="sm" w="sm" type="none"/>
                      <a:tailEnd len="sm" w="sm" type="none"/>
                    </a:lnR>
                    <a:lnT cap="flat" cmpd="sng" w="9525">
                      <a:solidFill>
                        <a:srgbClr val="D0CECE">
                          <a:alpha val="0"/>
                        </a:srgbClr>
                      </a:solidFill>
                      <a:prstDash val="solid"/>
                      <a:round/>
                      <a:headEnd len="sm" w="sm" type="none"/>
                      <a:tailEnd len="sm" w="sm" type="none"/>
                    </a:lnT>
                    <a:lnB cap="flat" cmpd="sng" w="9525">
                      <a:solidFill>
                        <a:srgbClr val="D0CECE">
                          <a:alpha val="0"/>
                        </a:srgbClr>
                      </a:solidFill>
                      <a:prstDash val="solid"/>
                      <a:round/>
                      <a:headEnd len="sm" w="sm" type="none"/>
                      <a:tailEnd len="sm" w="sm" type="none"/>
                    </a:lnB>
                  </a:tcPr>
                </a:tc>
                <a:tc>
                  <a:txBody>
                    <a:bodyPr/>
                    <a:lstStyle/>
                    <a:p>
                      <a:pPr indent="-311150" lvl="0" marL="457200" rtl="0" algn="l">
                        <a:lnSpc>
                          <a:spcPct val="115000"/>
                        </a:lnSpc>
                        <a:spcBef>
                          <a:spcPts val="800"/>
                        </a:spcBef>
                        <a:spcAft>
                          <a:spcPts val="0"/>
                        </a:spcAft>
                        <a:buClr>
                          <a:srgbClr val="262626"/>
                        </a:buClr>
                        <a:buSzPts val="1300"/>
                        <a:buChar char="●"/>
                      </a:pPr>
                      <a:r>
                        <a:rPr lang="en" sz="1300">
                          <a:solidFill>
                            <a:srgbClr val="262626"/>
                          </a:solidFill>
                        </a:rPr>
                        <a:t>No more than $60/month for eligible households in rural areas</a:t>
                      </a:r>
                      <a:endParaRPr sz="1300">
                        <a:solidFill>
                          <a:srgbClr val="262626"/>
                        </a:solidFill>
                      </a:endParaRPr>
                    </a:p>
                    <a:p>
                      <a:pPr indent="-279400" lvl="1" marL="914400" rtl="0" algn="l">
                        <a:lnSpc>
                          <a:spcPct val="115000"/>
                        </a:lnSpc>
                        <a:spcBef>
                          <a:spcPts val="0"/>
                        </a:spcBef>
                        <a:spcAft>
                          <a:spcPts val="0"/>
                        </a:spcAft>
                        <a:buClr>
                          <a:schemeClr val="dk1"/>
                        </a:buClr>
                        <a:buSzPts val="800"/>
                        <a:buChar char="○"/>
                      </a:pPr>
                      <a:r>
                        <a:rPr lang="en" sz="1200">
                          <a:solidFill>
                            <a:schemeClr val="dk1"/>
                          </a:solidFill>
                        </a:rPr>
                        <a:t>Rural low-income households may also access the following support:</a:t>
                      </a:r>
                      <a:endParaRPr sz="1200">
                        <a:solidFill>
                          <a:schemeClr val="dk1"/>
                        </a:solidFill>
                      </a:endParaRPr>
                    </a:p>
                    <a:p>
                      <a:pPr indent="-298450" lvl="2" marL="1371600" rtl="0" algn="l">
                        <a:lnSpc>
                          <a:spcPct val="115000"/>
                        </a:lnSpc>
                        <a:spcBef>
                          <a:spcPts val="0"/>
                        </a:spcBef>
                        <a:spcAft>
                          <a:spcPts val="0"/>
                        </a:spcAft>
                        <a:buClr>
                          <a:schemeClr val="dk1"/>
                        </a:buClr>
                        <a:buSzPts val="1100"/>
                        <a:buChar char="■"/>
                      </a:pPr>
                      <a:r>
                        <a:rPr lang="en" sz="1100">
                          <a:solidFill>
                            <a:schemeClr val="dk1"/>
                          </a:solidFill>
                        </a:rPr>
                        <a:t>$9.25 Federal Lifeline</a:t>
                      </a:r>
                      <a:endParaRPr sz="1100">
                        <a:solidFill>
                          <a:schemeClr val="dk1"/>
                        </a:solidFill>
                      </a:endParaRPr>
                    </a:p>
                    <a:p>
                      <a:pPr indent="-298450" lvl="2" marL="1371600" rtl="0" algn="l">
                        <a:lnSpc>
                          <a:spcPct val="115000"/>
                        </a:lnSpc>
                        <a:spcBef>
                          <a:spcPts val="0"/>
                        </a:spcBef>
                        <a:spcAft>
                          <a:spcPts val="0"/>
                        </a:spcAft>
                        <a:buClr>
                          <a:schemeClr val="dk1"/>
                        </a:buClr>
                        <a:buSzPts val="1100"/>
                        <a:buChar char="■"/>
                      </a:pPr>
                      <a:r>
                        <a:rPr lang="en" sz="1100">
                          <a:solidFill>
                            <a:schemeClr val="dk1"/>
                          </a:solidFill>
                        </a:rPr>
                        <a:t>$3.50 State Lifeline</a:t>
                      </a:r>
                      <a:endParaRPr sz="1100">
                        <a:solidFill>
                          <a:schemeClr val="dk1"/>
                        </a:solidFill>
                      </a:endParaRPr>
                    </a:p>
                    <a:p>
                      <a:pPr indent="-298450" lvl="2" marL="1371600" rtl="0" algn="l">
                        <a:lnSpc>
                          <a:spcPct val="115000"/>
                        </a:lnSpc>
                        <a:spcBef>
                          <a:spcPts val="0"/>
                        </a:spcBef>
                        <a:spcAft>
                          <a:spcPts val="0"/>
                        </a:spcAft>
                        <a:buClr>
                          <a:schemeClr val="dk1"/>
                        </a:buClr>
                        <a:buSzPts val="1100"/>
                        <a:buChar char="■"/>
                      </a:pPr>
                      <a:r>
                        <a:rPr lang="en" sz="1100">
                          <a:solidFill>
                            <a:schemeClr val="dk1"/>
                          </a:solidFill>
                        </a:rPr>
                        <a:t>$7.00 State of Utah wholesale low-cost support for rural areas</a:t>
                      </a:r>
                      <a:endParaRPr sz="1100"/>
                    </a:p>
                  </a:txBody>
                  <a:tcPr marT="91425" marB="91425" marR="91425" marL="91425" anchor="ctr">
                    <a:lnL cap="flat" cmpd="sng" w="9525">
                      <a:solidFill>
                        <a:srgbClr val="D0CECE">
                          <a:alpha val="0"/>
                        </a:srgbClr>
                      </a:solidFill>
                      <a:prstDash val="solid"/>
                      <a:round/>
                      <a:headEnd len="sm" w="sm" type="none"/>
                      <a:tailEnd len="sm" w="sm" type="none"/>
                    </a:lnL>
                    <a:lnR cap="flat" cmpd="sng" w="9525">
                      <a:solidFill>
                        <a:srgbClr val="D0CECE">
                          <a:alpha val="0"/>
                        </a:srgbClr>
                      </a:solidFill>
                      <a:prstDash val="solid"/>
                      <a:round/>
                      <a:headEnd len="sm" w="sm" type="none"/>
                      <a:tailEnd len="sm" w="sm" type="none"/>
                    </a:lnR>
                    <a:lnT cap="flat" cmpd="sng" w="9525">
                      <a:solidFill>
                        <a:srgbClr val="D0CECE">
                          <a:alpha val="0"/>
                        </a:srgbClr>
                      </a:solidFill>
                      <a:prstDash val="solid"/>
                      <a:round/>
                      <a:headEnd len="sm" w="sm" type="none"/>
                      <a:tailEnd len="sm" w="sm" type="none"/>
                    </a:lnT>
                    <a:lnB cap="flat" cmpd="sng" w="9525">
                      <a:solidFill>
                        <a:srgbClr val="D0CECE">
                          <a:alpha val="0"/>
                        </a:srgbClr>
                      </a:solidFill>
                      <a:prstDash val="solid"/>
                      <a:round/>
                      <a:headEnd len="sm" w="sm" type="none"/>
                      <a:tailEnd len="sm" w="sm" type="none"/>
                    </a:lnB>
                  </a:tcPr>
                </a:tc>
              </a:tr>
              <a:tr h="486325">
                <a:tc>
                  <a:txBody>
                    <a:bodyPr/>
                    <a:lstStyle/>
                    <a:p>
                      <a:pPr indent="-228600" lvl="0" marL="457200" rtl="0" algn="l">
                        <a:lnSpc>
                          <a:spcPct val="115000"/>
                        </a:lnSpc>
                        <a:spcBef>
                          <a:spcPts val="800"/>
                        </a:spcBef>
                        <a:spcAft>
                          <a:spcPts val="0"/>
                        </a:spcAft>
                        <a:buNone/>
                      </a:pPr>
                      <a:r>
                        <a:t/>
                      </a:r>
                      <a:endParaRPr>
                        <a:solidFill>
                          <a:srgbClr val="262626"/>
                        </a:solidFill>
                      </a:endParaRPr>
                    </a:p>
                  </a:txBody>
                  <a:tcPr marT="91425" marB="91425" marR="91425" marL="91425" anchor="ctr">
                    <a:lnL cap="flat" cmpd="sng" w="9525">
                      <a:solidFill>
                        <a:srgbClr val="D0CECE">
                          <a:alpha val="0"/>
                        </a:srgbClr>
                      </a:solidFill>
                      <a:prstDash val="solid"/>
                      <a:round/>
                      <a:headEnd len="sm" w="sm" type="none"/>
                      <a:tailEnd len="sm" w="sm" type="none"/>
                    </a:lnL>
                    <a:lnR cap="flat" cmpd="sng" w="9525">
                      <a:solidFill>
                        <a:srgbClr val="D0CECE">
                          <a:alpha val="0"/>
                        </a:srgbClr>
                      </a:solidFill>
                      <a:prstDash val="solid"/>
                      <a:round/>
                      <a:headEnd len="sm" w="sm" type="none"/>
                      <a:tailEnd len="sm" w="sm" type="none"/>
                    </a:lnR>
                    <a:lnT cap="flat" cmpd="sng" w="9525">
                      <a:solidFill>
                        <a:srgbClr val="D0CECE">
                          <a:alpha val="0"/>
                        </a:srgbClr>
                      </a:solidFill>
                      <a:prstDash val="solid"/>
                      <a:round/>
                      <a:headEnd len="sm" w="sm" type="none"/>
                      <a:tailEnd len="sm" w="sm" type="none"/>
                    </a:lnT>
                    <a:lnB cap="flat" cmpd="sng" w="9525">
                      <a:solidFill>
                        <a:srgbClr val="D0CECE">
                          <a:alpha val="0"/>
                        </a:srgbClr>
                      </a:solidFill>
                      <a:prstDash val="solid"/>
                      <a:round/>
                      <a:headEnd len="sm" w="sm" type="none"/>
                      <a:tailEnd len="sm" w="sm" type="none"/>
                    </a:lnB>
                  </a:tcPr>
                </a:tc>
                <a:tc>
                  <a:txBody>
                    <a:bodyPr/>
                    <a:lstStyle/>
                    <a:p>
                      <a:pPr indent="-311150" lvl="0" marL="457200" rtl="0" algn="l">
                        <a:lnSpc>
                          <a:spcPct val="115000"/>
                        </a:lnSpc>
                        <a:spcBef>
                          <a:spcPts val="800"/>
                        </a:spcBef>
                        <a:spcAft>
                          <a:spcPts val="0"/>
                        </a:spcAft>
                        <a:buClr>
                          <a:srgbClr val="262626"/>
                        </a:buClr>
                        <a:buSzPts val="1300"/>
                        <a:buChar char="●"/>
                      </a:pPr>
                      <a:r>
                        <a:rPr lang="en" sz="1300">
                          <a:solidFill>
                            <a:srgbClr val="262626"/>
                          </a:solidFill>
                        </a:rPr>
                        <a:t>No more than $30/month for eligible households in urban or non-rural areas</a:t>
                      </a:r>
                      <a:endParaRPr sz="1300">
                        <a:solidFill>
                          <a:srgbClr val="262626"/>
                        </a:solidFill>
                      </a:endParaRPr>
                    </a:p>
                  </a:txBody>
                  <a:tcPr marT="91425" marB="91425" marR="91425" marL="91425" anchor="ctr">
                    <a:lnL cap="flat" cmpd="sng" w="9525">
                      <a:solidFill>
                        <a:srgbClr val="D0CECE">
                          <a:alpha val="0"/>
                        </a:srgbClr>
                      </a:solidFill>
                      <a:prstDash val="solid"/>
                      <a:round/>
                      <a:headEnd len="sm" w="sm" type="none"/>
                      <a:tailEnd len="sm" w="sm" type="none"/>
                    </a:lnL>
                    <a:lnR cap="flat" cmpd="sng" w="9525">
                      <a:solidFill>
                        <a:srgbClr val="D0CECE">
                          <a:alpha val="0"/>
                        </a:srgbClr>
                      </a:solidFill>
                      <a:prstDash val="solid"/>
                      <a:round/>
                      <a:headEnd len="sm" w="sm" type="none"/>
                      <a:tailEnd len="sm" w="sm" type="none"/>
                    </a:lnR>
                    <a:lnT cap="flat" cmpd="sng" w="9525">
                      <a:solidFill>
                        <a:srgbClr val="D0CECE">
                          <a:alpha val="0"/>
                        </a:srgbClr>
                      </a:solidFill>
                      <a:prstDash val="solid"/>
                      <a:round/>
                      <a:headEnd len="sm" w="sm" type="none"/>
                      <a:tailEnd len="sm" w="sm" type="none"/>
                    </a:lnT>
                    <a:lnB cap="flat" cmpd="sng" w="9525">
                      <a:solidFill>
                        <a:srgbClr val="D0CECE">
                          <a:alpha val="0"/>
                        </a:srgbClr>
                      </a:solidFill>
                      <a:prstDash val="solid"/>
                      <a:round/>
                      <a:headEnd len="sm" w="sm" type="none"/>
                      <a:tailEnd len="sm" w="sm" type="none"/>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34"/>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Affordability</a:t>
            </a:r>
            <a:endParaRPr/>
          </a:p>
        </p:txBody>
      </p:sp>
      <p:sp>
        <p:nvSpPr>
          <p:cNvPr id="851" name="Google Shape;851;p134"/>
          <p:cNvSpPr txBox="1"/>
          <p:nvPr/>
        </p:nvSpPr>
        <p:spPr>
          <a:xfrm>
            <a:off x="312800" y="1660775"/>
            <a:ext cx="4903200" cy="3289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lang="en" sz="2100">
                <a:solidFill>
                  <a:schemeClr val="dk1"/>
                </a:solidFill>
              </a:rPr>
              <a:t>Middle Class Affordability</a:t>
            </a:r>
            <a:endParaRPr sz="2100">
              <a:solidFill>
                <a:schemeClr val="dk1"/>
              </a:solidFill>
            </a:endParaRPr>
          </a:p>
          <a:p>
            <a:pPr indent="-349250" lvl="1" marL="914400" rtl="0" algn="l">
              <a:spcBef>
                <a:spcPts val="1000"/>
              </a:spcBef>
              <a:spcAft>
                <a:spcPts val="0"/>
              </a:spcAft>
              <a:buClr>
                <a:schemeClr val="dk1"/>
              </a:buClr>
              <a:buSzPts val="1900"/>
              <a:buChar char="○"/>
            </a:pPr>
            <a:r>
              <a:rPr lang="en" sz="1900">
                <a:solidFill>
                  <a:schemeClr val="dk1"/>
                </a:solidFill>
              </a:rPr>
              <a:t>Affordability is encouraged through:</a:t>
            </a:r>
            <a:endParaRPr sz="1900">
              <a:solidFill>
                <a:schemeClr val="dk1"/>
              </a:solidFill>
            </a:endParaRPr>
          </a:p>
          <a:p>
            <a:pPr indent="-336550" lvl="2" marL="1371600" rtl="0" algn="l">
              <a:spcBef>
                <a:spcPts val="1000"/>
              </a:spcBef>
              <a:spcAft>
                <a:spcPts val="0"/>
              </a:spcAft>
              <a:buClr>
                <a:schemeClr val="dk1"/>
              </a:buClr>
              <a:buSzPts val="1700"/>
              <a:buChar char="■"/>
            </a:pPr>
            <a:r>
              <a:rPr lang="en" sz="1700">
                <a:solidFill>
                  <a:schemeClr val="dk1"/>
                </a:solidFill>
              </a:rPr>
              <a:t>Application scoring criteria for open access in unserved communities</a:t>
            </a:r>
            <a:endParaRPr sz="1700">
              <a:solidFill>
                <a:schemeClr val="dk1"/>
              </a:solidFill>
            </a:endParaRPr>
          </a:p>
          <a:p>
            <a:pPr indent="-336550" lvl="2" marL="1371600" rtl="0" algn="l">
              <a:spcBef>
                <a:spcPts val="1000"/>
              </a:spcBef>
              <a:spcAft>
                <a:spcPts val="0"/>
              </a:spcAft>
              <a:buClr>
                <a:schemeClr val="dk1"/>
              </a:buClr>
              <a:buSzPts val="1700"/>
              <a:buChar char="■"/>
            </a:pPr>
            <a:r>
              <a:rPr lang="en" sz="1700">
                <a:solidFill>
                  <a:schemeClr val="dk1"/>
                </a:solidFill>
              </a:rPr>
              <a:t>Application scoring criteria for incentivized service plan</a:t>
            </a:r>
            <a:endParaRPr sz="1700">
              <a:solidFill>
                <a:schemeClr val="dk1"/>
              </a:solidFill>
            </a:endParaRPr>
          </a:p>
          <a:p>
            <a:pPr indent="-336550" lvl="2" marL="1371600" rtl="0" algn="l">
              <a:spcBef>
                <a:spcPts val="1000"/>
              </a:spcBef>
              <a:spcAft>
                <a:spcPts val="1000"/>
              </a:spcAft>
              <a:buClr>
                <a:schemeClr val="dk1"/>
              </a:buClr>
              <a:buSzPts val="1700"/>
              <a:buChar char="■"/>
            </a:pPr>
            <a:r>
              <a:rPr lang="en" sz="1700">
                <a:solidFill>
                  <a:schemeClr val="dk1"/>
                </a:solidFill>
              </a:rPr>
              <a:t>Encourage subgrantees to provide the same affordable price tiers to all service areas in Utah</a:t>
            </a:r>
            <a:endParaRPr sz="1700">
              <a:solidFill>
                <a:schemeClr val="dk1"/>
              </a:solidFill>
            </a:endParaRPr>
          </a:p>
        </p:txBody>
      </p:sp>
      <p:pic>
        <p:nvPicPr>
          <p:cNvPr id="852" name="Google Shape;852;p134"/>
          <p:cNvPicPr preferRelativeResize="0"/>
          <p:nvPr/>
        </p:nvPicPr>
        <p:blipFill rotWithShape="1">
          <a:blip r:embed="rId3">
            <a:alphaModFix/>
          </a:blip>
          <a:srcRect b="23102" l="0" r="0" t="10451"/>
          <a:stretch/>
        </p:blipFill>
        <p:spPr>
          <a:xfrm>
            <a:off x="5278125" y="2074801"/>
            <a:ext cx="3865876" cy="25688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35"/>
          <p:cNvSpPr txBox="1"/>
          <p:nvPr>
            <p:ph type="title"/>
          </p:nvPr>
        </p:nvSpPr>
        <p:spPr>
          <a:xfrm>
            <a:off x="233263" y="686268"/>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Affordability</a:t>
            </a:r>
            <a:endParaRPr/>
          </a:p>
        </p:txBody>
      </p:sp>
      <p:sp>
        <p:nvSpPr>
          <p:cNvPr id="858" name="Google Shape;858;p135"/>
          <p:cNvSpPr txBox="1"/>
          <p:nvPr/>
        </p:nvSpPr>
        <p:spPr>
          <a:xfrm>
            <a:off x="683650" y="1390250"/>
            <a:ext cx="7965300" cy="5205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lang="en" sz="2100">
                <a:solidFill>
                  <a:schemeClr val="dk1"/>
                </a:solidFill>
              </a:rPr>
              <a:t>Recommended Middle Class Affordability Service Plan</a:t>
            </a:r>
            <a:endParaRPr sz="2100">
              <a:solidFill>
                <a:schemeClr val="dk1"/>
              </a:solidFill>
            </a:endParaRPr>
          </a:p>
        </p:txBody>
      </p:sp>
      <p:graphicFrame>
        <p:nvGraphicFramePr>
          <p:cNvPr id="859" name="Google Shape;859;p135"/>
          <p:cNvGraphicFramePr/>
          <p:nvPr/>
        </p:nvGraphicFramePr>
        <p:xfrm>
          <a:off x="212113" y="1867100"/>
          <a:ext cx="3000000" cy="3000000"/>
        </p:xfrm>
        <a:graphic>
          <a:graphicData uri="http://schemas.openxmlformats.org/drawingml/2006/table">
            <a:tbl>
              <a:tblPr>
                <a:noFill/>
                <a:tableStyleId>{8F63CBEC-EC66-405C-A678-B9686B5AC235}</a:tableStyleId>
              </a:tblPr>
              <a:tblGrid>
                <a:gridCol w="1723950"/>
                <a:gridCol w="7038175"/>
              </a:tblGrid>
              <a:tr h="381000">
                <a:tc>
                  <a:txBody>
                    <a:bodyPr/>
                    <a:lstStyle/>
                    <a:p>
                      <a:pPr indent="0" lvl="0" marL="0" rtl="0" algn="l">
                        <a:spcBef>
                          <a:spcPts val="0"/>
                        </a:spcBef>
                        <a:spcAft>
                          <a:spcPts val="0"/>
                        </a:spcAft>
                        <a:buNone/>
                      </a:pPr>
                      <a:r>
                        <a:rPr b="1" lang="en" sz="1100"/>
                        <a:t>Total monthly cost</a:t>
                      </a:r>
                      <a:endParaRPr b="1" sz="1100"/>
                    </a:p>
                  </a:txBody>
                  <a:tcPr marT="91425" marB="91425" marR="91425" marL="91425" anchor="ctr"/>
                </a:tc>
                <a:tc>
                  <a:txBody>
                    <a:bodyPr/>
                    <a:lstStyle/>
                    <a:p>
                      <a:pPr indent="0" lvl="0" marL="0" rtl="0" algn="l">
                        <a:spcBef>
                          <a:spcPts val="0"/>
                        </a:spcBef>
                        <a:spcAft>
                          <a:spcPts val="0"/>
                        </a:spcAft>
                        <a:buNone/>
                      </a:pPr>
                      <a:r>
                        <a:rPr lang="en" sz="1100"/>
                        <a:t>$70 for 1/1G</a:t>
                      </a:r>
                      <a:endParaRPr sz="1100"/>
                    </a:p>
                    <a:p>
                      <a:pPr indent="0" lvl="0" marL="0" rtl="0" algn="l">
                        <a:spcBef>
                          <a:spcPts val="0"/>
                        </a:spcBef>
                        <a:spcAft>
                          <a:spcPts val="0"/>
                        </a:spcAft>
                        <a:buNone/>
                      </a:pPr>
                      <a:r>
                        <a:rPr lang="en" sz="1100"/>
                        <a:t>$30 for 100/20 Mbps (urban)</a:t>
                      </a:r>
                      <a:endParaRPr sz="1100"/>
                    </a:p>
                    <a:p>
                      <a:pPr indent="0" lvl="0" marL="0" rtl="0" algn="l">
                        <a:spcBef>
                          <a:spcPts val="0"/>
                        </a:spcBef>
                        <a:spcAft>
                          <a:spcPts val="0"/>
                        </a:spcAft>
                        <a:buNone/>
                      </a:pPr>
                      <a:r>
                        <a:rPr lang="en" sz="1100"/>
                        <a:t>$60 for 100/20 Mbps (rural)</a:t>
                      </a:r>
                      <a:endParaRPr sz="1100"/>
                    </a:p>
                    <a:p>
                      <a:pPr indent="0" lvl="0" marL="0" rtl="0" algn="l">
                        <a:spcBef>
                          <a:spcPts val="0"/>
                        </a:spcBef>
                        <a:spcAft>
                          <a:spcPts val="0"/>
                        </a:spcAft>
                        <a:buNone/>
                      </a:pPr>
                      <a:r>
                        <a:rPr lang="en" sz="1100"/>
                        <a:t>$110 for LEO satellite areas</a:t>
                      </a:r>
                      <a:endParaRPr sz="1100"/>
                    </a:p>
                  </a:txBody>
                  <a:tcPr marT="91425" marB="91425" marR="91425" marL="91425" anchor="ctr"/>
                </a:tc>
              </a:tr>
              <a:tr h="381000">
                <a:tc>
                  <a:txBody>
                    <a:bodyPr/>
                    <a:lstStyle/>
                    <a:p>
                      <a:pPr indent="0" lvl="0" marL="0" rtl="0" algn="l">
                        <a:spcBef>
                          <a:spcPts val="0"/>
                        </a:spcBef>
                        <a:spcAft>
                          <a:spcPts val="0"/>
                        </a:spcAft>
                        <a:buNone/>
                      </a:pPr>
                      <a:r>
                        <a:rPr b="1" lang="en" sz="1100"/>
                        <a:t>Price stability</a:t>
                      </a:r>
                      <a:endParaRPr b="1" sz="1100"/>
                    </a:p>
                  </a:txBody>
                  <a:tcPr marT="91425" marB="91425" marR="91425" marL="91425" anchor="ctr"/>
                </a:tc>
                <a:tc>
                  <a:txBody>
                    <a:bodyPr/>
                    <a:lstStyle/>
                    <a:p>
                      <a:pPr indent="0" lvl="0" marL="0" rtl="0" algn="l">
                        <a:spcBef>
                          <a:spcPts val="0"/>
                        </a:spcBef>
                        <a:spcAft>
                          <a:spcPts val="0"/>
                        </a:spcAft>
                        <a:buNone/>
                      </a:pPr>
                      <a:r>
                        <a:rPr lang="en" sz="1100"/>
                        <a:t>Enforceable commitment to not raise monthly cost for 5 years from BIG infrastructure deployment date; may request revisions due to inflation, etc.</a:t>
                      </a:r>
                      <a:endParaRPr sz="1100"/>
                    </a:p>
                  </a:txBody>
                  <a:tcPr marT="91425" marB="91425" marR="91425" marL="91425" anchor="ctr"/>
                </a:tc>
              </a:tr>
              <a:tr h="381000">
                <a:tc>
                  <a:txBody>
                    <a:bodyPr/>
                    <a:lstStyle/>
                    <a:p>
                      <a:pPr indent="0" lvl="0" marL="0" rtl="0" algn="l">
                        <a:spcBef>
                          <a:spcPts val="0"/>
                        </a:spcBef>
                        <a:spcAft>
                          <a:spcPts val="0"/>
                        </a:spcAft>
                        <a:buNone/>
                      </a:pPr>
                      <a:r>
                        <a:rPr b="1" lang="en" sz="1100"/>
                        <a:t>Installation timeline</a:t>
                      </a:r>
                      <a:endParaRPr b="1" sz="1100"/>
                    </a:p>
                  </a:txBody>
                  <a:tcPr marT="91425" marB="91425" marR="91425" marL="91425" anchor="ctr"/>
                </a:tc>
                <a:tc>
                  <a:txBody>
                    <a:bodyPr/>
                    <a:lstStyle/>
                    <a:p>
                      <a:pPr indent="0" lvl="0" marL="0" rtl="0" algn="l">
                        <a:spcBef>
                          <a:spcPts val="0"/>
                        </a:spcBef>
                        <a:spcAft>
                          <a:spcPts val="0"/>
                        </a:spcAft>
                        <a:buNone/>
                      </a:pPr>
                      <a:r>
                        <a:rPr lang="en" sz="1100"/>
                        <a:t>10 days (waivers for remote, seasonal may be considered); installation charges waived for installations exceeding 10 day commitment</a:t>
                      </a:r>
                      <a:endParaRPr sz="1100"/>
                    </a:p>
                  </a:txBody>
                  <a:tcPr marT="91425" marB="91425" marR="91425" marL="91425" anchor="ctr"/>
                </a:tc>
              </a:tr>
              <a:tr h="381000">
                <a:tc>
                  <a:txBody>
                    <a:bodyPr/>
                    <a:lstStyle/>
                    <a:p>
                      <a:pPr indent="0" lvl="0" marL="0" rtl="0" algn="l">
                        <a:spcBef>
                          <a:spcPts val="0"/>
                        </a:spcBef>
                        <a:spcAft>
                          <a:spcPts val="0"/>
                        </a:spcAft>
                        <a:buNone/>
                      </a:pPr>
                      <a:r>
                        <a:rPr b="1" lang="en" sz="1100"/>
                        <a:t>Latency</a:t>
                      </a:r>
                      <a:endParaRPr b="1" sz="1100"/>
                    </a:p>
                  </a:txBody>
                  <a:tcPr marT="91425" marB="91425" marR="91425" marL="91425" anchor="ctr"/>
                </a:tc>
                <a:tc>
                  <a:txBody>
                    <a:bodyPr/>
                    <a:lstStyle/>
                    <a:p>
                      <a:pPr indent="0" lvl="0" marL="0" rtl="0" algn="l">
                        <a:spcBef>
                          <a:spcPts val="0"/>
                        </a:spcBef>
                        <a:spcAft>
                          <a:spcPts val="0"/>
                        </a:spcAft>
                        <a:buNone/>
                      </a:pPr>
                      <a:r>
                        <a:rPr lang="en" sz="1100"/>
                        <a:t>≤100 ms</a:t>
                      </a:r>
                      <a:endParaRPr sz="1100"/>
                    </a:p>
                  </a:txBody>
                  <a:tcPr marT="91425" marB="91425" marR="91425" marL="91425" anchor="ctr"/>
                </a:tc>
              </a:tr>
              <a:tr h="381000">
                <a:tc>
                  <a:txBody>
                    <a:bodyPr/>
                    <a:lstStyle/>
                    <a:p>
                      <a:pPr indent="0" lvl="0" marL="0" rtl="0" algn="l">
                        <a:spcBef>
                          <a:spcPts val="0"/>
                        </a:spcBef>
                        <a:spcAft>
                          <a:spcPts val="0"/>
                        </a:spcAft>
                        <a:buNone/>
                      </a:pPr>
                      <a:r>
                        <a:rPr b="1" lang="en" sz="1100"/>
                        <a:t>Network characteristics</a:t>
                      </a:r>
                      <a:endParaRPr b="1" sz="1100"/>
                    </a:p>
                  </a:txBody>
                  <a:tcPr marT="91425" marB="91425" marR="91425" marL="91425" anchor="ctr"/>
                </a:tc>
                <a:tc>
                  <a:txBody>
                    <a:bodyPr/>
                    <a:lstStyle/>
                    <a:p>
                      <a:pPr indent="0" lvl="0" marL="0" rtl="0" algn="l">
                        <a:spcBef>
                          <a:spcPts val="0"/>
                        </a:spcBef>
                        <a:spcAft>
                          <a:spcPts val="0"/>
                        </a:spcAft>
                        <a:buNone/>
                      </a:pPr>
                      <a:r>
                        <a:rPr lang="en" sz="1100"/>
                        <a:t>No data caps, surcharges, or throttling; service outage credits for outages over 12 hours (measured at 1/30 of monthly rate per day)</a:t>
                      </a:r>
                      <a:endParaRPr sz="1100"/>
                    </a:p>
                  </a:txBody>
                  <a:tcPr marT="91425" marB="91425" marR="91425" marL="91425" anchor="ctr"/>
                </a:tc>
              </a:tr>
              <a:tr h="381000">
                <a:tc>
                  <a:txBody>
                    <a:bodyPr/>
                    <a:lstStyle/>
                    <a:p>
                      <a:pPr indent="0" lvl="0" marL="0" rtl="0" algn="l">
                        <a:spcBef>
                          <a:spcPts val="0"/>
                        </a:spcBef>
                        <a:spcAft>
                          <a:spcPts val="0"/>
                        </a:spcAft>
                        <a:buNone/>
                      </a:pPr>
                      <a:r>
                        <a:rPr b="1" lang="en" sz="1100"/>
                        <a:t>Awareness</a:t>
                      </a:r>
                      <a:endParaRPr b="1" sz="1100"/>
                    </a:p>
                  </a:txBody>
                  <a:tcPr marT="91425" marB="91425" marR="91425" marL="91425" anchor="ctr"/>
                </a:tc>
                <a:tc>
                  <a:txBody>
                    <a:bodyPr/>
                    <a:lstStyle/>
                    <a:p>
                      <a:pPr indent="0" lvl="0" marL="0" rtl="0" algn="l">
                        <a:spcBef>
                          <a:spcPts val="0"/>
                        </a:spcBef>
                        <a:spcAft>
                          <a:spcPts val="0"/>
                        </a:spcAft>
                        <a:buNone/>
                      </a:pPr>
                      <a:r>
                        <a:rPr lang="en" sz="1100"/>
                        <a:t>Well-marketed, publicly available, easily accessible</a:t>
                      </a:r>
                      <a:endParaRPr sz="1100"/>
                    </a:p>
                  </a:txBody>
                  <a:tcPr marT="91425" marB="91425" marR="91425" marL="91425" anchor="ct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36"/>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Affordability Scoring–Priority Broadband Projects</a:t>
            </a:r>
            <a:endParaRPr/>
          </a:p>
        </p:txBody>
      </p:sp>
      <p:pic>
        <p:nvPicPr>
          <p:cNvPr id="865" name="Google Shape;865;p136"/>
          <p:cNvPicPr preferRelativeResize="0"/>
          <p:nvPr/>
        </p:nvPicPr>
        <p:blipFill rotWithShape="1">
          <a:blip r:embed="rId3">
            <a:alphaModFix/>
          </a:blip>
          <a:srcRect b="22233" l="0" r="0" t="23551"/>
          <a:stretch/>
        </p:blipFill>
        <p:spPr>
          <a:xfrm>
            <a:off x="5511575" y="2529838"/>
            <a:ext cx="3428274" cy="1858637"/>
          </a:xfrm>
          <a:prstGeom prst="rect">
            <a:avLst/>
          </a:prstGeom>
          <a:noFill/>
          <a:ln>
            <a:noFill/>
          </a:ln>
        </p:spPr>
      </p:pic>
      <p:pic>
        <p:nvPicPr>
          <p:cNvPr id="866" name="Google Shape;866;p136"/>
          <p:cNvPicPr preferRelativeResize="0"/>
          <p:nvPr/>
        </p:nvPicPr>
        <p:blipFill>
          <a:blip r:embed="rId4">
            <a:alphaModFix/>
          </a:blip>
          <a:stretch>
            <a:fillRect/>
          </a:stretch>
        </p:blipFill>
        <p:spPr>
          <a:xfrm>
            <a:off x="510000" y="2571750"/>
            <a:ext cx="5024272" cy="16584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37"/>
          <p:cNvSpPr txBox="1"/>
          <p:nvPr>
            <p:ph type="title"/>
          </p:nvPr>
        </p:nvSpPr>
        <p:spPr>
          <a:xfrm>
            <a:off x="5062875" y="1081950"/>
            <a:ext cx="40812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Affordability Scoring–Priority Broadband Projects</a:t>
            </a:r>
            <a:endParaRPr/>
          </a:p>
        </p:txBody>
      </p:sp>
      <p:pic>
        <p:nvPicPr>
          <p:cNvPr id="872" name="Google Shape;872;p137"/>
          <p:cNvPicPr preferRelativeResize="0"/>
          <p:nvPr/>
        </p:nvPicPr>
        <p:blipFill>
          <a:blip r:embed="rId3">
            <a:alphaModFix/>
          </a:blip>
          <a:stretch>
            <a:fillRect/>
          </a:stretch>
        </p:blipFill>
        <p:spPr>
          <a:xfrm>
            <a:off x="147675" y="944900"/>
            <a:ext cx="4814831" cy="4198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38"/>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Affordability Scoring–Other Last Mile Broadband Deployment Projects</a:t>
            </a:r>
            <a:endParaRPr/>
          </a:p>
        </p:txBody>
      </p:sp>
      <p:pic>
        <p:nvPicPr>
          <p:cNvPr id="878" name="Google Shape;878;p138"/>
          <p:cNvPicPr preferRelativeResize="0"/>
          <p:nvPr/>
        </p:nvPicPr>
        <p:blipFill rotWithShape="1">
          <a:blip r:embed="rId3">
            <a:alphaModFix/>
          </a:blip>
          <a:srcRect b="22233" l="0" r="0" t="23551"/>
          <a:stretch/>
        </p:blipFill>
        <p:spPr>
          <a:xfrm>
            <a:off x="5608325" y="2529838"/>
            <a:ext cx="3428274" cy="1858637"/>
          </a:xfrm>
          <a:prstGeom prst="rect">
            <a:avLst/>
          </a:prstGeom>
          <a:noFill/>
          <a:ln>
            <a:noFill/>
          </a:ln>
        </p:spPr>
      </p:pic>
      <p:pic>
        <p:nvPicPr>
          <p:cNvPr id="879" name="Google Shape;879;p138"/>
          <p:cNvPicPr preferRelativeResize="0"/>
          <p:nvPr/>
        </p:nvPicPr>
        <p:blipFill>
          <a:blip r:embed="rId4">
            <a:alphaModFix/>
          </a:blip>
          <a:stretch>
            <a:fillRect/>
          </a:stretch>
        </p:blipFill>
        <p:spPr>
          <a:xfrm>
            <a:off x="220050" y="2529848"/>
            <a:ext cx="5352800" cy="16476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39"/>
          <p:cNvSpPr txBox="1"/>
          <p:nvPr>
            <p:ph type="title"/>
          </p:nvPr>
        </p:nvSpPr>
        <p:spPr>
          <a:xfrm>
            <a:off x="5062800" y="1259300"/>
            <a:ext cx="40812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Affordability Scoring–Other Last Mile Broadband Deployment Projects</a:t>
            </a:r>
            <a:endParaRPr/>
          </a:p>
        </p:txBody>
      </p:sp>
      <p:pic>
        <p:nvPicPr>
          <p:cNvPr id="885" name="Google Shape;885;p139"/>
          <p:cNvPicPr preferRelativeResize="0"/>
          <p:nvPr/>
        </p:nvPicPr>
        <p:blipFill>
          <a:blip r:embed="rId3">
            <a:alphaModFix/>
          </a:blip>
          <a:stretch>
            <a:fillRect/>
          </a:stretch>
        </p:blipFill>
        <p:spPr>
          <a:xfrm>
            <a:off x="228600" y="854289"/>
            <a:ext cx="4572000" cy="42892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8"/>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Application Resources</a:t>
            </a:r>
            <a:endParaRPr/>
          </a:p>
        </p:txBody>
      </p:sp>
      <p:sp>
        <p:nvSpPr>
          <p:cNvPr id="366" name="Google Shape;366;p68"/>
          <p:cNvSpPr txBox="1"/>
          <p:nvPr/>
        </p:nvSpPr>
        <p:spPr>
          <a:xfrm>
            <a:off x="580850" y="1872450"/>
            <a:ext cx="8047800" cy="30264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chemeClr val="dk1"/>
              </a:buClr>
              <a:buSzPts val="1900"/>
              <a:buChar char="●"/>
            </a:pPr>
            <a:r>
              <a:rPr lang="en" sz="1900">
                <a:solidFill>
                  <a:schemeClr val="dk1"/>
                </a:solidFill>
              </a:rPr>
              <a:t>Link to </a:t>
            </a:r>
            <a:r>
              <a:rPr lang="en" sz="1900" u="sng">
                <a:solidFill>
                  <a:schemeClr val="hlink"/>
                </a:solidFill>
                <a:hlinkClick r:id="rId3"/>
              </a:rPr>
              <a:t>application portal</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a:solidFill>
                  <a:schemeClr val="dk1"/>
                </a:solidFill>
              </a:rPr>
              <a:t>Application guide</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a:solidFill>
                  <a:schemeClr val="dk1"/>
                </a:solidFill>
              </a:rPr>
              <a:t>Link to </a:t>
            </a:r>
            <a:r>
              <a:rPr lang="en" sz="1900" u="sng">
                <a:solidFill>
                  <a:schemeClr val="hlink"/>
                </a:solidFill>
                <a:hlinkClick r:id="rId4"/>
              </a:rPr>
              <a:t>Utah Project Funding Area Map</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u="sng">
                <a:solidFill>
                  <a:schemeClr val="hlink"/>
                </a:solidFill>
                <a:hlinkClick r:id="rId5"/>
              </a:rPr>
              <a:t>Downloadable csv file</a:t>
            </a:r>
            <a:r>
              <a:rPr lang="en" sz="1900">
                <a:solidFill>
                  <a:schemeClr val="dk1"/>
                </a:solidFill>
              </a:rPr>
              <a:t> with broadband serviceable locations per project funding area</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u="sng">
                <a:solidFill>
                  <a:schemeClr val="hlink"/>
                </a:solidFill>
                <a:hlinkClick r:id="rId6"/>
              </a:rPr>
              <a:t>Frequently Asked Questions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u="sng">
                <a:solidFill>
                  <a:schemeClr val="hlink"/>
                </a:solidFill>
                <a:hlinkClick r:id="rId7"/>
              </a:rPr>
              <a:t>Specific topic info pages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a:solidFill>
                  <a:schemeClr val="dk1"/>
                </a:solidFill>
              </a:rPr>
              <a:t>Recorded training webinar</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1900" u="sng">
                <a:solidFill>
                  <a:schemeClr val="hlink"/>
                </a:solidFill>
                <a:hlinkClick r:id="rId8"/>
              </a:rPr>
              <a:t>Weekly virtual office hours</a:t>
            </a:r>
            <a:endParaRPr sz="1700">
              <a:solidFill>
                <a:schemeClr val="dk1"/>
              </a:solidFill>
            </a:endParaRPr>
          </a:p>
        </p:txBody>
      </p:sp>
      <p:pic>
        <p:nvPicPr>
          <p:cNvPr id="367" name="Google Shape;367;p68"/>
          <p:cNvPicPr preferRelativeResize="0"/>
          <p:nvPr/>
        </p:nvPicPr>
        <p:blipFill>
          <a:blip r:embed="rId9">
            <a:alphaModFix/>
          </a:blip>
          <a:stretch>
            <a:fillRect/>
          </a:stretch>
        </p:blipFill>
        <p:spPr>
          <a:xfrm>
            <a:off x="839150" y="636300"/>
            <a:ext cx="1244275" cy="4381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40"/>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Open Access Networks Scoring–Priority Broadband Projects</a:t>
            </a:r>
            <a:endParaRPr/>
          </a:p>
        </p:txBody>
      </p:sp>
      <p:pic>
        <p:nvPicPr>
          <p:cNvPr id="891" name="Google Shape;891;p140"/>
          <p:cNvPicPr preferRelativeResize="0"/>
          <p:nvPr/>
        </p:nvPicPr>
        <p:blipFill rotWithShape="1">
          <a:blip r:embed="rId3">
            <a:alphaModFix/>
          </a:blip>
          <a:srcRect b="22233" l="0" r="0" t="23551"/>
          <a:stretch/>
        </p:blipFill>
        <p:spPr>
          <a:xfrm>
            <a:off x="5511575" y="2529838"/>
            <a:ext cx="3428274" cy="1858637"/>
          </a:xfrm>
          <a:prstGeom prst="rect">
            <a:avLst/>
          </a:prstGeom>
          <a:noFill/>
          <a:ln>
            <a:noFill/>
          </a:ln>
        </p:spPr>
      </p:pic>
      <p:pic>
        <p:nvPicPr>
          <p:cNvPr id="892" name="Google Shape;892;p140"/>
          <p:cNvPicPr preferRelativeResize="0"/>
          <p:nvPr/>
        </p:nvPicPr>
        <p:blipFill>
          <a:blip r:embed="rId4">
            <a:alphaModFix/>
          </a:blip>
          <a:stretch>
            <a:fillRect/>
          </a:stretch>
        </p:blipFill>
        <p:spPr>
          <a:xfrm>
            <a:off x="220050" y="2701000"/>
            <a:ext cx="5075351" cy="15163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41"/>
          <p:cNvSpPr txBox="1"/>
          <p:nvPr>
            <p:ph type="title"/>
          </p:nvPr>
        </p:nvSpPr>
        <p:spPr>
          <a:xfrm>
            <a:off x="417925" y="1057650"/>
            <a:ext cx="8351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Open Access Networks Scoring–Priority Broadband Projects</a:t>
            </a:r>
            <a:endParaRPr/>
          </a:p>
        </p:txBody>
      </p:sp>
      <p:pic>
        <p:nvPicPr>
          <p:cNvPr id="898" name="Google Shape;898;p141"/>
          <p:cNvPicPr preferRelativeResize="0"/>
          <p:nvPr/>
        </p:nvPicPr>
        <p:blipFill>
          <a:blip r:embed="rId3">
            <a:alphaModFix/>
          </a:blip>
          <a:stretch>
            <a:fillRect/>
          </a:stretch>
        </p:blipFill>
        <p:spPr>
          <a:xfrm>
            <a:off x="1387088" y="2188825"/>
            <a:ext cx="6413380" cy="27625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42"/>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Open Access Network Scoring–Other Last Mile Broadband Deployment Projects</a:t>
            </a:r>
            <a:endParaRPr/>
          </a:p>
        </p:txBody>
      </p:sp>
      <p:pic>
        <p:nvPicPr>
          <p:cNvPr id="904" name="Google Shape;904;p142"/>
          <p:cNvPicPr preferRelativeResize="0"/>
          <p:nvPr/>
        </p:nvPicPr>
        <p:blipFill>
          <a:blip r:embed="rId3">
            <a:alphaModFix/>
          </a:blip>
          <a:stretch>
            <a:fillRect/>
          </a:stretch>
        </p:blipFill>
        <p:spPr>
          <a:xfrm>
            <a:off x="169750" y="2750275"/>
            <a:ext cx="5353124" cy="1519375"/>
          </a:xfrm>
          <a:prstGeom prst="rect">
            <a:avLst/>
          </a:prstGeom>
          <a:noFill/>
          <a:ln>
            <a:noFill/>
          </a:ln>
        </p:spPr>
      </p:pic>
      <p:pic>
        <p:nvPicPr>
          <p:cNvPr id="905" name="Google Shape;905;p142"/>
          <p:cNvPicPr preferRelativeResize="0"/>
          <p:nvPr/>
        </p:nvPicPr>
        <p:blipFill rotWithShape="1">
          <a:blip r:embed="rId4">
            <a:alphaModFix/>
          </a:blip>
          <a:srcRect b="22233" l="0" r="0" t="23551"/>
          <a:stretch/>
        </p:blipFill>
        <p:spPr>
          <a:xfrm>
            <a:off x="5684525" y="2529838"/>
            <a:ext cx="3428274" cy="185863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43"/>
          <p:cNvSpPr txBox="1"/>
          <p:nvPr>
            <p:ph type="title"/>
          </p:nvPr>
        </p:nvSpPr>
        <p:spPr>
          <a:xfrm>
            <a:off x="417925" y="1057650"/>
            <a:ext cx="83517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Open Access Networks Scoring–Other Last Mile Broadband Deployment Projects</a:t>
            </a:r>
            <a:endParaRPr/>
          </a:p>
        </p:txBody>
      </p:sp>
      <p:pic>
        <p:nvPicPr>
          <p:cNvPr id="911" name="Google Shape;911;p143"/>
          <p:cNvPicPr preferRelativeResize="0"/>
          <p:nvPr/>
        </p:nvPicPr>
        <p:blipFill>
          <a:blip r:embed="rId3">
            <a:alphaModFix/>
          </a:blip>
          <a:stretch>
            <a:fillRect/>
          </a:stretch>
        </p:blipFill>
        <p:spPr>
          <a:xfrm>
            <a:off x="1526425" y="2155625"/>
            <a:ext cx="6270413" cy="27868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44"/>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Local and Regional Coordination</a:t>
            </a:r>
            <a:endParaRPr/>
          </a:p>
        </p:txBody>
      </p:sp>
      <p:sp>
        <p:nvSpPr>
          <p:cNvPr id="917" name="Google Shape;917;p144"/>
          <p:cNvSpPr txBox="1"/>
          <p:nvPr/>
        </p:nvSpPr>
        <p:spPr>
          <a:xfrm>
            <a:off x="3595750" y="1789675"/>
            <a:ext cx="5425200" cy="3111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lang="en" sz="2100">
                <a:solidFill>
                  <a:schemeClr val="dk1"/>
                </a:solidFill>
              </a:rPr>
              <a:t>Scoring criteria for both priority and other last mile broadband deployment projects</a:t>
            </a:r>
            <a:endParaRPr sz="2100">
              <a:solidFill>
                <a:schemeClr val="dk1"/>
              </a:solidFill>
            </a:endParaRPr>
          </a:p>
          <a:p>
            <a:pPr indent="-361950" lvl="0" marL="457200" rtl="0" algn="l">
              <a:spcBef>
                <a:spcPts val="1000"/>
              </a:spcBef>
              <a:spcAft>
                <a:spcPts val="0"/>
              </a:spcAft>
              <a:buClr>
                <a:schemeClr val="dk1"/>
              </a:buClr>
              <a:buSzPts val="2100"/>
              <a:buChar char="●"/>
            </a:pPr>
            <a:r>
              <a:rPr lang="en" sz="2100">
                <a:solidFill>
                  <a:schemeClr val="dk1"/>
                </a:solidFill>
              </a:rPr>
              <a:t>Purpose: Ensure that applicants have met with Local and Tribal governments in a formal capacity to determine the community’s broadband needs and gain approved formal demonstrations of consent from the local government</a:t>
            </a:r>
            <a:endParaRPr sz="2100">
              <a:solidFill>
                <a:schemeClr val="dk1"/>
              </a:solidFill>
            </a:endParaRPr>
          </a:p>
        </p:txBody>
      </p:sp>
      <p:pic>
        <p:nvPicPr>
          <p:cNvPr id="918" name="Google Shape;918;p144"/>
          <p:cNvPicPr preferRelativeResize="0"/>
          <p:nvPr/>
        </p:nvPicPr>
        <p:blipFill rotWithShape="1">
          <a:blip r:embed="rId3">
            <a:alphaModFix/>
          </a:blip>
          <a:srcRect b="16598" l="0" r="0" t="17792"/>
          <a:stretch/>
        </p:blipFill>
        <p:spPr>
          <a:xfrm>
            <a:off x="0" y="2035024"/>
            <a:ext cx="3595749" cy="235915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45"/>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Local and Regional Coordination Scoring–Priority Broadband Projects</a:t>
            </a:r>
            <a:endParaRPr/>
          </a:p>
        </p:txBody>
      </p:sp>
      <p:pic>
        <p:nvPicPr>
          <p:cNvPr id="924" name="Google Shape;924;p145"/>
          <p:cNvPicPr preferRelativeResize="0"/>
          <p:nvPr/>
        </p:nvPicPr>
        <p:blipFill rotWithShape="1">
          <a:blip r:embed="rId3">
            <a:alphaModFix/>
          </a:blip>
          <a:srcRect b="22233" l="0" r="0" t="23551"/>
          <a:stretch/>
        </p:blipFill>
        <p:spPr>
          <a:xfrm>
            <a:off x="5684525" y="2529838"/>
            <a:ext cx="3428274" cy="1858637"/>
          </a:xfrm>
          <a:prstGeom prst="rect">
            <a:avLst/>
          </a:prstGeom>
          <a:noFill/>
          <a:ln>
            <a:noFill/>
          </a:ln>
        </p:spPr>
      </p:pic>
      <p:pic>
        <p:nvPicPr>
          <p:cNvPr id="925" name="Google Shape;925;p145"/>
          <p:cNvPicPr preferRelativeResize="0"/>
          <p:nvPr/>
        </p:nvPicPr>
        <p:blipFill>
          <a:blip r:embed="rId4">
            <a:alphaModFix/>
          </a:blip>
          <a:stretch>
            <a:fillRect/>
          </a:stretch>
        </p:blipFill>
        <p:spPr>
          <a:xfrm>
            <a:off x="615850" y="2015300"/>
            <a:ext cx="4770619" cy="305199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46"/>
          <p:cNvSpPr txBox="1"/>
          <p:nvPr/>
        </p:nvSpPr>
        <p:spPr>
          <a:xfrm>
            <a:off x="5333750" y="927725"/>
            <a:ext cx="3643500" cy="2927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chemeClr val="dk1"/>
                </a:solidFill>
              </a:rPr>
              <a:t>Local and Regional Coordination </a:t>
            </a:r>
            <a:r>
              <a:rPr b="1" lang="en" sz="3300">
                <a:solidFill>
                  <a:schemeClr val="dk1"/>
                </a:solidFill>
              </a:rPr>
              <a:t>Scoring–Priority Broadband Projects</a:t>
            </a:r>
            <a:endParaRPr b="1" sz="3300">
              <a:solidFill>
                <a:schemeClr val="dk1"/>
              </a:solidFill>
            </a:endParaRPr>
          </a:p>
        </p:txBody>
      </p:sp>
      <p:pic>
        <p:nvPicPr>
          <p:cNvPr id="931" name="Google Shape;931;p146"/>
          <p:cNvPicPr preferRelativeResize="0"/>
          <p:nvPr/>
        </p:nvPicPr>
        <p:blipFill>
          <a:blip r:embed="rId3">
            <a:alphaModFix/>
          </a:blip>
          <a:stretch>
            <a:fillRect/>
          </a:stretch>
        </p:blipFill>
        <p:spPr>
          <a:xfrm>
            <a:off x="0" y="838452"/>
            <a:ext cx="4863700" cy="43050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47"/>
          <p:cNvSpPr txBox="1"/>
          <p:nvPr>
            <p:ph type="title"/>
          </p:nvPr>
        </p:nvSpPr>
        <p:spPr>
          <a:xfrm>
            <a:off x="220050" y="944893"/>
            <a:ext cx="8719800" cy="994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Local and Regional Coordination Scoring–Other Last Mile Broadband Deployment Projects</a:t>
            </a:r>
            <a:endParaRPr/>
          </a:p>
        </p:txBody>
      </p:sp>
      <p:pic>
        <p:nvPicPr>
          <p:cNvPr id="937" name="Google Shape;937;p147"/>
          <p:cNvPicPr preferRelativeResize="0"/>
          <p:nvPr/>
        </p:nvPicPr>
        <p:blipFill rotWithShape="1">
          <a:blip r:embed="rId3">
            <a:alphaModFix/>
          </a:blip>
          <a:srcRect b="22233" l="0" r="0" t="23551"/>
          <a:stretch/>
        </p:blipFill>
        <p:spPr>
          <a:xfrm>
            <a:off x="5684525" y="2529838"/>
            <a:ext cx="3428274" cy="1858637"/>
          </a:xfrm>
          <a:prstGeom prst="rect">
            <a:avLst/>
          </a:prstGeom>
          <a:noFill/>
          <a:ln>
            <a:noFill/>
          </a:ln>
        </p:spPr>
      </p:pic>
      <p:pic>
        <p:nvPicPr>
          <p:cNvPr id="938" name="Google Shape;938;p147"/>
          <p:cNvPicPr preferRelativeResize="0"/>
          <p:nvPr/>
        </p:nvPicPr>
        <p:blipFill>
          <a:blip r:embed="rId4">
            <a:alphaModFix/>
          </a:blip>
          <a:stretch>
            <a:fillRect/>
          </a:stretch>
        </p:blipFill>
        <p:spPr>
          <a:xfrm>
            <a:off x="381000" y="2091500"/>
            <a:ext cx="4714044" cy="30519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48"/>
          <p:cNvSpPr txBox="1"/>
          <p:nvPr/>
        </p:nvSpPr>
        <p:spPr>
          <a:xfrm>
            <a:off x="5333750" y="927725"/>
            <a:ext cx="3643500" cy="3841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chemeClr val="dk1"/>
                </a:solidFill>
              </a:rPr>
              <a:t>Local and Regional Coordination Scoring–Other Last Mile Broadband Deployment Projects</a:t>
            </a:r>
            <a:endParaRPr b="1" sz="3300">
              <a:solidFill>
                <a:schemeClr val="dk1"/>
              </a:solidFill>
            </a:endParaRPr>
          </a:p>
        </p:txBody>
      </p:sp>
      <p:pic>
        <p:nvPicPr>
          <p:cNvPr id="944" name="Google Shape;944;p148"/>
          <p:cNvPicPr preferRelativeResize="0"/>
          <p:nvPr/>
        </p:nvPicPr>
        <p:blipFill>
          <a:blip r:embed="rId3">
            <a:alphaModFix/>
          </a:blip>
          <a:stretch>
            <a:fillRect/>
          </a:stretch>
        </p:blipFill>
        <p:spPr>
          <a:xfrm>
            <a:off x="0" y="859950"/>
            <a:ext cx="5204576" cy="42835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49"/>
          <p:cNvSpPr txBox="1"/>
          <p:nvPr>
            <p:ph type="title"/>
          </p:nvPr>
        </p:nvSpPr>
        <p:spPr>
          <a:xfrm>
            <a:off x="220050" y="7924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Community Impact</a:t>
            </a:r>
            <a:endParaRPr/>
          </a:p>
        </p:txBody>
      </p:sp>
      <p:sp>
        <p:nvSpPr>
          <p:cNvPr id="950" name="Google Shape;950;p149"/>
          <p:cNvSpPr txBox="1"/>
          <p:nvPr/>
        </p:nvSpPr>
        <p:spPr>
          <a:xfrm>
            <a:off x="3595750" y="1789675"/>
            <a:ext cx="5425200" cy="3111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lang="en" sz="2100">
                <a:solidFill>
                  <a:schemeClr val="dk1"/>
                </a:solidFill>
              </a:rPr>
              <a:t>Scoring criteria for both priority and other last mile broadband deployment projects</a:t>
            </a:r>
            <a:endParaRPr sz="2100">
              <a:solidFill>
                <a:schemeClr val="dk1"/>
              </a:solidFill>
            </a:endParaRPr>
          </a:p>
          <a:p>
            <a:pPr indent="-361950" lvl="0" marL="457200" rtl="0" algn="l">
              <a:spcBef>
                <a:spcPts val="1000"/>
              </a:spcBef>
              <a:spcAft>
                <a:spcPts val="0"/>
              </a:spcAft>
              <a:buClr>
                <a:schemeClr val="dk1"/>
              </a:buClr>
              <a:buSzPts val="2100"/>
              <a:buChar char="●"/>
            </a:pPr>
            <a:r>
              <a:rPr lang="en" sz="2100">
                <a:solidFill>
                  <a:schemeClr val="dk1"/>
                </a:solidFill>
              </a:rPr>
              <a:t>Purpose: Ensure that applicants have engaged with the impacted community to identify an innovative means of providing a long-term public benefit that addresses the community’s needs</a:t>
            </a:r>
            <a:endParaRPr sz="2100">
              <a:solidFill>
                <a:schemeClr val="dk1"/>
              </a:solidFill>
            </a:endParaRPr>
          </a:p>
        </p:txBody>
      </p:sp>
      <p:pic>
        <p:nvPicPr>
          <p:cNvPr id="951" name="Google Shape;951;p149"/>
          <p:cNvPicPr preferRelativeResize="0"/>
          <p:nvPr/>
        </p:nvPicPr>
        <p:blipFill>
          <a:blip r:embed="rId3">
            <a:alphaModFix/>
          </a:blip>
          <a:stretch>
            <a:fillRect/>
          </a:stretch>
        </p:blipFill>
        <p:spPr>
          <a:xfrm>
            <a:off x="0" y="1637275"/>
            <a:ext cx="3506225" cy="3506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9"/>
          <p:cNvSpPr txBox="1"/>
          <p:nvPr>
            <p:ph type="title"/>
          </p:nvPr>
        </p:nvSpPr>
        <p:spPr>
          <a:xfrm>
            <a:off x="212100" y="656518"/>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0" lang="en">
                <a:latin typeface="Gothic A1 ExtraBold"/>
                <a:ea typeface="Gothic A1 ExtraBold"/>
                <a:cs typeface="Gothic A1 ExtraBold"/>
                <a:sym typeface="Gothic A1 ExtraBold"/>
              </a:rPr>
              <a:t>Timeline</a:t>
            </a:r>
            <a:endParaRPr b="0">
              <a:latin typeface="Gothic A1 ExtraBold"/>
              <a:ea typeface="Gothic A1 ExtraBold"/>
              <a:cs typeface="Gothic A1 ExtraBold"/>
              <a:sym typeface="Gothic A1 ExtraBold"/>
            </a:endParaRPr>
          </a:p>
        </p:txBody>
      </p:sp>
      <p:sp>
        <p:nvSpPr>
          <p:cNvPr id="373" name="Google Shape;373;p69"/>
          <p:cNvSpPr/>
          <p:nvPr/>
        </p:nvSpPr>
        <p:spPr>
          <a:xfrm flipH="1" rot="10245625">
            <a:off x="6268530" y="3300476"/>
            <a:ext cx="1268660" cy="104511"/>
          </a:xfrm>
          <a:prstGeom prst="roundRect">
            <a:avLst>
              <a:gd fmla="val 50000" name="adj"/>
            </a:avLst>
          </a:prstGeom>
          <a:solidFill>
            <a:srgbClr val="473E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9"/>
          <p:cNvSpPr/>
          <p:nvPr/>
        </p:nvSpPr>
        <p:spPr>
          <a:xfrm rot="-10038885">
            <a:off x="4756235" y="3231906"/>
            <a:ext cx="1549215" cy="76133"/>
          </a:xfrm>
          <a:prstGeom prst="roundRect">
            <a:avLst>
              <a:gd fmla="val 50000" name="adj"/>
            </a:avLst>
          </a:prstGeom>
          <a:solidFill>
            <a:srgbClr val="473E72"/>
          </a:solidFill>
          <a:ln cap="flat" cmpd="sng" w="9525">
            <a:solidFill>
              <a:srgbClr val="344A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69"/>
          <p:cNvSpPr/>
          <p:nvPr/>
        </p:nvSpPr>
        <p:spPr>
          <a:xfrm rot="-1841263">
            <a:off x="6146641" y="3344512"/>
            <a:ext cx="192218" cy="195782"/>
          </a:xfrm>
          <a:prstGeom prst="ellipse">
            <a:avLst/>
          </a:prstGeom>
          <a:solidFill>
            <a:srgbClr val="473E72"/>
          </a:solidFill>
          <a:ln cap="flat" cmpd="sng" w="38100">
            <a:solidFill>
              <a:srgbClr val="473E7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9"/>
          <p:cNvSpPr txBox="1"/>
          <p:nvPr/>
        </p:nvSpPr>
        <p:spPr>
          <a:xfrm>
            <a:off x="6644025" y="2697425"/>
            <a:ext cx="1526100" cy="33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200">
                <a:solidFill>
                  <a:srgbClr val="344A9D"/>
                </a:solidFill>
                <a:latin typeface="Gothic A1 SemiBold"/>
                <a:ea typeface="Gothic A1 SemiBold"/>
                <a:cs typeface="Gothic A1 SemiBold"/>
                <a:sym typeface="Gothic A1 SemiBold"/>
              </a:rPr>
              <a:t>Summer/Fall 2025</a:t>
            </a:r>
            <a:endParaRPr sz="1200">
              <a:solidFill>
                <a:srgbClr val="344A9D"/>
              </a:solidFill>
              <a:latin typeface="Gothic A1 SemiBold"/>
              <a:ea typeface="Gothic A1 SemiBold"/>
              <a:cs typeface="Gothic A1 SemiBold"/>
              <a:sym typeface="Gothic A1 SemiBold"/>
            </a:endParaRPr>
          </a:p>
        </p:txBody>
      </p:sp>
      <p:sp>
        <p:nvSpPr>
          <p:cNvPr id="377" name="Google Shape;377;p69"/>
          <p:cNvSpPr/>
          <p:nvPr/>
        </p:nvSpPr>
        <p:spPr>
          <a:xfrm>
            <a:off x="5225900" y="3956462"/>
            <a:ext cx="2033700" cy="865800"/>
          </a:xfrm>
          <a:prstGeom prst="roundRect">
            <a:avLst>
              <a:gd fmla="val 4485" name="adj"/>
            </a:avLst>
          </a:prstGeom>
          <a:solidFill>
            <a:srgbClr val="344A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8" name="Google Shape;378;p69"/>
          <p:cNvSpPr txBox="1"/>
          <p:nvPr/>
        </p:nvSpPr>
        <p:spPr>
          <a:xfrm>
            <a:off x="5225896" y="4002219"/>
            <a:ext cx="1928700" cy="768600"/>
          </a:xfrm>
          <a:prstGeom prst="rect">
            <a:avLst/>
          </a:prstGeom>
          <a:solidFill>
            <a:srgbClr val="344A9D"/>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600">
                <a:solidFill>
                  <a:schemeClr val="lt1"/>
                </a:solidFill>
                <a:latin typeface="Gothic A1 Medium"/>
                <a:ea typeface="Gothic A1 Medium"/>
                <a:cs typeface="Gothic A1 Medium"/>
                <a:sym typeface="Gothic A1 Medium"/>
              </a:rPr>
              <a:t>Formal application closes</a:t>
            </a:r>
            <a:endParaRPr sz="1600">
              <a:solidFill>
                <a:schemeClr val="lt1"/>
              </a:solidFill>
              <a:latin typeface="Gothic A1 Medium"/>
              <a:ea typeface="Gothic A1 Medium"/>
              <a:cs typeface="Gothic A1 Medium"/>
              <a:sym typeface="Gothic A1 Medium"/>
            </a:endParaRPr>
          </a:p>
          <a:p>
            <a:pPr indent="0" lvl="0" marL="0" rtl="0" algn="ctr">
              <a:lnSpc>
                <a:spcPct val="115000"/>
              </a:lnSpc>
              <a:spcBef>
                <a:spcPts val="1600"/>
              </a:spcBef>
              <a:spcAft>
                <a:spcPts val="1600"/>
              </a:spcAft>
              <a:buNone/>
            </a:pPr>
            <a:r>
              <a:t/>
            </a:r>
            <a:endParaRPr sz="800">
              <a:solidFill>
                <a:srgbClr val="5E5E5E"/>
              </a:solidFill>
              <a:latin typeface="Gothic A1 Medium"/>
              <a:ea typeface="Gothic A1 Medium"/>
              <a:cs typeface="Gothic A1 Medium"/>
              <a:sym typeface="Gothic A1 Medium"/>
            </a:endParaRPr>
          </a:p>
        </p:txBody>
      </p:sp>
      <p:sp>
        <p:nvSpPr>
          <p:cNvPr id="379" name="Google Shape;379;p69"/>
          <p:cNvSpPr/>
          <p:nvPr/>
        </p:nvSpPr>
        <p:spPr>
          <a:xfrm>
            <a:off x="6189353" y="3804673"/>
            <a:ext cx="106800" cy="83100"/>
          </a:xfrm>
          <a:prstGeom prst="triangle">
            <a:avLst>
              <a:gd fmla="val 50000" name="adj"/>
            </a:avLst>
          </a:prstGeom>
          <a:solidFill>
            <a:srgbClr val="344A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9"/>
          <p:cNvSpPr/>
          <p:nvPr/>
        </p:nvSpPr>
        <p:spPr>
          <a:xfrm rot="-736377">
            <a:off x="3282142" y="3216927"/>
            <a:ext cx="1428241" cy="104433"/>
          </a:xfrm>
          <a:prstGeom prst="roundRect">
            <a:avLst>
              <a:gd fmla="val 50000" name="adj"/>
            </a:avLst>
          </a:prstGeom>
          <a:solidFill>
            <a:srgbClr val="473E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9"/>
          <p:cNvSpPr/>
          <p:nvPr/>
        </p:nvSpPr>
        <p:spPr>
          <a:xfrm rot="-1841263">
            <a:off x="4636289" y="2966690"/>
            <a:ext cx="192218" cy="195782"/>
          </a:xfrm>
          <a:prstGeom prst="ellipse">
            <a:avLst/>
          </a:prstGeom>
          <a:solidFill>
            <a:srgbClr val="473E72"/>
          </a:solidFill>
          <a:ln cap="flat" cmpd="sng" w="38100">
            <a:solidFill>
              <a:srgbClr val="473E7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9"/>
          <p:cNvSpPr txBox="1"/>
          <p:nvPr/>
        </p:nvSpPr>
        <p:spPr>
          <a:xfrm>
            <a:off x="4071523" y="2650500"/>
            <a:ext cx="1238700" cy="33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200">
                <a:solidFill>
                  <a:srgbClr val="473E72"/>
                </a:solidFill>
                <a:latin typeface="Gothic A1 SemiBold"/>
                <a:ea typeface="Gothic A1 SemiBold"/>
                <a:cs typeface="Gothic A1 SemiBold"/>
                <a:sym typeface="Gothic A1 SemiBold"/>
              </a:rPr>
              <a:t>January 2025</a:t>
            </a:r>
            <a:endParaRPr sz="1200">
              <a:solidFill>
                <a:srgbClr val="473E72"/>
              </a:solidFill>
              <a:latin typeface="Gothic A1 SemiBold"/>
              <a:ea typeface="Gothic A1 SemiBold"/>
              <a:cs typeface="Gothic A1 SemiBold"/>
              <a:sym typeface="Gothic A1 SemiBold"/>
            </a:endParaRPr>
          </a:p>
        </p:txBody>
      </p:sp>
      <p:sp>
        <p:nvSpPr>
          <p:cNvPr id="383" name="Google Shape;383;p69"/>
          <p:cNvSpPr/>
          <p:nvPr/>
        </p:nvSpPr>
        <p:spPr>
          <a:xfrm>
            <a:off x="3710598" y="1717703"/>
            <a:ext cx="2033700" cy="865800"/>
          </a:xfrm>
          <a:prstGeom prst="roundRect">
            <a:avLst>
              <a:gd fmla="val 4485" name="adj"/>
            </a:avLst>
          </a:prstGeom>
          <a:solidFill>
            <a:srgbClr val="473E72"/>
          </a:solidFill>
          <a:ln cap="flat" cmpd="sng" w="9525">
            <a:solidFill>
              <a:srgbClr val="473E7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4" name="Google Shape;384;p69"/>
          <p:cNvSpPr/>
          <p:nvPr/>
        </p:nvSpPr>
        <p:spPr>
          <a:xfrm rot="10800000">
            <a:off x="4674046" y="2614337"/>
            <a:ext cx="106800" cy="83100"/>
          </a:xfrm>
          <a:prstGeom prst="triangle">
            <a:avLst>
              <a:gd fmla="val 50000" name="adj"/>
            </a:avLst>
          </a:prstGeom>
          <a:solidFill>
            <a:srgbClr val="473E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9"/>
          <p:cNvSpPr txBox="1"/>
          <p:nvPr/>
        </p:nvSpPr>
        <p:spPr>
          <a:xfrm>
            <a:off x="3710595" y="1764551"/>
            <a:ext cx="1928700" cy="688200"/>
          </a:xfrm>
          <a:prstGeom prst="rect">
            <a:avLst/>
          </a:prstGeom>
          <a:solidFill>
            <a:srgbClr val="473E72"/>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600">
                <a:solidFill>
                  <a:schemeClr val="lt1"/>
                </a:solidFill>
                <a:latin typeface="Gothic A1 Medium"/>
                <a:ea typeface="Gothic A1 Medium"/>
                <a:cs typeface="Gothic A1 Medium"/>
                <a:sym typeface="Gothic A1 Medium"/>
              </a:rPr>
              <a:t>Formal application opens</a:t>
            </a:r>
            <a:endParaRPr sz="1600">
              <a:solidFill>
                <a:srgbClr val="5E5E5E"/>
              </a:solidFill>
              <a:latin typeface="Gothic A1 Medium"/>
              <a:ea typeface="Gothic A1 Medium"/>
              <a:cs typeface="Gothic A1 Medium"/>
              <a:sym typeface="Gothic A1 Medium"/>
            </a:endParaRPr>
          </a:p>
        </p:txBody>
      </p:sp>
      <p:sp>
        <p:nvSpPr>
          <p:cNvPr id="386" name="Google Shape;386;p69"/>
          <p:cNvSpPr/>
          <p:nvPr/>
        </p:nvSpPr>
        <p:spPr>
          <a:xfrm flipH="1" rot="736292">
            <a:off x="2014373" y="3223286"/>
            <a:ext cx="1188455" cy="70720"/>
          </a:xfrm>
          <a:prstGeom prst="roundRect">
            <a:avLst>
              <a:gd fmla="val 50000" name="adj"/>
            </a:avLst>
          </a:prstGeom>
          <a:solidFill>
            <a:srgbClr val="473E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9"/>
          <p:cNvSpPr txBox="1"/>
          <p:nvPr/>
        </p:nvSpPr>
        <p:spPr>
          <a:xfrm>
            <a:off x="2529825" y="3548175"/>
            <a:ext cx="1615500" cy="33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200">
                <a:solidFill>
                  <a:srgbClr val="344A9D"/>
                </a:solidFill>
                <a:latin typeface="Gothic A1 SemiBold"/>
                <a:ea typeface="Gothic A1 SemiBold"/>
                <a:cs typeface="Gothic A1 SemiBold"/>
                <a:sym typeface="Gothic A1 SemiBold"/>
              </a:rPr>
              <a:t>December 23, 2024</a:t>
            </a:r>
            <a:endParaRPr sz="1200">
              <a:solidFill>
                <a:srgbClr val="344A9D"/>
              </a:solidFill>
              <a:latin typeface="Gothic A1 SemiBold"/>
              <a:ea typeface="Gothic A1 SemiBold"/>
              <a:cs typeface="Gothic A1 SemiBold"/>
              <a:sym typeface="Gothic A1 SemiBold"/>
            </a:endParaRPr>
          </a:p>
        </p:txBody>
      </p:sp>
      <p:sp>
        <p:nvSpPr>
          <p:cNvPr id="388" name="Google Shape;388;p69"/>
          <p:cNvSpPr/>
          <p:nvPr/>
        </p:nvSpPr>
        <p:spPr>
          <a:xfrm rot="-1841263">
            <a:off x="3145073" y="3305537"/>
            <a:ext cx="192218" cy="195782"/>
          </a:xfrm>
          <a:prstGeom prst="ellipse">
            <a:avLst/>
          </a:prstGeom>
          <a:solidFill>
            <a:srgbClr val="46454B"/>
          </a:solidFill>
          <a:ln cap="flat" cmpd="sng" w="38100">
            <a:solidFill>
              <a:srgbClr val="473E7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9"/>
          <p:cNvSpPr/>
          <p:nvPr/>
        </p:nvSpPr>
        <p:spPr>
          <a:xfrm>
            <a:off x="2276833" y="3956512"/>
            <a:ext cx="2033700" cy="865800"/>
          </a:xfrm>
          <a:prstGeom prst="roundRect">
            <a:avLst>
              <a:gd fmla="val 4485" name="adj"/>
            </a:avLst>
          </a:prstGeom>
          <a:solidFill>
            <a:srgbClr val="344A9D"/>
          </a:solidFill>
          <a:ln cap="flat" cmpd="sng" w="9525">
            <a:solidFill>
              <a:srgbClr val="BDA7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0" name="Google Shape;390;p69"/>
          <p:cNvSpPr txBox="1"/>
          <p:nvPr/>
        </p:nvSpPr>
        <p:spPr>
          <a:xfrm>
            <a:off x="2276830" y="4032869"/>
            <a:ext cx="1928700" cy="768600"/>
          </a:xfrm>
          <a:prstGeom prst="rect">
            <a:avLst/>
          </a:prstGeom>
          <a:solidFill>
            <a:srgbClr val="344A9D"/>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600">
                <a:solidFill>
                  <a:srgbClr val="FFFFFF"/>
                </a:solidFill>
                <a:latin typeface="Gothic A1 Medium"/>
                <a:ea typeface="Gothic A1 Medium"/>
                <a:cs typeface="Gothic A1 Medium"/>
                <a:sym typeface="Gothic A1 Medium"/>
              </a:rPr>
              <a:t>Pre-application portal closes</a:t>
            </a:r>
            <a:endParaRPr sz="1600">
              <a:solidFill>
                <a:srgbClr val="FFFFFF"/>
              </a:solidFill>
              <a:latin typeface="Gothic A1 Medium"/>
              <a:ea typeface="Gothic A1 Medium"/>
              <a:cs typeface="Gothic A1 Medium"/>
              <a:sym typeface="Gothic A1 Medium"/>
            </a:endParaRPr>
          </a:p>
        </p:txBody>
      </p:sp>
      <p:sp>
        <p:nvSpPr>
          <p:cNvPr id="391" name="Google Shape;391;p69"/>
          <p:cNvSpPr/>
          <p:nvPr/>
        </p:nvSpPr>
        <p:spPr>
          <a:xfrm>
            <a:off x="3150036" y="3804673"/>
            <a:ext cx="106800" cy="83100"/>
          </a:xfrm>
          <a:prstGeom prst="triangle">
            <a:avLst>
              <a:gd fmla="val 50000" name="adj"/>
            </a:avLst>
          </a:prstGeom>
          <a:solidFill>
            <a:srgbClr val="BDA7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9"/>
          <p:cNvSpPr/>
          <p:nvPr/>
        </p:nvSpPr>
        <p:spPr>
          <a:xfrm rot="-735747">
            <a:off x="774984" y="3276362"/>
            <a:ext cx="1252885" cy="70780"/>
          </a:xfrm>
          <a:prstGeom prst="roundRect">
            <a:avLst>
              <a:gd fmla="val 50000" name="adj"/>
            </a:avLst>
          </a:prstGeom>
          <a:solidFill>
            <a:srgbClr val="473E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9"/>
          <p:cNvSpPr/>
          <p:nvPr/>
        </p:nvSpPr>
        <p:spPr>
          <a:xfrm>
            <a:off x="912718" y="1675740"/>
            <a:ext cx="2033700" cy="865800"/>
          </a:xfrm>
          <a:prstGeom prst="roundRect">
            <a:avLst>
              <a:gd fmla="val 4485" name="adj"/>
            </a:avLst>
          </a:prstGeom>
          <a:solidFill>
            <a:srgbClr val="ED5E28"/>
          </a:solidFill>
          <a:ln cap="flat" cmpd="sng" w="9525">
            <a:solidFill>
              <a:srgbClr val="ED5E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4" name="Google Shape;394;p69"/>
          <p:cNvSpPr txBox="1"/>
          <p:nvPr/>
        </p:nvSpPr>
        <p:spPr>
          <a:xfrm>
            <a:off x="1172325" y="2650500"/>
            <a:ext cx="1487100" cy="33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200">
                <a:solidFill>
                  <a:srgbClr val="344A9D"/>
                </a:solidFill>
                <a:latin typeface="Gothic A1 SemiBold"/>
                <a:ea typeface="Gothic A1 SemiBold"/>
                <a:cs typeface="Gothic A1 SemiBold"/>
                <a:sym typeface="Gothic A1 SemiBold"/>
              </a:rPr>
              <a:t>October 22, 2024</a:t>
            </a:r>
            <a:endParaRPr sz="1200">
              <a:solidFill>
                <a:srgbClr val="344A9D"/>
              </a:solidFill>
              <a:latin typeface="Gothic A1 SemiBold"/>
              <a:ea typeface="Gothic A1 SemiBold"/>
              <a:cs typeface="Gothic A1 SemiBold"/>
              <a:sym typeface="Gothic A1 SemiBold"/>
            </a:endParaRPr>
          </a:p>
        </p:txBody>
      </p:sp>
      <p:sp>
        <p:nvSpPr>
          <p:cNvPr id="395" name="Google Shape;395;p69"/>
          <p:cNvSpPr/>
          <p:nvPr/>
        </p:nvSpPr>
        <p:spPr>
          <a:xfrm rot="10800000">
            <a:off x="1949392" y="2554487"/>
            <a:ext cx="106800" cy="83100"/>
          </a:xfrm>
          <a:prstGeom prst="triangle">
            <a:avLst>
              <a:gd fmla="val 50000" name="adj"/>
            </a:avLst>
          </a:prstGeom>
          <a:solidFill>
            <a:srgbClr val="ED5E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9"/>
          <p:cNvSpPr txBox="1"/>
          <p:nvPr/>
        </p:nvSpPr>
        <p:spPr>
          <a:xfrm>
            <a:off x="951525" y="1695350"/>
            <a:ext cx="1928700" cy="814500"/>
          </a:xfrm>
          <a:prstGeom prst="rect">
            <a:avLst/>
          </a:prstGeom>
          <a:solidFill>
            <a:srgbClr val="ED5E28"/>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rgbClr val="FFFFFF"/>
                </a:solidFill>
                <a:latin typeface="Gothic A1 Medium"/>
                <a:ea typeface="Gothic A1 Medium"/>
                <a:cs typeface="Gothic A1 Medium"/>
                <a:sym typeface="Gothic A1 Medium"/>
              </a:rPr>
              <a:t>Registration &amp; Pre-application portal opened</a:t>
            </a:r>
            <a:endParaRPr>
              <a:solidFill>
                <a:srgbClr val="FFFFFF"/>
              </a:solidFill>
              <a:latin typeface="Gothic A1 Medium"/>
              <a:ea typeface="Gothic A1 Medium"/>
              <a:cs typeface="Gothic A1 Medium"/>
              <a:sym typeface="Gothic A1 Medium"/>
            </a:endParaRPr>
          </a:p>
        </p:txBody>
      </p:sp>
      <p:sp>
        <p:nvSpPr>
          <p:cNvPr id="397" name="Google Shape;397;p69"/>
          <p:cNvSpPr/>
          <p:nvPr/>
        </p:nvSpPr>
        <p:spPr>
          <a:xfrm rot="-1841263">
            <a:off x="1944253" y="3075115"/>
            <a:ext cx="192218" cy="195782"/>
          </a:xfrm>
          <a:prstGeom prst="ellipse">
            <a:avLst/>
          </a:prstGeom>
          <a:solidFill>
            <a:srgbClr val="473E72"/>
          </a:solidFill>
          <a:ln cap="flat" cmpd="sng" w="38100">
            <a:solidFill>
              <a:srgbClr val="473E7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9"/>
          <p:cNvSpPr/>
          <p:nvPr/>
        </p:nvSpPr>
        <p:spPr>
          <a:xfrm>
            <a:off x="6403468" y="1717703"/>
            <a:ext cx="2033700" cy="865800"/>
          </a:xfrm>
          <a:prstGeom prst="roundRect">
            <a:avLst>
              <a:gd fmla="val 4485" name="adj"/>
            </a:avLst>
          </a:prstGeom>
          <a:solidFill>
            <a:srgbClr val="ED5E28"/>
          </a:solidFill>
          <a:ln cap="flat" cmpd="sng" w="9525">
            <a:solidFill>
              <a:srgbClr val="ED5E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9" name="Google Shape;399;p69"/>
          <p:cNvSpPr txBox="1"/>
          <p:nvPr/>
        </p:nvSpPr>
        <p:spPr>
          <a:xfrm>
            <a:off x="6403475" y="1764550"/>
            <a:ext cx="2033700" cy="348900"/>
          </a:xfrm>
          <a:prstGeom prst="rect">
            <a:avLst/>
          </a:prstGeom>
          <a:solidFill>
            <a:srgbClr val="ED5E28"/>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1600">
                <a:solidFill>
                  <a:schemeClr val="lt1"/>
                </a:solidFill>
                <a:latin typeface="Gothic A1 Medium"/>
                <a:ea typeface="Gothic A1 Medium"/>
                <a:cs typeface="Gothic A1 Medium"/>
                <a:sym typeface="Gothic A1 Medium"/>
              </a:rPr>
              <a:t>Awards finalized and published</a:t>
            </a:r>
            <a:endParaRPr sz="2100">
              <a:solidFill>
                <a:schemeClr val="dk1"/>
              </a:solidFill>
            </a:endParaRPr>
          </a:p>
        </p:txBody>
      </p:sp>
      <p:sp>
        <p:nvSpPr>
          <p:cNvPr id="400" name="Google Shape;400;p69"/>
          <p:cNvSpPr/>
          <p:nvPr/>
        </p:nvSpPr>
        <p:spPr>
          <a:xfrm rot="10800000">
            <a:off x="7525892" y="2650487"/>
            <a:ext cx="106800" cy="83100"/>
          </a:xfrm>
          <a:prstGeom prst="triangle">
            <a:avLst>
              <a:gd fmla="val 50000" name="adj"/>
            </a:avLst>
          </a:prstGeom>
          <a:solidFill>
            <a:srgbClr val="ED5E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9"/>
          <p:cNvSpPr/>
          <p:nvPr/>
        </p:nvSpPr>
        <p:spPr>
          <a:xfrm rot="-1841263">
            <a:off x="7517303" y="3134515"/>
            <a:ext cx="192218" cy="195782"/>
          </a:xfrm>
          <a:prstGeom prst="ellipse">
            <a:avLst/>
          </a:prstGeom>
          <a:solidFill>
            <a:srgbClr val="473E72"/>
          </a:solidFill>
          <a:ln cap="flat" cmpd="sng" w="38100">
            <a:solidFill>
              <a:srgbClr val="473E7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9"/>
          <p:cNvSpPr/>
          <p:nvPr/>
        </p:nvSpPr>
        <p:spPr>
          <a:xfrm flipH="1" rot="-9875956">
            <a:off x="7631908" y="3364123"/>
            <a:ext cx="1252785" cy="78625"/>
          </a:xfrm>
          <a:prstGeom prst="roundRect">
            <a:avLst>
              <a:gd fmla="val 50000" name="adj"/>
            </a:avLst>
          </a:prstGeom>
          <a:solidFill>
            <a:srgbClr val="473E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9"/>
          <p:cNvSpPr txBox="1"/>
          <p:nvPr/>
        </p:nvSpPr>
        <p:spPr>
          <a:xfrm>
            <a:off x="5401375" y="3506175"/>
            <a:ext cx="1615500" cy="25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1200">
                <a:solidFill>
                  <a:srgbClr val="344A9D"/>
                </a:solidFill>
                <a:latin typeface="Gothic A1 SemiBold"/>
                <a:ea typeface="Gothic A1 SemiBold"/>
                <a:cs typeface="Gothic A1 SemiBold"/>
                <a:sym typeface="Gothic A1 SemiBold"/>
              </a:rPr>
              <a:t>March</a:t>
            </a:r>
            <a:r>
              <a:rPr lang="en" sz="1200">
                <a:solidFill>
                  <a:srgbClr val="344A9D"/>
                </a:solidFill>
                <a:latin typeface="Gothic A1 SemiBold"/>
                <a:ea typeface="Gothic A1 SemiBold"/>
                <a:cs typeface="Gothic A1 SemiBold"/>
                <a:sym typeface="Gothic A1 SemiBold"/>
              </a:rPr>
              <a:t> 2025</a:t>
            </a:r>
            <a:endParaRPr sz="2300">
              <a:solidFill>
                <a:srgbClr val="344A9D"/>
              </a:solidFill>
            </a:endParaRPr>
          </a:p>
        </p:txBody>
      </p:sp>
      <p:pic>
        <p:nvPicPr>
          <p:cNvPr id="404" name="Google Shape;404;p69"/>
          <p:cNvPicPr preferRelativeResize="0"/>
          <p:nvPr/>
        </p:nvPicPr>
        <p:blipFill>
          <a:blip r:embed="rId3">
            <a:alphaModFix/>
          </a:blip>
          <a:stretch>
            <a:fillRect/>
          </a:stretch>
        </p:blipFill>
        <p:spPr>
          <a:xfrm>
            <a:off x="839150" y="636300"/>
            <a:ext cx="1244275" cy="4381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50"/>
          <p:cNvSpPr txBox="1"/>
          <p:nvPr>
            <p:ph type="title"/>
          </p:nvPr>
        </p:nvSpPr>
        <p:spPr>
          <a:xfrm>
            <a:off x="21210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Community Impact</a:t>
            </a:r>
            <a:endParaRPr/>
          </a:p>
        </p:txBody>
      </p:sp>
      <p:sp>
        <p:nvSpPr>
          <p:cNvPr id="957" name="Google Shape;957;p150"/>
          <p:cNvSpPr txBox="1"/>
          <p:nvPr/>
        </p:nvSpPr>
        <p:spPr>
          <a:xfrm>
            <a:off x="608300" y="1789675"/>
            <a:ext cx="8412600" cy="3111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1000"/>
              </a:spcAft>
              <a:buClr>
                <a:schemeClr val="dk1"/>
              </a:buClr>
              <a:buSzPts val="2100"/>
              <a:buChar char="●"/>
            </a:pPr>
            <a:r>
              <a:rPr lang="en" sz="2100">
                <a:solidFill>
                  <a:schemeClr val="dk1"/>
                </a:solidFill>
              </a:rPr>
              <a:t>Examples of potential long term public benefits (not an exhaustive listing):</a:t>
            </a:r>
            <a:endParaRPr>
              <a:solidFill>
                <a:schemeClr val="dk1"/>
              </a:solidFill>
            </a:endParaRPr>
          </a:p>
        </p:txBody>
      </p:sp>
      <p:graphicFrame>
        <p:nvGraphicFramePr>
          <p:cNvPr id="958" name="Google Shape;958;p150"/>
          <p:cNvGraphicFramePr/>
          <p:nvPr/>
        </p:nvGraphicFramePr>
        <p:xfrm>
          <a:off x="212100" y="2629775"/>
          <a:ext cx="3000000" cy="3000000"/>
        </p:xfrm>
        <a:graphic>
          <a:graphicData uri="http://schemas.openxmlformats.org/drawingml/2006/table">
            <a:tbl>
              <a:tblPr>
                <a:noFill/>
                <a:tableStyleId>{8F63CBEC-EC66-405C-A678-B9686B5AC235}</a:tableStyleId>
              </a:tblPr>
              <a:tblGrid>
                <a:gridCol w="5204850"/>
                <a:gridCol w="3655475"/>
              </a:tblGrid>
              <a:tr h="381000">
                <a:tc>
                  <a:txBody>
                    <a:bodyPr/>
                    <a:lstStyle/>
                    <a:p>
                      <a:pPr indent="0" lvl="0" marL="0" rtl="0" algn="l">
                        <a:spcBef>
                          <a:spcPts val="0"/>
                        </a:spcBef>
                        <a:spcAft>
                          <a:spcPts val="1000"/>
                        </a:spcAft>
                        <a:buNone/>
                      </a:pPr>
                      <a:r>
                        <a:rPr lang="en">
                          <a:solidFill>
                            <a:schemeClr val="dk1"/>
                          </a:solidFill>
                        </a:rPr>
                        <a:t>Provide symmetrical 1G broadband service to previously unserved or underserved community anchor institutions</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c>
                  <a:txBody>
                    <a:bodyPr/>
                    <a:lstStyle/>
                    <a:p>
                      <a:pPr indent="0" lvl="0" marL="0" rtl="0" algn="l">
                        <a:spcBef>
                          <a:spcPts val="0"/>
                        </a:spcBef>
                        <a:spcAft>
                          <a:spcPts val="1000"/>
                        </a:spcAft>
                        <a:buNone/>
                      </a:pPr>
                      <a:r>
                        <a:rPr lang="en">
                          <a:solidFill>
                            <a:schemeClr val="dk1"/>
                          </a:solidFill>
                        </a:rPr>
                        <a:t>Low-income assistance</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r>
              <a:tr h="381000">
                <a:tc>
                  <a:txBody>
                    <a:bodyPr/>
                    <a:lstStyle/>
                    <a:p>
                      <a:pPr indent="0" lvl="0" marL="0" rtl="0" algn="l">
                        <a:spcBef>
                          <a:spcPts val="0"/>
                        </a:spcBef>
                        <a:spcAft>
                          <a:spcPts val="1000"/>
                        </a:spcAft>
                        <a:buNone/>
                      </a:pPr>
                      <a:r>
                        <a:rPr lang="en">
                          <a:solidFill>
                            <a:schemeClr val="dk1"/>
                          </a:solidFill>
                        </a:rPr>
                        <a:t>Provide symmetrical 1G broadband service to other previously unserved or underserved public, nonprofit, or community facilities </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Partner with or establish co-working space</a:t>
                      </a:r>
                      <a:endParaRPr>
                        <a:solidFill>
                          <a:schemeClr val="dk1"/>
                        </a:solidFill>
                      </a:endParaRPr>
                    </a:p>
                    <a:p>
                      <a:pPr indent="0" lvl="0" marL="0" rtl="0" algn="l">
                        <a:spcBef>
                          <a:spcPts val="1000"/>
                        </a:spcBef>
                        <a:spcAft>
                          <a:spcPts val="0"/>
                        </a:spcAft>
                        <a:buNone/>
                      </a:pPr>
                      <a:r>
                        <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r>
              <a:tr h="381000">
                <a:tc>
                  <a:txBody>
                    <a:bodyPr/>
                    <a:lstStyle/>
                    <a:p>
                      <a:pPr indent="0" lvl="0" marL="0" rtl="0" algn="l">
                        <a:spcBef>
                          <a:spcPts val="0"/>
                        </a:spcBef>
                        <a:spcAft>
                          <a:spcPts val="1000"/>
                        </a:spcAft>
                        <a:buNone/>
                      </a:pPr>
                      <a:r>
                        <a:rPr lang="en">
                          <a:solidFill>
                            <a:schemeClr val="dk1"/>
                          </a:solidFill>
                        </a:rPr>
                        <a:t>Serve an economically distressed area</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c>
                  <a:txBody>
                    <a:bodyPr/>
                    <a:lstStyle/>
                    <a:p>
                      <a:pPr indent="0" lvl="0" marL="0" rtl="0" algn="l">
                        <a:spcBef>
                          <a:spcPts val="0"/>
                        </a:spcBef>
                        <a:spcAft>
                          <a:spcPts val="1000"/>
                        </a:spcAft>
                        <a:buNone/>
                      </a:pPr>
                      <a:r>
                        <a:rPr lang="en">
                          <a:solidFill>
                            <a:schemeClr val="dk1"/>
                          </a:solidFill>
                        </a:rPr>
                        <a:t>Carry out activities planned to increase adoption, such as low-cost offerings</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r>
              <a:tr h="381000">
                <a:tc>
                  <a:txBody>
                    <a:bodyPr/>
                    <a:lstStyle/>
                    <a:p>
                      <a:pPr indent="0" lvl="0" marL="0" rtl="0" algn="l">
                        <a:spcBef>
                          <a:spcPts val="0"/>
                        </a:spcBef>
                        <a:spcAft>
                          <a:spcPts val="1000"/>
                        </a:spcAft>
                        <a:buNone/>
                      </a:pPr>
                      <a:r>
                        <a:rPr lang="en">
                          <a:solidFill>
                            <a:schemeClr val="dk1"/>
                          </a:solidFill>
                        </a:rPr>
                        <a:t>Digital literacy training</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c>
                  <a:txBody>
                    <a:bodyPr/>
                    <a:lstStyle/>
                    <a:p>
                      <a:pPr indent="0" lvl="0" marL="0" rtl="0" algn="l">
                        <a:spcBef>
                          <a:spcPts val="0"/>
                        </a:spcBef>
                        <a:spcAft>
                          <a:spcPts val="1000"/>
                        </a:spcAft>
                        <a:buNone/>
                      </a:pPr>
                      <a:r>
                        <a:rPr lang="en">
                          <a:solidFill>
                            <a:schemeClr val="dk1"/>
                          </a:solidFill>
                        </a:rPr>
                        <a:t>Open community Wi-Fi at a public location</a:t>
                      </a:r>
                      <a:endParaRPr/>
                    </a:p>
                  </a:txBody>
                  <a:tcPr marT="91425" marB="91425" marR="91425" marL="91425" anchor="ctr">
                    <a:lnL cap="flat" cmpd="sng" w="9525">
                      <a:solidFill>
                        <a:srgbClr val="00ADBD"/>
                      </a:solidFill>
                      <a:prstDash val="solid"/>
                      <a:round/>
                      <a:headEnd len="sm" w="sm" type="none"/>
                      <a:tailEnd len="sm" w="sm" type="none"/>
                    </a:lnL>
                    <a:lnR cap="flat" cmpd="sng" w="9525">
                      <a:solidFill>
                        <a:srgbClr val="00ADBD"/>
                      </a:solidFill>
                      <a:prstDash val="solid"/>
                      <a:round/>
                      <a:headEnd len="sm" w="sm" type="none"/>
                      <a:tailEnd len="sm" w="sm" type="none"/>
                    </a:lnR>
                    <a:lnT cap="flat" cmpd="sng" w="9525">
                      <a:solidFill>
                        <a:srgbClr val="00ADBD"/>
                      </a:solidFill>
                      <a:prstDash val="solid"/>
                      <a:round/>
                      <a:headEnd len="sm" w="sm" type="none"/>
                      <a:tailEnd len="sm" w="sm" type="none"/>
                    </a:lnT>
                    <a:lnB cap="flat" cmpd="sng" w="9525">
                      <a:solidFill>
                        <a:srgbClr val="00ADBD"/>
                      </a:solidFill>
                      <a:prstDash val="solid"/>
                      <a:round/>
                      <a:headEnd len="sm" w="sm" type="none"/>
                      <a:tailEnd len="sm" w="sm" type="none"/>
                    </a:lnB>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51"/>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Community Impact Scoring–Priority Broadband Projects</a:t>
            </a:r>
            <a:endParaRPr/>
          </a:p>
        </p:txBody>
      </p:sp>
      <p:pic>
        <p:nvPicPr>
          <p:cNvPr id="964" name="Google Shape;964;p151"/>
          <p:cNvPicPr preferRelativeResize="0"/>
          <p:nvPr/>
        </p:nvPicPr>
        <p:blipFill rotWithShape="1">
          <a:blip r:embed="rId3">
            <a:alphaModFix/>
          </a:blip>
          <a:srcRect b="22233" l="0" r="0" t="23551"/>
          <a:stretch/>
        </p:blipFill>
        <p:spPr>
          <a:xfrm>
            <a:off x="5684525" y="2529838"/>
            <a:ext cx="3428274" cy="1858637"/>
          </a:xfrm>
          <a:prstGeom prst="rect">
            <a:avLst/>
          </a:prstGeom>
          <a:noFill/>
          <a:ln>
            <a:noFill/>
          </a:ln>
        </p:spPr>
      </p:pic>
      <p:pic>
        <p:nvPicPr>
          <p:cNvPr id="965" name="Google Shape;965;p151"/>
          <p:cNvPicPr preferRelativeResize="0"/>
          <p:nvPr/>
        </p:nvPicPr>
        <p:blipFill>
          <a:blip r:embed="rId4">
            <a:alphaModFix/>
          </a:blip>
          <a:stretch>
            <a:fillRect/>
          </a:stretch>
        </p:blipFill>
        <p:spPr>
          <a:xfrm>
            <a:off x="152400" y="2371675"/>
            <a:ext cx="5459825" cy="2245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52"/>
          <p:cNvSpPr txBox="1"/>
          <p:nvPr/>
        </p:nvSpPr>
        <p:spPr>
          <a:xfrm>
            <a:off x="4243375" y="927725"/>
            <a:ext cx="4734000" cy="1556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chemeClr val="dk1"/>
                </a:solidFill>
              </a:rPr>
              <a:t>Community Impact </a:t>
            </a:r>
            <a:r>
              <a:rPr b="1" lang="en" sz="3300">
                <a:solidFill>
                  <a:schemeClr val="dk1"/>
                </a:solidFill>
              </a:rPr>
              <a:t>Scoring–Priority Broadband Projects</a:t>
            </a:r>
            <a:endParaRPr b="1" sz="3300">
              <a:solidFill>
                <a:schemeClr val="dk1"/>
              </a:solidFill>
            </a:endParaRPr>
          </a:p>
        </p:txBody>
      </p:sp>
      <p:pic>
        <p:nvPicPr>
          <p:cNvPr id="971" name="Google Shape;971;p152"/>
          <p:cNvPicPr preferRelativeResize="0"/>
          <p:nvPr/>
        </p:nvPicPr>
        <p:blipFill>
          <a:blip r:embed="rId3">
            <a:alphaModFix/>
          </a:blip>
          <a:stretch>
            <a:fillRect/>
          </a:stretch>
        </p:blipFill>
        <p:spPr>
          <a:xfrm>
            <a:off x="0" y="0"/>
            <a:ext cx="3959327" cy="51435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53"/>
          <p:cNvSpPr txBox="1"/>
          <p:nvPr>
            <p:ph type="title"/>
          </p:nvPr>
        </p:nvSpPr>
        <p:spPr>
          <a:xfrm>
            <a:off x="220050" y="944893"/>
            <a:ext cx="87198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Community Impact Scoring–Other Last Mile Broadband Deployment Projects</a:t>
            </a:r>
            <a:endParaRPr/>
          </a:p>
        </p:txBody>
      </p:sp>
      <p:pic>
        <p:nvPicPr>
          <p:cNvPr id="977" name="Google Shape;977;p153"/>
          <p:cNvPicPr preferRelativeResize="0"/>
          <p:nvPr/>
        </p:nvPicPr>
        <p:blipFill rotWithShape="1">
          <a:blip r:embed="rId3">
            <a:alphaModFix/>
          </a:blip>
          <a:srcRect b="22233" l="0" r="0" t="23551"/>
          <a:stretch/>
        </p:blipFill>
        <p:spPr>
          <a:xfrm>
            <a:off x="5684525" y="2529838"/>
            <a:ext cx="3428274" cy="1858637"/>
          </a:xfrm>
          <a:prstGeom prst="rect">
            <a:avLst/>
          </a:prstGeom>
          <a:noFill/>
          <a:ln>
            <a:noFill/>
          </a:ln>
        </p:spPr>
      </p:pic>
      <p:pic>
        <p:nvPicPr>
          <p:cNvPr id="978" name="Google Shape;978;p153"/>
          <p:cNvPicPr preferRelativeResize="0"/>
          <p:nvPr/>
        </p:nvPicPr>
        <p:blipFill>
          <a:blip r:embed="rId4">
            <a:alphaModFix/>
          </a:blip>
          <a:stretch>
            <a:fillRect/>
          </a:stretch>
        </p:blipFill>
        <p:spPr>
          <a:xfrm>
            <a:off x="152400" y="2243900"/>
            <a:ext cx="5532126" cy="224805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54"/>
          <p:cNvSpPr txBox="1"/>
          <p:nvPr/>
        </p:nvSpPr>
        <p:spPr>
          <a:xfrm>
            <a:off x="5333750" y="927725"/>
            <a:ext cx="3643500" cy="3384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chemeClr val="dk1"/>
                </a:solidFill>
              </a:rPr>
              <a:t>Community Impact </a:t>
            </a:r>
            <a:r>
              <a:rPr b="1" lang="en" sz="3300">
                <a:solidFill>
                  <a:schemeClr val="dk1"/>
                </a:solidFill>
              </a:rPr>
              <a:t>Scoring–Other Last Mile Broadband Deployment Projects</a:t>
            </a:r>
            <a:endParaRPr b="1" sz="3300">
              <a:solidFill>
                <a:schemeClr val="dk1"/>
              </a:solidFill>
            </a:endParaRPr>
          </a:p>
        </p:txBody>
      </p:sp>
      <p:pic>
        <p:nvPicPr>
          <p:cNvPr id="984" name="Google Shape;984;p154"/>
          <p:cNvPicPr preferRelativeResize="0"/>
          <p:nvPr/>
        </p:nvPicPr>
        <p:blipFill>
          <a:blip r:embed="rId3">
            <a:alphaModFix/>
          </a:blip>
          <a:stretch>
            <a:fillRect/>
          </a:stretch>
        </p:blipFill>
        <p:spPr>
          <a:xfrm>
            <a:off x="0" y="0"/>
            <a:ext cx="3947626" cy="519152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55"/>
          <p:cNvSpPr txBox="1"/>
          <p:nvPr>
            <p:ph type="title"/>
          </p:nvPr>
        </p:nvSpPr>
        <p:spPr>
          <a:xfrm>
            <a:off x="212100" y="1194675"/>
            <a:ext cx="8719800" cy="10821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Financial Capability</a:t>
            </a:r>
            <a:endParaRPr/>
          </a:p>
          <a:p>
            <a:pPr indent="0" lvl="0" marL="0" rtl="0" algn="ctr">
              <a:spcBef>
                <a:spcPts val="0"/>
              </a:spcBef>
              <a:spcAft>
                <a:spcPts val="0"/>
              </a:spcAft>
              <a:buClr>
                <a:schemeClr val="dk1"/>
              </a:buClr>
              <a:buSzPts val="1100"/>
              <a:buFont typeface="Arial"/>
              <a:buNone/>
            </a:pPr>
            <a:r>
              <a:t/>
            </a:r>
            <a:endParaRPr/>
          </a:p>
        </p:txBody>
      </p:sp>
      <p:sp>
        <p:nvSpPr>
          <p:cNvPr id="990" name="Google Shape;990;p155"/>
          <p:cNvSpPr txBox="1"/>
          <p:nvPr/>
        </p:nvSpPr>
        <p:spPr>
          <a:xfrm>
            <a:off x="839150" y="1915225"/>
            <a:ext cx="7890300" cy="207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800">
                <a:solidFill>
                  <a:schemeClr val="dk1"/>
                </a:solidFill>
              </a:rPr>
              <a:t>Pro Forma Financial Statements</a:t>
            </a:r>
            <a:endParaRPr b="1" sz="1800">
              <a:solidFill>
                <a:schemeClr val="dk1"/>
              </a:solidFill>
            </a:endParaRPr>
          </a:p>
          <a:p>
            <a:pPr indent="-349250" lvl="0" marL="457200" rtl="0" algn="l">
              <a:lnSpc>
                <a:spcPct val="150000"/>
              </a:lnSpc>
              <a:spcBef>
                <a:spcPts val="0"/>
              </a:spcBef>
              <a:spcAft>
                <a:spcPts val="0"/>
              </a:spcAft>
              <a:buClr>
                <a:schemeClr val="dk1"/>
              </a:buClr>
              <a:buSzPts val="1900"/>
              <a:buAutoNum type="arabicPeriod"/>
            </a:pPr>
            <a:r>
              <a:rPr lang="en" sz="1900">
                <a:solidFill>
                  <a:schemeClr val="dk1"/>
                </a:solidFill>
              </a:rPr>
              <a:t>Actuals for </a:t>
            </a:r>
            <a:r>
              <a:rPr lang="en" sz="1900">
                <a:solidFill>
                  <a:schemeClr val="dk1"/>
                </a:solidFill>
              </a:rPr>
              <a:t>FY 2023-24 and f</a:t>
            </a:r>
            <a:r>
              <a:rPr lang="en" sz="1900">
                <a:solidFill>
                  <a:schemeClr val="dk1"/>
                </a:solidFill>
              </a:rPr>
              <a:t>orecasts for FY 2025-27 </a:t>
            </a:r>
            <a:endParaRPr sz="1900">
              <a:solidFill>
                <a:schemeClr val="dk1"/>
              </a:solidFill>
            </a:endParaRPr>
          </a:p>
          <a:p>
            <a:pPr indent="-349250" lvl="0" marL="457200" rtl="0" algn="l">
              <a:lnSpc>
                <a:spcPct val="150000"/>
              </a:lnSpc>
              <a:spcBef>
                <a:spcPts val="0"/>
              </a:spcBef>
              <a:spcAft>
                <a:spcPts val="0"/>
              </a:spcAft>
              <a:buClr>
                <a:schemeClr val="dk1"/>
              </a:buClr>
              <a:buSzPts val="1900"/>
              <a:buAutoNum type="arabicPeriod"/>
            </a:pPr>
            <a:r>
              <a:rPr lang="en" sz="1900">
                <a:solidFill>
                  <a:schemeClr val="dk1"/>
                </a:solidFill>
              </a:rPr>
              <a:t>Provide a narrative of the assumptions used</a:t>
            </a:r>
            <a:endParaRPr sz="1900">
              <a:solidFill>
                <a:schemeClr val="dk1"/>
              </a:solidFill>
            </a:endParaRPr>
          </a:p>
          <a:p>
            <a:pPr indent="0" lvl="0" marL="0" rtl="0" algn="l">
              <a:lnSpc>
                <a:spcPct val="115000"/>
              </a:lnSpc>
              <a:spcBef>
                <a:spcPts val="0"/>
              </a:spcBef>
              <a:spcAft>
                <a:spcPts val="0"/>
              </a:spcAft>
              <a:buNone/>
            </a:pPr>
            <a:r>
              <a:rPr lang="en" sz="1900">
                <a:solidFill>
                  <a:schemeClr val="dk1"/>
                </a:solidFill>
              </a:rPr>
              <a:t>Consider</a:t>
            </a:r>
            <a:endParaRPr sz="1800">
              <a:solidFill>
                <a:schemeClr val="dk1"/>
              </a:solidFill>
            </a:endParaRPr>
          </a:p>
          <a:p>
            <a:pPr indent="0" lvl="0" marL="0" rtl="0" algn="l">
              <a:lnSpc>
                <a:spcPct val="115000"/>
              </a:lnSpc>
              <a:spcBef>
                <a:spcPts val="0"/>
              </a:spcBef>
              <a:spcAft>
                <a:spcPts val="0"/>
              </a:spcAft>
              <a:buNone/>
            </a:pPr>
            <a:r>
              <a:t/>
            </a:r>
            <a:endParaRPr sz="1900">
              <a:solidFill>
                <a:schemeClr val="dk1"/>
              </a:solidFill>
            </a:endParaRPr>
          </a:p>
        </p:txBody>
      </p:sp>
      <p:pic>
        <p:nvPicPr>
          <p:cNvPr id="991" name="Google Shape;991;p155"/>
          <p:cNvPicPr preferRelativeResize="0"/>
          <p:nvPr/>
        </p:nvPicPr>
        <p:blipFill>
          <a:blip r:embed="rId3">
            <a:alphaModFix/>
          </a:blip>
          <a:stretch>
            <a:fillRect/>
          </a:stretch>
        </p:blipFill>
        <p:spPr>
          <a:xfrm>
            <a:off x="839150" y="636300"/>
            <a:ext cx="1244275" cy="438125"/>
          </a:xfrm>
          <a:prstGeom prst="rect">
            <a:avLst/>
          </a:prstGeom>
          <a:noFill/>
          <a:ln>
            <a:noFill/>
          </a:ln>
        </p:spPr>
      </p:pic>
      <p:graphicFrame>
        <p:nvGraphicFramePr>
          <p:cNvPr id="992" name="Google Shape;992;p155"/>
          <p:cNvGraphicFramePr/>
          <p:nvPr/>
        </p:nvGraphicFramePr>
        <p:xfrm>
          <a:off x="1215575" y="3577475"/>
          <a:ext cx="3000000" cy="3000000"/>
        </p:xfrm>
        <a:graphic>
          <a:graphicData uri="http://schemas.openxmlformats.org/drawingml/2006/table">
            <a:tbl>
              <a:tblPr>
                <a:noFill/>
                <a:tableStyleId>{8F63CBEC-EC66-405C-A678-B9686B5AC235}</a:tableStyleId>
              </a:tblPr>
              <a:tblGrid>
                <a:gridCol w="2866900"/>
                <a:gridCol w="4073775"/>
              </a:tblGrid>
              <a:tr h="160550">
                <a:tc>
                  <a:txBody>
                    <a:bodyPr/>
                    <a:lstStyle/>
                    <a:p>
                      <a:pPr indent="-330200" lvl="0" marL="457200" rtl="0" algn="l">
                        <a:spcBef>
                          <a:spcPts val="0"/>
                        </a:spcBef>
                        <a:spcAft>
                          <a:spcPts val="0"/>
                        </a:spcAft>
                        <a:buSzPts val="1600"/>
                        <a:buChar char="●"/>
                      </a:pPr>
                      <a:r>
                        <a:rPr lang="en" sz="1600"/>
                        <a:t>Historical performance</a:t>
                      </a:r>
                      <a:endParaRPr sz="16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0200" lvl="0" marL="457200" rtl="0" algn="l">
                        <a:spcBef>
                          <a:spcPts val="0"/>
                        </a:spcBef>
                        <a:spcAft>
                          <a:spcPts val="0"/>
                        </a:spcAft>
                        <a:buClr>
                          <a:schemeClr val="dk1"/>
                        </a:buClr>
                        <a:buSzPts val="1600"/>
                        <a:buChar char="●"/>
                      </a:pPr>
                      <a:r>
                        <a:rPr lang="en" sz="1600">
                          <a:solidFill>
                            <a:schemeClr val="dk1"/>
                          </a:solidFill>
                        </a:rPr>
                        <a:t>Financing activities</a:t>
                      </a:r>
                      <a:endParaRPr sz="16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30200" lvl="0" marL="457200" rtl="0" algn="l">
                        <a:spcBef>
                          <a:spcPts val="0"/>
                        </a:spcBef>
                        <a:spcAft>
                          <a:spcPts val="0"/>
                        </a:spcAft>
                        <a:buClr>
                          <a:schemeClr val="dk1"/>
                        </a:buClr>
                        <a:buSzPts val="1600"/>
                        <a:buChar char="●"/>
                      </a:pPr>
                      <a:r>
                        <a:rPr lang="en" sz="1600">
                          <a:solidFill>
                            <a:schemeClr val="dk1"/>
                          </a:solidFill>
                        </a:rPr>
                        <a:t>Project timelines</a:t>
                      </a:r>
                      <a:endParaRPr sz="16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0200" lvl="0" marL="457200" rtl="0" algn="l">
                        <a:spcBef>
                          <a:spcPts val="0"/>
                        </a:spcBef>
                        <a:spcAft>
                          <a:spcPts val="0"/>
                        </a:spcAft>
                        <a:buClr>
                          <a:schemeClr val="dk1"/>
                        </a:buClr>
                        <a:buSzPts val="1600"/>
                        <a:buChar char="●"/>
                      </a:pPr>
                      <a:r>
                        <a:rPr lang="en" sz="1600">
                          <a:solidFill>
                            <a:schemeClr val="dk1"/>
                          </a:solidFill>
                        </a:rPr>
                        <a:t>Macroeconomic factors</a:t>
                      </a:r>
                      <a:endParaRPr sz="16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30200" lvl="0" marL="457200" rtl="0" algn="l">
                        <a:spcBef>
                          <a:spcPts val="0"/>
                        </a:spcBef>
                        <a:spcAft>
                          <a:spcPts val="0"/>
                        </a:spcAft>
                        <a:buClr>
                          <a:schemeClr val="dk1"/>
                        </a:buClr>
                        <a:buSzPts val="1600"/>
                        <a:buChar char="●"/>
                      </a:pPr>
                      <a:r>
                        <a:rPr lang="en" sz="1600">
                          <a:solidFill>
                            <a:schemeClr val="dk1"/>
                          </a:solidFill>
                        </a:rPr>
                        <a:t>Capital expenditures</a:t>
                      </a:r>
                      <a:endParaRPr sz="16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0200" lvl="0" marL="457200" rtl="0" algn="l">
                        <a:spcBef>
                          <a:spcPts val="0"/>
                        </a:spcBef>
                        <a:spcAft>
                          <a:spcPts val="0"/>
                        </a:spcAft>
                        <a:buClr>
                          <a:schemeClr val="dk1"/>
                        </a:buClr>
                        <a:buSzPts val="1600"/>
                        <a:buChar char="●"/>
                      </a:pPr>
                      <a:r>
                        <a:rPr lang="en" sz="1600">
                          <a:solidFill>
                            <a:schemeClr val="dk1"/>
                          </a:solidFill>
                        </a:rPr>
                        <a:t>Revenue and expense projections</a:t>
                      </a:r>
                      <a:endParaRPr sz="16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56"/>
          <p:cNvSpPr txBox="1"/>
          <p:nvPr>
            <p:ph type="title"/>
          </p:nvPr>
        </p:nvSpPr>
        <p:spPr>
          <a:xfrm>
            <a:off x="212100" y="1591125"/>
            <a:ext cx="8719800" cy="480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lang="en" sz="2700"/>
              <a:t>Conditional Programmatic Waiver (1 of 2)</a:t>
            </a:r>
            <a:endParaRPr sz="2700"/>
          </a:p>
          <a:p>
            <a:pPr indent="0" lvl="0" marL="0" rtl="0" algn="ctr">
              <a:spcBef>
                <a:spcPts val="0"/>
              </a:spcBef>
              <a:spcAft>
                <a:spcPts val="0"/>
              </a:spcAft>
              <a:buClr>
                <a:schemeClr val="dk1"/>
              </a:buClr>
              <a:buSzPts val="990"/>
              <a:buFont typeface="Arial"/>
              <a:buNone/>
            </a:pPr>
            <a:r>
              <a:t/>
            </a:r>
            <a:endParaRPr sz="2970"/>
          </a:p>
        </p:txBody>
      </p:sp>
      <p:pic>
        <p:nvPicPr>
          <p:cNvPr id="998" name="Google Shape;998;p156"/>
          <p:cNvPicPr preferRelativeResize="0"/>
          <p:nvPr/>
        </p:nvPicPr>
        <p:blipFill>
          <a:blip r:embed="rId3">
            <a:alphaModFix/>
          </a:blip>
          <a:stretch>
            <a:fillRect/>
          </a:stretch>
        </p:blipFill>
        <p:spPr>
          <a:xfrm>
            <a:off x="839150" y="636300"/>
            <a:ext cx="1244275" cy="438125"/>
          </a:xfrm>
          <a:prstGeom prst="rect">
            <a:avLst/>
          </a:prstGeom>
          <a:noFill/>
          <a:ln>
            <a:noFill/>
          </a:ln>
        </p:spPr>
      </p:pic>
      <p:graphicFrame>
        <p:nvGraphicFramePr>
          <p:cNvPr id="999" name="Google Shape;999;p156"/>
          <p:cNvGraphicFramePr/>
          <p:nvPr/>
        </p:nvGraphicFramePr>
        <p:xfrm>
          <a:off x="731750" y="2155650"/>
          <a:ext cx="3000000" cy="3000000"/>
        </p:xfrm>
        <a:graphic>
          <a:graphicData uri="http://schemas.openxmlformats.org/drawingml/2006/table">
            <a:tbl>
              <a:tblPr>
                <a:noFill/>
                <a:tableStyleId>{8F63CBEC-EC66-405C-A678-B9686B5AC235}</a:tableStyleId>
              </a:tblPr>
              <a:tblGrid>
                <a:gridCol w="3840275"/>
                <a:gridCol w="3840225"/>
              </a:tblGrid>
              <a:tr h="379200">
                <a:tc>
                  <a:txBody>
                    <a:bodyPr/>
                    <a:lstStyle/>
                    <a:p>
                      <a:pPr indent="0" lvl="0" marL="0" rtl="0" algn="ctr">
                        <a:spcBef>
                          <a:spcPts val="0"/>
                        </a:spcBef>
                        <a:spcAft>
                          <a:spcPts val="0"/>
                        </a:spcAft>
                        <a:buNone/>
                      </a:pPr>
                      <a:r>
                        <a:rPr b="1" lang="en" sz="1700"/>
                        <a:t>Letter of Credit</a:t>
                      </a:r>
                      <a:endParaRPr b="1" sz="1700"/>
                    </a:p>
                  </a:txBody>
                  <a:tcPr marT="91425" marB="91425" marR="91425" marL="91425"/>
                </a:tc>
                <a:tc>
                  <a:txBody>
                    <a:bodyPr/>
                    <a:lstStyle/>
                    <a:p>
                      <a:pPr indent="0" lvl="0" marL="0" rtl="0" algn="ctr">
                        <a:spcBef>
                          <a:spcPts val="0"/>
                        </a:spcBef>
                        <a:spcAft>
                          <a:spcPts val="0"/>
                        </a:spcAft>
                        <a:buNone/>
                      </a:pPr>
                      <a:r>
                        <a:rPr b="1" lang="en" sz="1700"/>
                        <a:t>Performance Bond</a:t>
                      </a:r>
                      <a:endParaRPr b="1" sz="1700"/>
                    </a:p>
                  </a:txBody>
                  <a:tcPr marT="91425" marB="91425" marR="91425" marL="91425"/>
                </a:tc>
              </a:tr>
              <a:tr h="420925">
                <a:tc>
                  <a:txBody>
                    <a:bodyPr/>
                    <a:lstStyle/>
                    <a:p>
                      <a:pPr indent="0" lvl="0" marL="0" rtl="0" algn="ctr">
                        <a:spcBef>
                          <a:spcPts val="0"/>
                        </a:spcBef>
                        <a:spcAft>
                          <a:spcPts val="0"/>
                        </a:spcAft>
                        <a:buNone/>
                      </a:pPr>
                      <a:r>
                        <a:rPr lang="en" sz="1700"/>
                        <a:t>Issued by bank or credit </a:t>
                      </a:r>
                      <a:r>
                        <a:rPr lang="en" sz="1700"/>
                        <a:t>union</a:t>
                      </a:r>
                      <a:r>
                        <a:rPr lang="en" sz="1700"/>
                        <a:t> with Weiss </a:t>
                      </a:r>
                      <a:r>
                        <a:rPr lang="en" sz="1700"/>
                        <a:t>safety</a:t>
                      </a:r>
                      <a:r>
                        <a:rPr lang="en" sz="1700"/>
                        <a:t> rating of B− or better</a:t>
                      </a:r>
                      <a:endParaRPr sz="1700"/>
                    </a:p>
                  </a:txBody>
                  <a:tcPr marT="91425" marB="91425" marR="91425" marL="91425" anchor="ctr"/>
                </a:tc>
                <a:tc>
                  <a:txBody>
                    <a:bodyPr/>
                    <a:lstStyle/>
                    <a:p>
                      <a:pPr indent="0" lvl="0" marL="0" rtl="0" algn="ctr">
                        <a:spcBef>
                          <a:spcPts val="0"/>
                        </a:spcBef>
                        <a:spcAft>
                          <a:spcPts val="0"/>
                        </a:spcAft>
                        <a:buNone/>
                      </a:pPr>
                      <a:r>
                        <a:rPr lang="en" sz="1700"/>
                        <a:t>Issued by surety company (insurance company, bank)</a:t>
                      </a:r>
                      <a:endParaRPr sz="1700"/>
                    </a:p>
                  </a:txBody>
                  <a:tcPr marT="91425" marB="91425" marR="91425" marL="91425" anchor="ctr"/>
                </a:tc>
              </a:tr>
              <a:tr h="265350">
                <a:tc>
                  <a:txBody>
                    <a:bodyPr/>
                    <a:lstStyle/>
                    <a:p>
                      <a:pPr indent="0" lvl="0" marL="0" rtl="0" algn="ctr">
                        <a:spcBef>
                          <a:spcPts val="0"/>
                        </a:spcBef>
                        <a:spcAft>
                          <a:spcPts val="0"/>
                        </a:spcAft>
                        <a:buNone/>
                      </a:pPr>
                      <a:r>
                        <a:rPr lang="en" sz="1700"/>
                        <a:t>25% of subaward</a:t>
                      </a:r>
                      <a:endParaRPr sz="1700"/>
                    </a:p>
                  </a:txBody>
                  <a:tcPr marT="91425" marB="91425" marR="91425" marL="91425" anchor="ctr"/>
                </a:tc>
                <a:tc>
                  <a:txBody>
                    <a:bodyPr/>
                    <a:lstStyle/>
                    <a:p>
                      <a:pPr indent="0" lvl="0" marL="0" rtl="0" algn="ctr">
                        <a:spcBef>
                          <a:spcPts val="0"/>
                        </a:spcBef>
                        <a:spcAft>
                          <a:spcPts val="0"/>
                        </a:spcAft>
                        <a:buNone/>
                      </a:pPr>
                      <a:r>
                        <a:rPr lang="en" sz="1700"/>
                        <a:t>100% of subaward</a:t>
                      </a:r>
                      <a:endParaRPr sz="1700"/>
                    </a:p>
                  </a:txBody>
                  <a:tcPr marT="91425" marB="91425" marR="91425" marL="91425" anchor="ctr"/>
                </a:tc>
              </a:tr>
              <a:tr h="839475">
                <a:tc>
                  <a:txBody>
                    <a:bodyPr/>
                    <a:lstStyle/>
                    <a:p>
                      <a:pPr indent="0" lvl="0" marL="0" rtl="0" algn="ctr">
                        <a:spcBef>
                          <a:spcPts val="0"/>
                        </a:spcBef>
                        <a:spcAft>
                          <a:spcPts val="0"/>
                        </a:spcAft>
                        <a:buNone/>
                      </a:pPr>
                      <a:r>
                        <a:rPr lang="en" sz="1700"/>
                        <a:t>Requires an opinion letter from legal counsel regarding bankruptcy non-interference</a:t>
                      </a:r>
                      <a:endParaRPr sz="1700"/>
                    </a:p>
                  </a:txBody>
                  <a:tcPr marT="91425" marB="91425" marR="91425" marL="91425" anchor="ctr"/>
                </a:tc>
                <a:tc>
                  <a:txBody>
                    <a:bodyPr/>
                    <a:lstStyle/>
                    <a:p>
                      <a:pPr indent="0" lvl="0" marL="0" rtl="0" algn="ctr">
                        <a:spcBef>
                          <a:spcPts val="0"/>
                        </a:spcBef>
                        <a:spcAft>
                          <a:spcPts val="0"/>
                        </a:spcAft>
                        <a:buNone/>
                      </a:pPr>
                      <a:r>
                        <a:rPr lang="en" sz="1700"/>
                        <a:t>Bankruptcy letter not required</a:t>
                      </a:r>
                      <a:endParaRPr sz="1700"/>
                    </a:p>
                  </a:txBody>
                  <a:tcPr marT="91425" marB="91425" marR="91425" marL="91425" anchor="ctr"/>
                </a:tc>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57"/>
          <p:cNvSpPr txBox="1"/>
          <p:nvPr>
            <p:ph type="title"/>
          </p:nvPr>
        </p:nvSpPr>
        <p:spPr>
          <a:xfrm>
            <a:off x="212100" y="1559750"/>
            <a:ext cx="8719800" cy="480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lang="en" sz="2700"/>
              <a:t>Conditional Programmatic Waiver (2 of 2)</a:t>
            </a:r>
            <a:endParaRPr sz="2700"/>
          </a:p>
          <a:p>
            <a:pPr indent="0" lvl="0" marL="0" rtl="0" algn="ctr">
              <a:spcBef>
                <a:spcPts val="0"/>
              </a:spcBef>
              <a:spcAft>
                <a:spcPts val="0"/>
              </a:spcAft>
              <a:buClr>
                <a:schemeClr val="dk1"/>
              </a:buClr>
              <a:buSzPts val="990"/>
              <a:buFont typeface="Arial"/>
              <a:buNone/>
            </a:pPr>
            <a:r>
              <a:t/>
            </a:r>
            <a:endParaRPr sz="2970"/>
          </a:p>
        </p:txBody>
      </p:sp>
      <p:pic>
        <p:nvPicPr>
          <p:cNvPr id="1005" name="Google Shape;1005;p157"/>
          <p:cNvPicPr preferRelativeResize="0"/>
          <p:nvPr/>
        </p:nvPicPr>
        <p:blipFill>
          <a:blip r:embed="rId3">
            <a:alphaModFix/>
          </a:blip>
          <a:stretch>
            <a:fillRect/>
          </a:stretch>
        </p:blipFill>
        <p:spPr>
          <a:xfrm>
            <a:off x="839150" y="636300"/>
            <a:ext cx="1244275" cy="438125"/>
          </a:xfrm>
          <a:prstGeom prst="rect">
            <a:avLst/>
          </a:prstGeom>
          <a:noFill/>
          <a:ln>
            <a:noFill/>
          </a:ln>
        </p:spPr>
      </p:pic>
      <p:graphicFrame>
        <p:nvGraphicFramePr>
          <p:cNvPr id="1006" name="Google Shape;1006;p157"/>
          <p:cNvGraphicFramePr/>
          <p:nvPr/>
        </p:nvGraphicFramePr>
        <p:xfrm>
          <a:off x="814013" y="2526000"/>
          <a:ext cx="3000000" cy="3000000"/>
        </p:xfrm>
        <a:graphic>
          <a:graphicData uri="http://schemas.openxmlformats.org/drawingml/2006/table">
            <a:tbl>
              <a:tblPr>
                <a:noFill/>
                <a:tableStyleId>{8F63CBEC-EC66-405C-A678-B9686B5AC235}</a:tableStyleId>
              </a:tblPr>
              <a:tblGrid>
                <a:gridCol w="3757975"/>
                <a:gridCol w="3757975"/>
              </a:tblGrid>
              <a:tr h="570700">
                <a:tc>
                  <a:txBody>
                    <a:bodyPr/>
                    <a:lstStyle/>
                    <a:p>
                      <a:pPr indent="0" lvl="0" marL="0" rtl="0" algn="ctr">
                        <a:spcBef>
                          <a:spcPts val="0"/>
                        </a:spcBef>
                        <a:spcAft>
                          <a:spcPts val="0"/>
                        </a:spcAft>
                        <a:buNone/>
                      </a:pPr>
                      <a:r>
                        <a:rPr b="1" lang="en" sz="1700"/>
                        <a:t>Reduction Upon Completion of Milestones</a:t>
                      </a:r>
                      <a:endParaRPr b="1" sz="1700"/>
                    </a:p>
                  </a:txBody>
                  <a:tcPr marT="91425" marB="91425" marR="91425" marL="91425"/>
                </a:tc>
                <a:tc>
                  <a:txBody>
                    <a:bodyPr/>
                    <a:lstStyle/>
                    <a:p>
                      <a:pPr indent="0" lvl="0" marL="0" rtl="0" algn="ctr">
                        <a:spcBef>
                          <a:spcPts val="0"/>
                        </a:spcBef>
                        <a:spcAft>
                          <a:spcPts val="0"/>
                        </a:spcAft>
                        <a:buNone/>
                      </a:pPr>
                      <a:r>
                        <a:rPr b="1" lang="en" sz="1700"/>
                        <a:t>Alternative Initial Percentage</a:t>
                      </a:r>
                      <a:endParaRPr b="1" sz="1700"/>
                    </a:p>
                  </a:txBody>
                  <a:tcPr marT="91425" marB="91425" marR="91425" marL="91425"/>
                </a:tc>
              </a:tr>
              <a:tr h="562825">
                <a:tc>
                  <a:txBody>
                    <a:bodyPr/>
                    <a:lstStyle/>
                    <a:p>
                      <a:pPr indent="0" lvl="0" marL="0" rtl="0" algn="ctr">
                        <a:spcBef>
                          <a:spcPts val="0"/>
                        </a:spcBef>
                        <a:spcAft>
                          <a:spcPts val="0"/>
                        </a:spcAft>
                        <a:buNone/>
                      </a:pPr>
                      <a:r>
                        <a:rPr lang="en" sz="1700"/>
                        <a:t>Reduced based on milestone completions</a:t>
                      </a:r>
                      <a:endParaRPr sz="1700"/>
                    </a:p>
                  </a:txBody>
                  <a:tcPr marT="91425" marB="91425" marR="91425" marL="91425" anchor="ctr"/>
                </a:tc>
                <a:tc>
                  <a:txBody>
                    <a:bodyPr/>
                    <a:lstStyle/>
                    <a:p>
                      <a:pPr indent="0" lvl="0" marL="0" rtl="0" algn="ctr">
                        <a:spcBef>
                          <a:spcPts val="0"/>
                        </a:spcBef>
                        <a:spcAft>
                          <a:spcPts val="0"/>
                        </a:spcAft>
                        <a:buNone/>
                      </a:pPr>
                      <a:r>
                        <a:rPr lang="en" sz="1700"/>
                        <a:t>10% until all locations are complete</a:t>
                      </a:r>
                      <a:endParaRPr sz="1700"/>
                    </a:p>
                  </a:txBody>
                  <a:tcPr marT="91425" marB="91425" marR="91425" marL="91425" anchor="ctr"/>
                </a:tc>
              </a:tr>
              <a:tr h="570700">
                <a:tc>
                  <a:txBody>
                    <a:bodyPr/>
                    <a:lstStyle/>
                    <a:p>
                      <a:pPr indent="0" lvl="0" marL="0" rtl="0" algn="ctr">
                        <a:spcBef>
                          <a:spcPts val="0"/>
                        </a:spcBef>
                        <a:spcAft>
                          <a:spcPts val="0"/>
                        </a:spcAft>
                        <a:buNone/>
                      </a:pPr>
                      <a:r>
                        <a:rPr lang="en" sz="1700"/>
                        <a:t>Reimbursed upon completion of milestones</a:t>
                      </a:r>
                      <a:endParaRPr sz="1700"/>
                    </a:p>
                  </a:txBody>
                  <a:tcPr marT="91425" marB="91425" marR="91425" marL="91425" anchor="ctr"/>
                </a:tc>
                <a:tc>
                  <a:txBody>
                    <a:bodyPr/>
                    <a:lstStyle/>
                    <a:p>
                      <a:pPr indent="0" lvl="0" marL="0" rtl="0" algn="ctr">
                        <a:spcBef>
                          <a:spcPts val="0"/>
                        </a:spcBef>
                        <a:spcAft>
                          <a:spcPts val="0"/>
                        </a:spcAft>
                        <a:buNone/>
                      </a:pPr>
                      <a:r>
                        <a:rPr lang="en" sz="1700"/>
                        <a:t>Reimbursement is for periods of no more than 6 months</a:t>
                      </a:r>
                      <a:endParaRPr sz="1700"/>
                    </a:p>
                  </a:txBody>
                  <a:tcPr marT="91425" marB="91425" marR="91425" marL="91425" anchor="ctr"/>
                </a:tc>
              </a:tr>
            </a:tbl>
          </a:graphicData>
        </a:graphic>
      </p:graphicFrame>
      <p:sp>
        <p:nvSpPr>
          <p:cNvPr id="1007" name="Google Shape;1007;p157"/>
          <p:cNvSpPr txBox="1"/>
          <p:nvPr/>
        </p:nvSpPr>
        <p:spPr>
          <a:xfrm>
            <a:off x="876450" y="1904750"/>
            <a:ext cx="7391100" cy="4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rPr>
              <a:t>Options for</a:t>
            </a:r>
            <a:r>
              <a:rPr lang="en" sz="2100">
                <a:solidFill>
                  <a:schemeClr val="dk1"/>
                </a:solidFill>
              </a:rPr>
              <a:t> Letters of Credit and Performance Bonds</a:t>
            </a:r>
            <a:endParaRPr sz="2100">
              <a:solidFill>
                <a:schemeClr val="dk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58"/>
          <p:cNvSpPr txBox="1"/>
          <p:nvPr>
            <p:ph type="title"/>
          </p:nvPr>
        </p:nvSpPr>
        <p:spPr>
          <a:xfrm>
            <a:off x="243475" y="1081950"/>
            <a:ext cx="4178700" cy="29796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lang="en" sz="3070"/>
              <a:t>Financial </a:t>
            </a:r>
            <a:r>
              <a:rPr lang="en" sz="3070"/>
              <a:t>Q</a:t>
            </a:r>
            <a:r>
              <a:rPr lang="en" sz="3070"/>
              <a:t>uestions?</a:t>
            </a:r>
            <a:endParaRPr sz="3070"/>
          </a:p>
          <a:p>
            <a:pPr indent="0" lvl="0" marL="0" rtl="0" algn="ctr">
              <a:spcBef>
                <a:spcPts val="0"/>
              </a:spcBef>
              <a:spcAft>
                <a:spcPts val="0"/>
              </a:spcAft>
              <a:buSzPts val="990"/>
              <a:buNone/>
            </a:pPr>
            <a:r>
              <a:t/>
            </a:r>
            <a:endParaRPr sz="3070"/>
          </a:p>
          <a:p>
            <a:pPr indent="0" lvl="0" marL="0" rtl="0" algn="ctr">
              <a:lnSpc>
                <a:spcPct val="115000"/>
              </a:lnSpc>
              <a:spcBef>
                <a:spcPts val="0"/>
              </a:spcBef>
              <a:spcAft>
                <a:spcPts val="0"/>
              </a:spcAft>
              <a:buSzPts val="990"/>
              <a:buNone/>
            </a:pPr>
            <a:r>
              <a:rPr lang="en" sz="3070"/>
              <a:t>Robert Busch</a:t>
            </a:r>
            <a:endParaRPr sz="3070"/>
          </a:p>
          <a:p>
            <a:pPr indent="0" lvl="0" marL="0" rtl="0" algn="ctr">
              <a:lnSpc>
                <a:spcPct val="115000"/>
              </a:lnSpc>
              <a:spcBef>
                <a:spcPts val="0"/>
              </a:spcBef>
              <a:spcAft>
                <a:spcPts val="0"/>
              </a:spcAft>
              <a:buSzPts val="990"/>
              <a:buNone/>
            </a:pPr>
            <a:r>
              <a:rPr lang="en" sz="3070"/>
              <a:t>rbusch@utah.gov</a:t>
            </a:r>
            <a:endParaRPr sz="3070"/>
          </a:p>
        </p:txBody>
      </p:sp>
      <p:sp>
        <p:nvSpPr>
          <p:cNvPr id="1013" name="Google Shape;1013;p158"/>
          <p:cNvSpPr txBox="1"/>
          <p:nvPr>
            <p:ph type="title"/>
          </p:nvPr>
        </p:nvSpPr>
        <p:spPr>
          <a:xfrm>
            <a:off x="4671725" y="559350"/>
            <a:ext cx="4392300" cy="4024800"/>
          </a:xfrm>
          <a:prstGeom prst="rect">
            <a:avLst/>
          </a:prstGeom>
        </p:spPr>
        <p:txBody>
          <a:bodyPr anchorCtr="0" anchor="ctr" bIns="34275" lIns="68575" spcFirstLastPara="1" rIns="68575" wrap="square" tIns="34275">
            <a:noAutofit/>
          </a:bodyPr>
          <a:lstStyle/>
          <a:p>
            <a:pPr indent="0" lvl="0" marL="0" rtl="0" algn="ctr">
              <a:lnSpc>
                <a:spcPct val="115000"/>
              </a:lnSpc>
              <a:spcBef>
                <a:spcPts val="0"/>
              </a:spcBef>
              <a:spcAft>
                <a:spcPts val="0"/>
              </a:spcAft>
              <a:buSzPts val="990"/>
              <a:buNone/>
            </a:pPr>
            <a:r>
              <a:rPr b="0" lang="en" sz="2400"/>
              <a:t>Relevant links:</a:t>
            </a:r>
            <a:endParaRPr b="0" sz="2400"/>
          </a:p>
          <a:p>
            <a:pPr indent="0" lvl="0" marL="0" rtl="0" algn="ctr">
              <a:lnSpc>
                <a:spcPct val="115000"/>
              </a:lnSpc>
              <a:spcBef>
                <a:spcPts val="0"/>
              </a:spcBef>
              <a:spcAft>
                <a:spcPts val="0"/>
              </a:spcAft>
              <a:buSzPts val="990"/>
              <a:buNone/>
            </a:pPr>
            <a:r>
              <a:t/>
            </a:r>
            <a:endParaRPr b="0" sz="900"/>
          </a:p>
          <a:p>
            <a:pPr indent="-381000" lvl="0" marL="457200" rtl="0" algn="l">
              <a:lnSpc>
                <a:spcPct val="115000"/>
              </a:lnSpc>
              <a:spcBef>
                <a:spcPts val="0"/>
              </a:spcBef>
              <a:spcAft>
                <a:spcPts val="0"/>
              </a:spcAft>
              <a:buSzPts val="2400"/>
              <a:buAutoNum type="arabicPeriod"/>
            </a:pPr>
            <a:r>
              <a:rPr b="0" lang="en" sz="2400" u="sng">
                <a:solidFill>
                  <a:schemeClr val="hlink"/>
                </a:solidFill>
                <a:hlinkClick r:id="rId3"/>
              </a:rPr>
              <a:t>Letter of credit waiver</a:t>
            </a:r>
            <a:endParaRPr b="0" sz="2400"/>
          </a:p>
          <a:p>
            <a:pPr indent="-381000" lvl="0" marL="457200" rtl="0" algn="l">
              <a:lnSpc>
                <a:spcPct val="100000"/>
              </a:lnSpc>
              <a:spcBef>
                <a:spcPts val="1000"/>
              </a:spcBef>
              <a:spcAft>
                <a:spcPts val="0"/>
              </a:spcAft>
              <a:buSzPts val="2400"/>
              <a:buAutoNum type="arabicPeriod"/>
            </a:pPr>
            <a:r>
              <a:rPr b="0" lang="en" sz="2400" u="sng">
                <a:solidFill>
                  <a:schemeClr val="hlink"/>
                </a:solidFill>
                <a:hlinkClick r:id="rId4"/>
              </a:rPr>
              <a:t>Initial Proposal Vol. 2: 2.4.11 Ensuring Minimum Financial Capability (p. 57)</a:t>
            </a:r>
            <a:endParaRPr b="0" sz="2400"/>
          </a:p>
          <a:p>
            <a:pPr indent="-381000" lvl="0" marL="457200" rtl="0" algn="l">
              <a:lnSpc>
                <a:spcPct val="100000"/>
              </a:lnSpc>
              <a:spcBef>
                <a:spcPts val="1000"/>
              </a:spcBef>
              <a:spcAft>
                <a:spcPts val="1000"/>
              </a:spcAft>
              <a:buSzPts val="2400"/>
              <a:buAutoNum type="arabicPeriod"/>
            </a:pPr>
            <a:r>
              <a:rPr b="0" lang="en" sz="2400" u="sng">
                <a:solidFill>
                  <a:schemeClr val="hlink"/>
                </a:solidFill>
                <a:hlinkClick r:id="rId5"/>
              </a:rPr>
              <a:t>BEAD NOFO Financial Capability (p. 72)</a:t>
            </a:r>
            <a:endParaRPr b="0" sz="24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59"/>
          <p:cNvSpPr txBox="1"/>
          <p:nvPr>
            <p:ph type="title"/>
          </p:nvPr>
        </p:nvSpPr>
        <p:spPr>
          <a:xfrm>
            <a:off x="623888" y="1282303"/>
            <a:ext cx="7886700" cy="21396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Starting the BIG BEAD Application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B2552"/>
      </a:dk2>
      <a:lt2>
        <a:srgbClr val="EE5E27"/>
      </a:lt2>
      <a:accent1>
        <a:srgbClr val="8ACDE1"/>
      </a:accent1>
      <a:accent2>
        <a:srgbClr val="473E72"/>
      </a:accent2>
      <a:accent3>
        <a:srgbClr val="BDA79F"/>
      </a:accent3>
      <a:accent4>
        <a:srgbClr val="344A9D"/>
      </a:accent4>
      <a:accent5>
        <a:srgbClr val="5B6163"/>
      </a:accent5>
      <a:accent6>
        <a:srgbClr val="FFF7D6"/>
      </a:accent6>
      <a:hlink>
        <a:srgbClr val="656E9E"/>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