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21"/>
  </p:notesMasterIdLst>
  <p:sldIdLst>
    <p:sldId id="256" r:id="rId2"/>
    <p:sldId id="263" r:id="rId3"/>
    <p:sldId id="266" r:id="rId4"/>
    <p:sldId id="259" r:id="rId5"/>
    <p:sldId id="268" r:id="rId6"/>
    <p:sldId id="267" r:id="rId7"/>
    <p:sldId id="271" r:id="rId8"/>
    <p:sldId id="272" r:id="rId9"/>
    <p:sldId id="261" r:id="rId10"/>
    <p:sldId id="265" r:id="rId11"/>
    <p:sldId id="273" r:id="rId12"/>
    <p:sldId id="279" r:id="rId13"/>
    <p:sldId id="274" r:id="rId14"/>
    <p:sldId id="275" r:id="rId15"/>
    <p:sldId id="276" r:id="rId16"/>
    <p:sldId id="277" r:id="rId17"/>
    <p:sldId id="278" r:id="rId18"/>
    <p:sldId id="260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3"/>
    <p:restoredTop sz="94694"/>
  </p:normalViewPr>
  <p:slideViewPr>
    <p:cSldViewPr snapToGrid="0">
      <p:cViewPr varScale="1">
        <p:scale>
          <a:sx n="109" d="100"/>
          <a:sy n="109" d="100"/>
        </p:scale>
        <p:origin x="200" y="2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d2b9f932a_2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13d2b9f932a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d2b9f932a_2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3d2b9f932a_2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d2b9f932a_2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3d2b9f932a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0389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d2b9f932a_2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3d2b9f932a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359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d2b9f932a_2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3d2b9f932a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052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d2b9f932a_2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3d2b9f932a_2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629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d2b9f932a_2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3d2b9f932a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108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d2b9f932a_2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3d2b9f932a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47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d2b9f932a_2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3d2b9f932a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852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d2b9f932a_2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g13d2b9f932a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d2b9f932a_2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3d2b9f932a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d2b9f932a_2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3d2b9f932a_2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d2b9f932a_2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3d2b9f932a_2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d2b9f932a_2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3d2b9f932a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d2b9f932a_2_2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13d2b9f932a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d2b9f932a_2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13d2b9f932a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d2b9f932a_2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13d2b9f932a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345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d2b9f932a_2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13d2b9f932a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78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d2b9f932a_2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3d2b9f932a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3703" y="-1224289"/>
            <a:ext cx="9291407" cy="69540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85917" y="1942995"/>
            <a:ext cx="8048317" cy="87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408040" y="3849256"/>
            <a:ext cx="2023601" cy="10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2382" y="2322314"/>
            <a:ext cx="3075321" cy="286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447" y="512703"/>
            <a:ext cx="1960787" cy="39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 rotWithShape="1">
          <a:blip r:embed="rId2">
            <a:alphaModFix/>
          </a:blip>
          <a:srcRect l="497" t="14799" r="497" b="1629"/>
          <a:stretch/>
        </p:blipFill>
        <p:spPr>
          <a:xfrm>
            <a:off x="-1" y="-1"/>
            <a:ext cx="91440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 b="-32281"/>
          <a:stretch/>
        </p:blipFill>
        <p:spPr>
          <a:xfrm>
            <a:off x="2841238" y="4299253"/>
            <a:ext cx="3461524" cy="588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4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D6B2C"/>
              </a:buClr>
              <a:buSzPts val="2100"/>
              <a:buNone/>
              <a:defRPr b="1">
                <a:solidFill>
                  <a:srgbClr val="ED6B2C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2333" y="1743075"/>
            <a:ext cx="3968429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13" y="5010913"/>
            <a:ext cx="10281668" cy="45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>
            <a:spLocks noGrp="1"/>
          </p:cNvSpPr>
          <p:nvPr>
            <p:ph type="body" idx="2"/>
          </p:nvPr>
        </p:nvSpPr>
        <p:spPr>
          <a:xfrm>
            <a:off x="628650" y="1917391"/>
            <a:ext cx="7886700" cy="25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  <a:defRPr sz="1500" b="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313" y="5010913"/>
            <a:ext cx="10281668" cy="45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2333" y="1743075"/>
            <a:ext cx="3968429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576263"/>
            <a:ext cx="2507543" cy="50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D6B2C"/>
              </a:buClr>
              <a:buSzPts val="1500"/>
              <a:buNone/>
              <a:defRPr sz="1500" b="1">
                <a:solidFill>
                  <a:srgbClr val="ED6B2C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42333" y="1743075"/>
            <a:ext cx="3968429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3" name="Google Shape;93;p19"/>
          <p:cNvCxnSpPr/>
          <p:nvPr/>
        </p:nvCxnSpPr>
        <p:spPr>
          <a:xfrm>
            <a:off x="0" y="1228764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AEABAB">
                <a:alpha val="4470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9"/>
          <p:cNvSpPr txBox="1">
            <a:spLocks noGrp="1"/>
          </p:cNvSpPr>
          <p:nvPr>
            <p:ph type="body" idx="2"/>
          </p:nvPr>
        </p:nvSpPr>
        <p:spPr>
          <a:xfrm>
            <a:off x="628650" y="1737928"/>
            <a:ext cx="7886700" cy="108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 b="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3"/>
          </p:nvPr>
        </p:nvSpPr>
        <p:spPr>
          <a:xfrm>
            <a:off x="628650" y="2966068"/>
            <a:ext cx="7886700" cy="2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5A9BC"/>
              </a:buClr>
              <a:buSzPts val="1500"/>
              <a:buNone/>
              <a:defRPr sz="1500" b="1">
                <a:solidFill>
                  <a:srgbClr val="25A9BC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4"/>
          </p:nvPr>
        </p:nvSpPr>
        <p:spPr>
          <a:xfrm>
            <a:off x="628650" y="3334777"/>
            <a:ext cx="7886700" cy="108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 b="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13" y="5010913"/>
            <a:ext cx="10281668" cy="45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708880" y="236934"/>
            <a:ext cx="7602185" cy="47160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1299270" y="708084"/>
            <a:ext cx="6678809" cy="55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2704504" y="316546"/>
            <a:ext cx="3868340" cy="33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0CECE"/>
              </a:buClr>
              <a:buSzPts val="1400"/>
              <a:buNone/>
              <a:defRPr sz="1400" b="1">
                <a:solidFill>
                  <a:srgbClr val="D0CEC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7638" y="1381663"/>
            <a:ext cx="1228725" cy="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6094074" y="457150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2704505" y="4454012"/>
            <a:ext cx="3868340" cy="33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  <a:defRPr sz="1400" b="1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3"/>
          </p:nvPr>
        </p:nvSpPr>
        <p:spPr>
          <a:xfrm>
            <a:off x="4669690" y="1670345"/>
            <a:ext cx="3351188" cy="266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4"/>
          </p:nvPr>
        </p:nvSpPr>
        <p:spPr>
          <a:xfrm>
            <a:off x="1159047" y="1670345"/>
            <a:ext cx="3351188" cy="266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46454B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963" y="5015285"/>
            <a:ext cx="9904821" cy="434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26" name="Google Shape;126;p23"/>
          <p:cNvCxnSpPr/>
          <p:nvPr/>
        </p:nvCxnSpPr>
        <p:spPr>
          <a:xfrm>
            <a:off x="0" y="1228764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AEABAB">
                <a:alpha val="4470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03240" cy="2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2"/>
          </p:nvPr>
        </p:nvSpPr>
        <p:spPr>
          <a:xfrm>
            <a:off x="628650" y="1737928"/>
            <a:ext cx="3803240" cy="267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3"/>
          </p:nvPr>
        </p:nvSpPr>
        <p:spPr>
          <a:xfrm>
            <a:off x="4713953" y="1369219"/>
            <a:ext cx="3803240" cy="2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4"/>
          </p:nvPr>
        </p:nvSpPr>
        <p:spPr>
          <a:xfrm>
            <a:off x="4713953" y="1737928"/>
            <a:ext cx="3803240" cy="267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1" name="Google Shape;131;p23" descr="Logo&#10;&#10;Description automatically generated"/>
          <p:cNvPicPr preferRelativeResize="0"/>
          <p:nvPr/>
        </p:nvPicPr>
        <p:blipFill rotWithShape="1">
          <a:blip r:embed="rId3">
            <a:alphaModFix amt="23000"/>
          </a:blip>
          <a:srcRect/>
          <a:stretch/>
        </p:blipFill>
        <p:spPr>
          <a:xfrm>
            <a:off x="6068679" y="2277588"/>
            <a:ext cx="3075321" cy="2865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4359302" y="3294752"/>
            <a:ext cx="4156048" cy="2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C0C0C"/>
              </a:buClr>
              <a:buSzPts val="1500"/>
              <a:buNone/>
              <a:defRPr sz="1500" b="1">
                <a:solidFill>
                  <a:srgbClr val="0C0C0C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2"/>
          </p:nvPr>
        </p:nvSpPr>
        <p:spPr>
          <a:xfrm>
            <a:off x="4359302" y="3663462"/>
            <a:ext cx="4156047" cy="7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0" y="-1"/>
            <a:ext cx="3780845" cy="5143501"/>
          </a:xfrm>
          <a:prstGeom prst="rect">
            <a:avLst/>
          </a:prstGeom>
          <a:solidFill>
            <a:srgbClr val="00ADB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497453" y="273844"/>
            <a:ext cx="2543921" cy="172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3"/>
          </p:nvPr>
        </p:nvSpPr>
        <p:spPr>
          <a:xfrm>
            <a:off x="4359302" y="1857554"/>
            <a:ext cx="4156048" cy="2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C0C0C"/>
              </a:buClr>
              <a:buSzPts val="1500"/>
              <a:buNone/>
              <a:defRPr sz="1500" b="1">
                <a:solidFill>
                  <a:srgbClr val="0C0C0C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4"/>
          </p:nvPr>
        </p:nvSpPr>
        <p:spPr>
          <a:xfrm>
            <a:off x="4359302" y="2226264"/>
            <a:ext cx="4156047" cy="7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5"/>
          </p:nvPr>
        </p:nvSpPr>
        <p:spPr>
          <a:xfrm>
            <a:off x="4359302" y="444210"/>
            <a:ext cx="4156048" cy="2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C0C0C"/>
              </a:buClr>
              <a:buSzPts val="1500"/>
              <a:buNone/>
              <a:defRPr sz="1500" b="1">
                <a:solidFill>
                  <a:srgbClr val="0C0C0C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6"/>
          </p:nvPr>
        </p:nvSpPr>
        <p:spPr>
          <a:xfrm>
            <a:off x="4359302" y="812920"/>
            <a:ext cx="4156047" cy="7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 b="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p24" descr="Logo&#10;&#10;Description automatically generated"/>
          <p:cNvPicPr preferRelativeResize="0"/>
          <p:nvPr/>
        </p:nvPicPr>
        <p:blipFill rotWithShape="1">
          <a:blip r:embed="rId2">
            <a:alphaModFix amt="77000"/>
          </a:blip>
          <a:srcRect r="7428" b="5306"/>
          <a:stretch/>
        </p:blipFill>
        <p:spPr>
          <a:xfrm>
            <a:off x="928011" y="2424010"/>
            <a:ext cx="2852834" cy="2719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>
            <a:spLocks noGrp="1"/>
          </p:cNvSpPr>
          <p:nvPr>
            <p:ph type="body" idx="7"/>
          </p:nvPr>
        </p:nvSpPr>
        <p:spPr>
          <a:xfrm>
            <a:off x="500932" y="3809108"/>
            <a:ext cx="1467016" cy="60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bg>
      <p:bgPr>
        <a:solidFill>
          <a:srgbClr val="C55A1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357071" y="43616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57071" y="1663315"/>
            <a:ext cx="3650400" cy="230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990" y="5092768"/>
            <a:ext cx="4885064" cy="214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57071" y="412458"/>
            <a:ext cx="36504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6574631" y="444002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57071" y="276386"/>
            <a:ext cx="36504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357071" y="1366157"/>
            <a:ext cx="4960600" cy="291192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5524499" y="1366157"/>
            <a:ext cx="3107872" cy="291192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>
            <a:spLocks noGrp="1"/>
          </p:cNvSpPr>
          <p:nvPr>
            <p:ph type="pic" idx="2"/>
          </p:nvPr>
        </p:nvSpPr>
        <p:spPr>
          <a:xfrm>
            <a:off x="356731" y="1365988"/>
            <a:ext cx="4960600" cy="2911928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6"/>
          <p:cNvSpPr>
            <a:spLocks noGrp="1"/>
          </p:cNvSpPr>
          <p:nvPr>
            <p:ph type="pic" idx="3"/>
          </p:nvPr>
        </p:nvSpPr>
        <p:spPr>
          <a:xfrm>
            <a:off x="5524159" y="1365988"/>
            <a:ext cx="3107872" cy="2911928"/>
          </a:xfrm>
          <a:prstGeom prst="rect">
            <a:avLst/>
          </a:prstGeom>
          <a:noFill/>
          <a:ln>
            <a:noFill/>
          </a:ln>
        </p:spPr>
      </p:sp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313" y="5010913"/>
            <a:ext cx="10281668" cy="45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15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ctrTitle"/>
          </p:nvPr>
        </p:nvSpPr>
        <p:spPr>
          <a:xfrm>
            <a:off x="368582" y="2328690"/>
            <a:ext cx="8048317" cy="87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br>
              <a:rPr lang="en-US" dirty="0"/>
            </a:br>
            <a:r>
              <a:rPr lang="en-US" dirty="0"/>
              <a:t>Grant Writing 101</a:t>
            </a:r>
            <a:br>
              <a:rPr lang="en-US" dirty="0"/>
            </a:br>
            <a:r>
              <a:rPr lang="en-US" sz="2800" dirty="0"/>
              <a:t>Center for Rural Development</a:t>
            </a:r>
            <a:br>
              <a:rPr lang="en-US" sz="2800" dirty="0"/>
            </a:br>
            <a:r>
              <a:rPr lang="en-US" sz="2800" dirty="0"/>
              <a:t>Logistics Specialties Inc.</a:t>
            </a:r>
            <a:endParaRPr sz="2800" dirty="0"/>
          </a:p>
        </p:txBody>
      </p:sp>
      <p:sp>
        <p:nvSpPr>
          <p:cNvPr id="183" name="Google Shape;183;p29"/>
          <p:cNvSpPr txBox="1">
            <a:spLocks noGrp="1"/>
          </p:cNvSpPr>
          <p:nvPr>
            <p:ph type="subTitle" idx="1"/>
          </p:nvPr>
        </p:nvSpPr>
        <p:spPr>
          <a:xfrm>
            <a:off x="408040" y="3849256"/>
            <a:ext cx="2023601" cy="10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August 24, 2022</a:t>
            </a:r>
            <a:endParaRPr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sldNum" idx="4294967295"/>
          </p:nvPr>
        </p:nvSpPr>
        <p:spPr>
          <a:xfrm>
            <a:off x="7086600" y="463232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title" idx="4294967295"/>
          </p:nvPr>
        </p:nvSpPr>
        <p:spPr>
          <a:xfrm>
            <a:off x="675860" y="213168"/>
            <a:ext cx="6946840" cy="73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Get Prepared</a:t>
            </a:r>
            <a:endParaRPr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BFD1289-A64E-29EF-F4E1-DBFFE5D18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446652"/>
              </p:ext>
            </p:extLst>
          </p:nvPr>
        </p:nvGraphicFramePr>
        <p:xfrm>
          <a:off x="1285461" y="882804"/>
          <a:ext cx="6946840" cy="412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600" imgH="3530600" progId="Word.Document.12">
                  <p:embed/>
                </p:oleObj>
              </mc:Choice>
              <mc:Fallback>
                <p:oleObj name="Document" r:id="rId3" imgW="5943600" imgH="3530600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BFD1289-A64E-29EF-F4E1-DBFFE5D18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5461" y="882804"/>
                        <a:ext cx="6946840" cy="4126541"/>
                      </a:xfrm>
                      <a:prstGeom prst="rect">
                        <a:avLst/>
                      </a:prstGeom>
                      <a:solidFill>
                        <a:schemeClr val="lt1">
                          <a:alpha val="27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dirty="0"/>
              <a:t>Get Prepared</a:t>
            </a:r>
            <a:endParaRPr dirty="0"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628650" y="1334523"/>
            <a:ext cx="7886700" cy="38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US" sz="2600" kern="1200" dirty="0">
                <a:solidFill>
                  <a:schemeClr val="accent2"/>
                </a:solidFill>
                <a:latin typeface="+mn-lt"/>
              </a:rPr>
              <a:t>Diversity Equity and Inclusion –DEI:</a:t>
            </a:r>
          </a:p>
          <a:p>
            <a:pPr marL="0" indent="0">
              <a:spcBef>
                <a:spcPts val="0"/>
              </a:spcBef>
            </a:pPr>
            <a:endParaRPr lang="en-US" sz="1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2C"/>
              </a:buClr>
              <a:buSzPts val="1500"/>
              <a:buNone/>
            </a:pPr>
            <a:endParaRPr dirty="0"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2"/>
          </p:nvPr>
        </p:nvSpPr>
        <p:spPr>
          <a:xfrm>
            <a:off x="628650" y="1798598"/>
            <a:ext cx="7886700" cy="26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228600" lvl="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Understand your statistics (statsamerica.org, jobs.utah.gov, energyjustice.egs.anl.gov)</a:t>
            </a:r>
          </a:p>
          <a:p>
            <a:pPr marL="228600" lvl="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Outreach to stakeholders</a:t>
            </a:r>
          </a:p>
          <a:p>
            <a:pPr marL="228600" lvl="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Look for tangible ways to measure impacts</a:t>
            </a:r>
          </a:p>
          <a:p>
            <a:pPr marL="228600" lvl="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Develop a plan for your underserved populations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58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dirty="0"/>
              <a:t>Elements of a Grant</a:t>
            </a:r>
            <a:endParaRPr dirty="0"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2"/>
          </p:nvPr>
        </p:nvSpPr>
        <p:spPr>
          <a:xfrm>
            <a:off x="628650" y="1737927"/>
            <a:ext cx="7886700" cy="26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 Narrative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Plan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Budget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Forms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431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dirty="0"/>
              <a:t>Narrative</a:t>
            </a:r>
            <a:endParaRPr dirty="0"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2"/>
          </p:nvPr>
        </p:nvSpPr>
        <p:spPr>
          <a:xfrm>
            <a:off x="628650" y="1737927"/>
            <a:ext cx="7886700" cy="2998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Tell your story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Use Page 1 for Elevator Pitch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Use Headings as Headlines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Use Data to make your case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Visuals: use them…sparingly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/>
              <a:t>Be compliant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57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sz="3300" dirty="0"/>
              <a:t>Work Plan </a:t>
            </a:r>
            <a:endParaRPr sz="3300" dirty="0"/>
          </a:p>
        </p:txBody>
      </p:sp>
      <p:sp>
        <p:nvSpPr>
          <p:cNvPr id="264" name="Google Shape;264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28246" y="1628206"/>
            <a:ext cx="3549833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Goal/Objective</a:t>
            </a:r>
          </a:p>
          <a:p>
            <a:pPr marL="457200" lvl="0" indent="-457200">
              <a:spcBef>
                <a:spcPts val="1000"/>
              </a:spcBef>
              <a:buClrTx/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Tasks/Activity</a:t>
            </a:r>
          </a:p>
          <a:p>
            <a:pPr marL="457200" lvl="0" indent="-457200">
              <a:spcBef>
                <a:spcPts val="1000"/>
              </a:spcBef>
              <a:buClrTx/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Budget</a:t>
            </a:r>
          </a:p>
          <a:p>
            <a:pPr marL="457200" lvl="0" indent="-457200">
              <a:spcBef>
                <a:spcPts val="1000"/>
              </a:spcBef>
              <a:buClrTx/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Deliverables</a:t>
            </a:r>
          </a:p>
          <a:p>
            <a:pPr marL="457200" lvl="0" indent="-457200">
              <a:spcBef>
                <a:spcPts val="1000"/>
              </a:spcBef>
              <a:buClrTx/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Timeline</a:t>
            </a:r>
          </a:p>
          <a:p>
            <a:pPr marL="457200" lvl="0" indent="-457200">
              <a:spcBef>
                <a:spcPts val="1000"/>
              </a:spcBef>
              <a:buClrTx/>
              <a:buFont typeface="+mj-lt"/>
              <a:buAutoNum type="arabicPeriod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Metrics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CFD4EB-F81D-BF3A-C5E2-968721631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7661" y="893982"/>
            <a:ext cx="6166339" cy="4048190"/>
          </a:xfrm>
        </p:spPr>
        <p:txBody>
          <a:bodyPr>
            <a:normAutofit fontScale="47500" lnSpcReduction="20000"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0" dirty="0"/>
              <a:t>1.  What is the overall outcome we desire?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0" dirty="0"/>
              <a:t>2. What activities do we need to meet the goal?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0" dirty="0"/>
              <a:t>3. How much will each activity cost?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0" dirty="0"/>
              <a:t>4. What is the result of each activity?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0" dirty="0"/>
              <a:t>5. How long do we need to do the activities?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0" dirty="0"/>
              <a:t>6. How will we know we accomplished the goal?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dirty="0"/>
              <a:t>Work Plan</a:t>
            </a:r>
            <a:endParaRPr dirty="0"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6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en-US" sz="1600" dirty="0"/>
              <a:t>A good work plan will: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2C"/>
              </a:buClr>
              <a:buSzPts val="1500"/>
              <a:buNone/>
            </a:pPr>
            <a:endParaRPr dirty="0"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2"/>
          </p:nvPr>
        </p:nvSpPr>
        <p:spPr>
          <a:xfrm>
            <a:off x="628650" y="1945943"/>
            <a:ext cx="7886700" cy="26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1"/>
            <a:r>
              <a:rPr lang="en-US" sz="2400" dirty="0"/>
              <a:t>Guide your activities</a:t>
            </a:r>
          </a:p>
          <a:p>
            <a:pPr lvl="1"/>
            <a:r>
              <a:rPr lang="en-US" sz="2400" dirty="0"/>
              <a:t>Track your deliverables</a:t>
            </a:r>
          </a:p>
          <a:p>
            <a:pPr lvl="1"/>
            <a:r>
              <a:rPr lang="en-US" sz="2400" dirty="0"/>
              <a:t>Measure your outcomes</a:t>
            </a:r>
          </a:p>
          <a:p>
            <a:pPr lvl="1"/>
            <a:r>
              <a:rPr lang="en-US" sz="2400" dirty="0"/>
              <a:t>Keep your timeline</a:t>
            </a:r>
          </a:p>
          <a:p>
            <a:pPr lvl="1"/>
            <a:r>
              <a:rPr lang="en-US" sz="2400" dirty="0"/>
              <a:t>Maintain your budget</a:t>
            </a:r>
          </a:p>
          <a:p>
            <a:pPr lvl="1"/>
            <a:r>
              <a:rPr lang="en-US" sz="2400" dirty="0"/>
              <a:t>Provide material for your reports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109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dirty="0"/>
              <a:t>Budget</a:t>
            </a:r>
            <a:endParaRPr dirty="0"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2"/>
          </p:nvPr>
        </p:nvSpPr>
        <p:spPr>
          <a:xfrm>
            <a:off x="628650" y="1758491"/>
            <a:ext cx="7886700" cy="26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28600" lvl="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Stay within parameters</a:t>
            </a:r>
          </a:p>
          <a:p>
            <a:pPr marL="228600" lvl="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Create logical flow from activities to budget request</a:t>
            </a:r>
          </a:p>
          <a:p>
            <a:pPr marL="22860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Matching funds</a:t>
            </a:r>
          </a:p>
          <a:p>
            <a:pPr marL="22860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Be mindful of indirect costs</a:t>
            </a:r>
          </a:p>
          <a:p>
            <a:pPr marL="228600" lvl="0"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Ask for help</a:t>
            </a:r>
          </a:p>
          <a:p>
            <a:pPr lvl="1"/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220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kern="1200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Takeaways–What can I do? </a:t>
            </a:r>
            <a:endParaRPr dirty="0">
              <a:latin typeface="+mn-lt"/>
            </a:endParaRPr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2"/>
          </p:nvPr>
        </p:nvSpPr>
        <p:spPr>
          <a:xfrm>
            <a:off x="628650" y="1945943"/>
            <a:ext cx="7886700" cy="26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1"/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628650" y="1644590"/>
            <a:ext cx="6500191" cy="259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Engage and collaborate with stakeholders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Search for applicable opportunities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Be compliant with requirements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Develop a work plan with metrics and outcomes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Be diligent with records, reports and finances</a:t>
            </a:r>
          </a:p>
        </p:txBody>
      </p:sp>
    </p:spTree>
    <p:extLst>
      <p:ext uri="{BB962C8B-B14F-4D97-AF65-F5344CB8AC3E}">
        <p14:creationId xmlns:p14="http://schemas.microsoft.com/office/powerpoint/2010/main" val="933913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64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3300" dirty="0"/>
              <a:t>Resources</a:t>
            </a:r>
            <a:endParaRPr sz="3300" dirty="0"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623888" y="2019481"/>
            <a:ext cx="7886700" cy="254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dirty="0"/>
              <a:t>grants.gov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</a:pPr>
            <a:r>
              <a:rPr lang="en-US" dirty="0"/>
              <a:t>statsamerica.org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bls.gov/data/tools.htm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energycommunities.gov</a:t>
            </a:r>
          </a:p>
          <a:p>
            <a:pPr marL="0" lvl="0" indent="0">
              <a:spcBef>
                <a:spcPts val="0"/>
              </a:spcBef>
            </a:pPr>
            <a:r>
              <a:rPr lang="en-US" dirty="0"/>
              <a:t>sbir.gov</a:t>
            </a:r>
          </a:p>
          <a:p>
            <a:pPr marL="0" lvl="0" indent="0">
              <a:spcBef>
                <a:spcPts val="0"/>
              </a:spcBef>
            </a:pPr>
            <a:endParaRPr dirty="0"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711" y="736721"/>
            <a:ext cx="7436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3036" y="2110489"/>
            <a:ext cx="34279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Desari</a:t>
            </a:r>
            <a:r>
              <a:rPr lang="en-US" dirty="0"/>
              <a:t> Read, Vice President</a:t>
            </a:r>
          </a:p>
          <a:p>
            <a:r>
              <a:rPr lang="en-US" dirty="0"/>
              <a:t>Grants Engagement and Management</a:t>
            </a:r>
          </a:p>
          <a:p>
            <a:r>
              <a:rPr lang="en-US" dirty="0"/>
              <a:t>Logistics Specialties Inc. (LSI)</a:t>
            </a:r>
          </a:p>
          <a:p>
            <a:r>
              <a:rPr lang="en-US" dirty="0"/>
              <a:t>801-776-0062 </a:t>
            </a:r>
          </a:p>
          <a:p>
            <a:r>
              <a:rPr lang="en-US" dirty="0"/>
              <a:t>dread@lsiwins.com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8771" y="2110489"/>
            <a:ext cx="30248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James Dixon</a:t>
            </a:r>
          </a:p>
          <a:p>
            <a:r>
              <a:rPr lang="fr-FR" dirty="0" err="1"/>
              <a:t>Associate</a:t>
            </a:r>
            <a:r>
              <a:rPr lang="fr-FR" dirty="0"/>
              <a:t> </a:t>
            </a:r>
            <a:r>
              <a:rPr lang="fr-FR" dirty="0" err="1"/>
              <a:t>Director</a:t>
            </a:r>
            <a:endParaRPr lang="fr-FR" dirty="0"/>
          </a:p>
          <a:p>
            <a:r>
              <a:rPr lang="fr-FR" dirty="0"/>
              <a:t>Center for Rural </a:t>
            </a:r>
            <a:r>
              <a:rPr lang="fr-FR" dirty="0" err="1"/>
              <a:t>Development</a:t>
            </a:r>
            <a:endParaRPr lang="fr-FR" dirty="0"/>
          </a:p>
          <a:p>
            <a:r>
              <a:rPr lang="fr-FR" dirty="0"/>
              <a:t>801-538-8687</a:t>
            </a:r>
          </a:p>
          <a:p>
            <a:r>
              <a:rPr lang="fr-FR" dirty="0"/>
              <a:t>jdixon@utah.gov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593710" y="716924"/>
            <a:ext cx="6678809" cy="55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dirty="0"/>
              <a:t>Introductions</a:t>
            </a:r>
            <a:endParaRPr dirty="0"/>
          </a:p>
        </p:txBody>
      </p:sp>
      <p:sp>
        <p:nvSpPr>
          <p:cNvPr id="240" name="Google Shape;240;p36"/>
          <p:cNvSpPr txBox="1">
            <a:spLocks noGrp="1"/>
          </p:cNvSpPr>
          <p:nvPr>
            <p:ph type="sldNum" idx="12"/>
          </p:nvPr>
        </p:nvSpPr>
        <p:spPr>
          <a:xfrm>
            <a:off x="6094074" y="457150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2"/>
          </p:nvPr>
        </p:nvSpPr>
        <p:spPr>
          <a:xfrm>
            <a:off x="2704505" y="4454012"/>
            <a:ext cx="3868340" cy="33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None/>
            </a:pP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3"/>
          </p:nvPr>
        </p:nvSpPr>
        <p:spPr>
          <a:xfrm>
            <a:off x="4669689" y="1670345"/>
            <a:ext cx="3858933" cy="266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2000" dirty="0" err="1"/>
              <a:t>Desari</a:t>
            </a:r>
            <a:r>
              <a:rPr lang="en-US" sz="2000" dirty="0"/>
              <a:t> Read, Vice President</a:t>
            </a:r>
          </a:p>
          <a:p>
            <a:pPr marL="0" lvl="0" indent="0">
              <a:spcBef>
                <a:spcPts val="0"/>
              </a:spcBef>
            </a:pPr>
            <a:r>
              <a:rPr lang="en-US" sz="2000" dirty="0"/>
              <a:t>Grants Engagement and Management</a:t>
            </a:r>
          </a:p>
          <a:p>
            <a:pPr marL="0" lvl="0" indent="0">
              <a:spcBef>
                <a:spcPts val="0"/>
              </a:spcBef>
            </a:pPr>
            <a:endParaRPr lang="en-US" sz="2000" dirty="0"/>
          </a:p>
          <a:p>
            <a:pPr marL="0" lvl="0" indent="0">
              <a:spcBef>
                <a:spcPts val="0"/>
              </a:spcBef>
            </a:pPr>
            <a:r>
              <a:rPr lang="en-US" sz="2000" dirty="0"/>
              <a:t>Logistics Specialties Inc. (LSI)</a:t>
            </a:r>
          </a:p>
          <a:p>
            <a:pPr marL="0" lvl="0" indent="0">
              <a:spcBef>
                <a:spcPts val="0"/>
              </a:spcBef>
            </a:pPr>
            <a:endParaRPr lang="en-US" sz="2000" dirty="0"/>
          </a:p>
          <a:p>
            <a:pPr marL="0" lvl="0" indent="0">
              <a:spcBef>
                <a:spcPts val="0"/>
              </a:spcBef>
            </a:pPr>
            <a:endParaRPr sz="2000" dirty="0"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4"/>
          </p:nvPr>
        </p:nvSpPr>
        <p:spPr>
          <a:xfrm>
            <a:off x="593710" y="1670345"/>
            <a:ext cx="3916525" cy="266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000" dirty="0"/>
              <a:t>Ryan Starks, Go Utah Managing Director of Business Services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000" dirty="0"/>
              <a:t>Center for Rural Development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88" y="3356642"/>
            <a:ext cx="2777147" cy="832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" y="3356642"/>
            <a:ext cx="3133228" cy="8325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432448" y="750546"/>
            <a:ext cx="2543921" cy="172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lvl="0"/>
            <a:r>
              <a:rPr lang="en-US" dirty="0"/>
              <a:t>What are Grants? </a:t>
            </a:r>
            <a:endParaRPr dirty="0"/>
          </a:p>
        </p:txBody>
      </p:sp>
      <p:sp>
        <p:nvSpPr>
          <p:cNvPr id="271" name="Google Shape;271;p39"/>
          <p:cNvSpPr txBox="1">
            <a:spLocks noGrp="1"/>
          </p:cNvSpPr>
          <p:nvPr>
            <p:ph type="body" idx="6"/>
          </p:nvPr>
        </p:nvSpPr>
        <p:spPr>
          <a:xfrm>
            <a:off x="4193308" y="1761990"/>
            <a:ext cx="4529283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Set aside money to support various projects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Does not need to be paid back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Often matching funds are required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Metrics </a:t>
            </a:r>
            <a:r>
              <a:rPr lang="en-US" sz="2400" u="sng" dirty="0"/>
              <a:t>always</a:t>
            </a:r>
            <a:r>
              <a:rPr lang="en-US" sz="2400" dirty="0"/>
              <a:t> required </a:t>
            </a:r>
          </a:p>
          <a:p>
            <a:pPr marL="0" indent="0">
              <a:spcBef>
                <a:spcPts val="0"/>
              </a:spcBef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dirty="0"/>
              <a:t>Grant Process—Where do I Start?</a:t>
            </a:r>
            <a:endParaRPr dirty="0"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4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/>
              <a:t>Identify sources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2C"/>
              </a:buClr>
              <a:buSzPts val="2100"/>
              <a:buNone/>
            </a:pPr>
            <a:endParaRPr dirty="0"/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2"/>
          </p:nvPr>
        </p:nvSpPr>
        <p:spPr>
          <a:xfrm>
            <a:off x="628650" y="1917391"/>
            <a:ext cx="7886700" cy="25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1"/>
            <a:r>
              <a:rPr lang="en-US" sz="2000" dirty="0"/>
              <a:t>Go Utah</a:t>
            </a:r>
          </a:p>
          <a:p>
            <a:pPr lvl="1"/>
            <a:r>
              <a:rPr lang="en-US" sz="2000" dirty="0"/>
              <a:t>Local Sources</a:t>
            </a:r>
          </a:p>
          <a:p>
            <a:pPr lvl="1"/>
            <a:r>
              <a:rPr lang="en-US" sz="2000" dirty="0"/>
              <a:t>Other State Opportunities</a:t>
            </a:r>
          </a:p>
          <a:p>
            <a:pPr lvl="1"/>
            <a:r>
              <a:rPr lang="en-US" sz="2000" dirty="0"/>
              <a:t>Federal Funding</a:t>
            </a:r>
          </a:p>
          <a:p>
            <a:pPr lvl="1"/>
            <a:r>
              <a:rPr lang="en-US" sz="2000" dirty="0"/>
              <a:t>Private Sources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None/>
            </a:pPr>
            <a:endParaRPr dirty="0"/>
          </a:p>
        </p:txBody>
      </p:sp>
      <p:pic>
        <p:nvPicPr>
          <p:cNvPr id="6" name="Picture 2" descr="https://lh3.googleusercontent.com/tgmyTtVyn8torl1R7t32qYNTLbOHT0Jes3VAipykiCfgg8i2wf4xedPlbauVcMrxSNTnW5JQQYzrxM2TGGMquDV0XZPHU5U4YH68g87HowraLfmNVrVJOGizcRtFLFYKCz-9-2cWDv6Qy3O7u0T4c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28" y="1743100"/>
            <a:ext cx="3400012" cy="22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sldNum" idx="12"/>
          </p:nvPr>
        </p:nvSpPr>
        <p:spPr>
          <a:xfrm>
            <a:off x="6574631" y="4440028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title"/>
          </p:nvPr>
        </p:nvSpPr>
        <p:spPr>
          <a:xfrm>
            <a:off x="357071" y="276386"/>
            <a:ext cx="36504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 Activities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525FDA-94CB-4BE9-7C12-BD0EBB190D69}"/>
              </a:ext>
            </a:extLst>
          </p:cNvPr>
          <p:cNvGrpSpPr/>
          <p:nvPr/>
        </p:nvGrpSpPr>
        <p:grpSpPr>
          <a:xfrm>
            <a:off x="233543" y="1229743"/>
            <a:ext cx="8152954" cy="3544238"/>
            <a:chOff x="2231265" y="2012955"/>
            <a:chExt cx="8152954" cy="3544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4262BA-EB5F-1813-0FF1-20639F3008F1}"/>
                </a:ext>
              </a:extLst>
            </p:cNvPr>
            <p:cNvGrpSpPr/>
            <p:nvPr/>
          </p:nvGrpSpPr>
          <p:grpSpPr>
            <a:xfrm>
              <a:off x="2231265" y="2048230"/>
              <a:ext cx="3049507" cy="3356245"/>
              <a:chOff x="937269" y="1398245"/>
              <a:chExt cx="4457057" cy="4905375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87EF38B2-869F-8F38-FA32-9CE725352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3857626"/>
                <a:ext cx="774700" cy="606425"/>
              </a:xfrm>
              <a:custGeom>
                <a:avLst/>
                <a:gdLst>
                  <a:gd name="T0" fmla="*/ 1075 w 1463"/>
                  <a:gd name="T1" fmla="*/ 1144 h 1144"/>
                  <a:gd name="T2" fmla="*/ 1463 w 1463"/>
                  <a:gd name="T3" fmla="*/ 0 h 1144"/>
                  <a:gd name="T4" fmla="*/ 0 w 1463"/>
                  <a:gd name="T5" fmla="*/ 0 h 1144"/>
                  <a:gd name="T6" fmla="*/ 1075 w 1463"/>
                  <a:gd name="T7" fmla="*/ 1144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3" h="1144">
                    <a:moveTo>
                      <a:pt x="1075" y="1144"/>
                    </a:moveTo>
                    <a:lnTo>
                      <a:pt x="1463" y="0"/>
                    </a:lnTo>
                    <a:lnTo>
                      <a:pt x="0" y="0"/>
                    </a:lnTo>
                    <a:lnTo>
                      <a:pt x="1075" y="114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02A6D267-23C1-586B-AC47-BB7F482A8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69" y="1398245"/>
                <a:ext cx="4418013" cy="4905375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>
                <a:gsLst>
                  <a:gs pos="62808">
                    <a:schemeClr val="tx1">
                      <a:lumMod val="50000"/>
                      <a:lumOff val="50000"/>
                      <a:alpha val="64000"/>
                    </a:schemeClr>
                  </a:gs>
                  <a:gs pos="34000">
                    <a:schemeClr val="tx1">
                      <a:lumMod val="50000"/>
                      <a:lumOff val="50000"/>
                      <a:alpha val="45000"/>
                    </a:schemeClr>
                  </a:gs>
                  <a:gs pos="0">
                    <a:srgbClr val="DCE1E7"/>
                  </a:gs>
                  <a:gs pos="82000">
                    <a:srgbClr val="DCE1E7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F125C34D-8398-A967-9947-48B275635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13" y="1398245"/>
                <a:ext cx="4418013" cy="4905374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rgbClr val="E5E8ED"/>
                  </a:gs>
                  <a:gs pos="0">
                    <a:srgbClr val="E6E9EE"/>
                  </a:gs>
                  <a:gs pos="100000">
                    <a:srgbClr val="E5E8ED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18C1C317-00FC-6E36-0E63-0B3AD362F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2255838"/>
                <a:ext cx="2878138" cy="1601788"/>
              </a:xfrm>
              <a:custGeom>
                <a:avLst/>
                <a:gdLst>
                  <a:gd name="T0" fmla="*/ 0 w 5438"/>
                  <a:gd name="T1" fmla="*/ 3028 h 3028"/>
                  <a:gd name="T2" fmla="*/ 1463 w 5438"/>
                  <a:gd name="T3" fmla="*/ 3028 h 3028"/>
                  <a:gd name="T4" fmla="*/ 4002 w 5438"/>
                  <a:gd name="T5" fmla="*/ 3028 h 3028"/>
                  <a:gd name="T6" fmla="*/ 5438 w 5438"/>
                  <a:gd name="T7" fmla="*/ 1555 h 3028"/>
                  <a:gd name="T8" fmla="*/ 4937 w 5438"/>
                  <a:gd name="T9" fmla="*/ 0 h 3028"/>
                  <a:gd name="T10" fmla="*/ 926 w 5438"/>
                  <a:gd name="T11" fmla="*/ 0 h 3028"/>
                  <a:gd name="T12" fmla="*/ 0 w 5438"/>
                  <a:gd name="T13" fmla="*/ 3028 h 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8" h="3028">
                    <a:moveTo>
                      <a:pt x="0" y="3028"/>
                    </a:moveTo>
                    <a:lnTo>
                      <a:pt x="1463" y="3028"/>
                    </a:lnTo>
                    <a:lnTo>
                      <a:pt x="4002" y="3028"/>
                    </a:lnTo>
                    <a:lnTo>
                      <a:pt x="5438" y="1555"/>
                    </a:lnTo>
                    <a:lnTo>
                      <a:pt x="4937" y="0"/>
                    </a:lnTo>
                    <a:lnTo>
                      <a:pt x="926" y="0"/>
                    </a:lnTo>
                    <a:lnTo>
                      <a:pt x="0" y="302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7FEC5A-0723-568E-5593-8D7B4D653CF2}"/>
                </a:ext>
              </a:extLst>
            </p:cNvPr>
            <p:cNvCxnSpPr/>
            <p:nvPr/>
          </p:nvCxnSpPr>
          <p:spPr>
            <a:xfrm>
              <a:off x="3025648" y="5557193"/>
              <a:ext cx="541945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7EF936-F827-69D0-24E2-48EFDCFB7F8B}"/>
                </a:ext>
              </a:extLst>
            </p:cNvPr>
            <p:cNvGrpSpPr/>
            <p:nvPr/>
          </p:nvGrpSpPr>
          <p:grpSpPr>
            <a:xfrm>
              <a:off x="4704101" y="2068240"/>
              <a:ext cx="3192029" cy="3356245"/>
              <a:chOff x="937269" y="1398245"/>
              <a:chExt cx="4457057" cy="4905375"/>
            </a:xfrm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7F6A7521-B13D-D504-3792-E7E149155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3857626"/>
                <a:ext cx="774700" cy="606425"/>
              </a:xfrm>
              <a:custGeom>
                <a:avLst/>
                <a:gdLst>
                  <a:gd name="T0" fmla="*/ 1075 w 1463"/>
                  <a:gd name="T1" fmla="*/ 1144 h 1144"/>
                  <a:gd name="T2" fmla="*/ 1463 w 1463"/>
                  <a:gd name="T3" fmla="*/ 0 h 1144"/>
                  <a:gd name="T4" fmla="*/ 0 w 1463"/>
                  <a:gd name="T5" fmla="*/ 0 h 1144"/>
                  <a:gd name="T6" fmla="*/ 1075 w 1463"/>
                  <a:gd name="T7" fmla="*/ 1144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3" h="1144">
                    <a:moveTo>
                      <a:pt x="1075" y="1144"/>
                    </a:moveTo>
                    <a:lnTo>
                      <a:pt x="1463" y="0"/>
                    </a:lnTo>
                    <a:lnTo>
                      <a:pt x="0" y="0"/>
                    </a:lnTo>
                    <a:lnTo>
                      <a:pt x="1075" y="114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E5CE92CA-C4E2-EDA6-3ECF-71F6E3642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69" y="1398245"/>
                <a:ext cx="4418013" cy="4905375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>
                <a:gsLst>
                  <a:gs pos="62808">
                    <a:schemeClr val="tx1">
                      <a:lumMod val="50000"/>
                      <a:lumOff val="50000"/>
                      <a:alpha val="64000"/>
                    </a:schemeClr>
                  </a:gs>
                  <a:gs pos="34000">
                    <a:schemeClr val="tx1">
                      <a:lumMod val="50000"/>
                      <a:lumOff val="50000"/>
                      <a:alpha val="45000"/>
                    </a:schemeClr>
                  </a:gs>
                  <a:gs pos="0">
                    <a:srgbClr val="DCE1E7"/>
                  </a:gs>
                  <a:gs pos="82000">
                    <a:srgbClr val="DCE1E7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A564F4FA-597F-69D2-6961-AD329EB6D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13" y="1398245"/>
                <a:ext cx="4418013" cy="4905374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rgbClr val="E5E8ED"/>
                  </a:gs>
                  <a:gs pos="0">
                    <a:srgbClr val="E6E9EE"/>
                  </a:gs>
                  <a:gs pos="100000">
                    <a:srgbClr val="E5E8ED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4BC74837-614A-3155-6B81-79362B014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2255838"/>
                <a:ext cx="2878138" cy="1601788"/>
              </a:xfrm>
              <a:custGeom>
                <a:avLst/>
                <a:gdLst>
                  <a:gd name="T0" fmla="*/ 0 w 5438"/>
                  <a:gd name="T1" fmla="*/ 3028 h 3028"/>
                  <a:gd name="T2" fmla="*/ 1463 w 5438"/>
                  <a:gd name="T3" fmla="*/ 3028 h 3028"/>
                  <a:gd name="T4" fmla="*/ 4002 w 5438"/>
                  <a:gd name="T5" fmla="*/ 3028 h 3028"/>
                  <a:gd name="T6" fmla="*/ 5438 w 5438"/>
                  <a:gd name="T7" fmla="*/ 1555 h 3028"/>
                  <a:gd name="T8" fmla="*/ 4937 w 5438"/>
                  <a:gd name="T9" fmla="*/ 0 h 3028"/>
                  <a:gd name="T10" fmla="*/ 926 w 5438"/>
                  <a:gd name="T11" fmla="*/ 0 h 3028"/>
                  <a:gd name="T12" fmla="*/ 0 w 5438"/>
                  <a:gd name="T13" fmla="*/ 3028 h 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8" h="3028">
                    <a:moveTo>
                      <a:pt x="0" y="3028"/>
                    </a:moveTo>
                    <a:lnTo>
                      <a:pt x="1463" y="3028"/>
                    </a:lnTo>
                    <a:lnTo>
                      <a:pt x="4002" y="3028"/>
                    </a:lnTo>
                    <a:lnTo>
                      <a:pt x="5438" y="1555"/>
                    </a:lnTo>
                    <a:lnTo>
                      <a:pt x="4937" y="0"/>
                    </a:lnTo>
                    <a:lnTo>
                      <a:pt x="926" y="0"/>
                    </a:lnTo>
                    <a:lnTo>
                      <a:pt x="0" y="30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695CB2B-B5BE-F4B7-73D1-303698958D70}"/>
                </a:ext>
              </a:extLst>
            </p:cNvPr>
            <p:cNvCxnSpPr/>
            <p:nvPr/>
          </p:nvCxnSpPr>
          <p:spPr>
            <a:xfrm>
              <a:off x="5504220" y="5557193"/>
              <a:ext cx="5419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BAFC91-86BA-A927-51FC-115570709336}"/>
                </a:ext>
              </a:extLst>
            </p:cNvPr>
            <p:cNvGrpSpPr/>
            <p:nvPr/>
          </p:nvGrpSpPr>
          <p:grpSpPr>
            <a:xfrm>
              <a:off x="7334712" y="2012955"/>
              <a:ext cx="3049507" cy="3356245"/>
              <a:chOff x="937269" y="1398245"/>
              <a:chExt cx="4457057" cy="4905375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F2799407-ADD4-E263-EF4F-13A92BC6D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3857626"/>
                <a:ext cx="774700" cy="606425"/>
              </a:xfrm>
              <a:custGeom>
                <a:avLst/>
                <a:gdLst>
                  <a:gd name="T0" fmla="*/ 1075 w 1463"/>
                  <a:gd name="T1" fmla="*/ 1144 h 1144"/>
                  <a:gd name="T2" fmla="*/ 1463 w 1463"/>
                  <a:gd name="T3" fmla="*/ 0 h 1144"/>
                  <a:gd name="T4" fmla="*/ 0 w 1463"/>
                  <a:gd name="T5" fmla="*/ 0 h 1144"/>
                  <a:gd name="T6" fmla="*/ 1075 w 1463"/>
                  <a:gd name="T7" fmla="*/ 1144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3" h="1144">
                    <a:moveTo>
                      <a:pt x="1075" y="1144"/>
                    </a:moveTo>
                    <a:lnTo>
                      <a:pt x="1463" y="0"/>
                    </a:lnTo>
                    <a:lnTo>
                      <a:pt x="0" y="0"/>
                    </a:lnTo>
                    <a:lnTo>
                      <a:pt x="1075" y="1144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C4720724-6911-ECD5-503C-EA1C7F176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69" y="1398245"/>
                <a:ext cx="4418013" cy="4905375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>
                <a:gsLst>
                  <a:gs pos="62808">
                    <a:schemeClr val="tx1">
                      <a:lumMod val="50000"/>
                      <a:lumOff val="50000"/>
                      <a:alpha val="64000"/>
                    </a:schemeClr>
                  </a:gs>
                  <a:gs pos="34000">
                    <a:schemeClr val="tx1">
                      <a:lumMod val="50000"/>
                      <a:lumOff val="50000"/>
                      <a:alpha val="45000"/>
                    </a:schemeClr>
                  </a:gs>
                  <a:gs pos="0">
                    <a:srgbClr val="DCE1E7"/>
                  </a:gs>
                  <a:gs pos="82000">
                    <a:srgbClr val="DCE1E7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09A20E59-562E-3857-9740-F45D2871E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13" y="1398245"/>
                <a:ext cx="4418013" cy="4905374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rgbClr val="E5E8ED"/>
                  </a:gs>
                  <a:gs pos="0">
                    <a:srgbClr val="E6E9EE"/>
                  </a:gs>
                  <a:gs pos="100000">
                    <a:srgbClr val="E5E8ED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2123CFAB-3C74-D42F-CABB-2191BE392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2255838"/>
                <a:ext cx="2878138" cy="1601788"/>
              </a:xfrm>
              <a:custGeom>
                <a:avLst/>
                <a:gdLst>
                  <a:gd name="T0" fmla="*/ 0 w 5438"/>
                  <a:gd name="T1" fmla="*/ 3028 h 3028"/>
                  <a:gd name="T2" fmla="*/ 1463 w 5438"/>
                  <a:gd name="T3" fmla="*/ 3028 h 3028"/>
                  <a:gd name="T4" fmla="*/ 4002 w 5438"/>
                  <a:gd name="T5" fmla="*/ 3028 h 3028"/>
                  <a:gd name="T6" fmla="*/ 5438 w 5438"/>
                  <a:gd name="T7" fmla="*/ 1555 h 3028"/>
                  <a:gd name="T8" fmla="*/ 4937 w 5438"/>
                  <a:gd name="T9" fmla="*/ 0 h 3028"/>
                  <a:gd name="T10" fmla="*/ 926 w 5438"/>
                  <a:gd name="T11" fmla="*/ 0 h 3028"/>
                  <a:gd name="T12" fmla="*/ 0 w 5438"/>
                  <a:gd name="T13" fmla="*/ 3028 h 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8" h="3028">
                    <a:moveTo>
                      <a:pt x="0" y="3028"/>
                    </a:moveTo>
                    <a:lnTo>
                      <a:pt x="1463" y="3028"/>
                    </a:lnTo>
                    <a:lnTo>
                      <a:pt x="4002" y="3028"/>
                    </a:lnTo>
                    <a:lnTo>
                      <a:pt x="5438" y="1555"/>
                    </a:lnTo>
                    <a:lnTo>
                      <a:pt x="4937" y="0"/>
                    </a:lnTo>
                    <a:lnTo>
                      <a:pt x="926" y="0"/>
                    </a:lnTo>
                    <a:lnTo>
                      <a:pt x="0" y="30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65C8EA-F0BB-8BA6-624F-F0FBBF86BC9D}"/>
                </a:ext>
              </a:extLst>
            </p:cNvPr>
            <p:cNvCxnSpPr/>
            <p:nvPr/>
          </p:nvCxnSpPr>
          <p:spPr>
            <a:xfrm>
              <a:off x="8060700" y="5557193"/>
              <a:ext cx="541945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6ABC1-1A2A-B434-733B-193EE232B2DD}"/>
                </a:ext>
              </a:extLst>
            </p:cNvPr>
            <p:cNvSpPr txBox="1">
              <a:spLocks/>
            </p:cNvSpPr>
            <p:nvPr/>
          </p:nvSpPr>
          <p:spPr>
            <a:xfrm>
              <a:off x="2790126" y="3877154"/>
              <a:ext cx="2045171" cy="120032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Pre-Proposal Activities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C8E774-4AF8-E365-715B-3D30D3612166}"/>
                </a:ext>
              </a:extLst>
            </p:cNvPr>
            <p:cNvSpPr txBox="1">
              <a:spLocks/>
            </p:cNvSpPr>
            <p:nvPr/>
          </p:nvSpPr>
          <p:spPr>
            <a:xfrm>
              <a:off x="5243318" y="3855971"/>
              <a:ext cx="2372777" cy="120032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Proposal Development Activities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2BDCD8-F758-36AB-2B34-24703A219552}"/>
                </a:ext>
              </a:extLst>
            </p:cNvPr>
            <p:cNvSpPr txBox="1">
              <a:spLocks/>
            </p:cNvSpPr>
            <p:nvPr/>
          </p:nvSpPr>
          <p:spPr>
            <a:xfrm>
              <a:off x="7912515" y="3886298"/>
              <a:ext cx="1643973" cy="120032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Post Award Activities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1E5B80-01EE-4D26-7BD8-5E009C213FB9}"/>
                </a:ext>
              </a:extLst>
            </p:cNvPr>
            <p:cNvSpPr txBox="1"/>
            <p:nvPr/>
          </p:nvSpPr>
          <p:spPr>
            <a:xfrm rot="156748">
              <a:off x="3051351" y="2416902"/>
              <a:ext cx="1170435" cy="115448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3000000" lon="0" rev="21299999"/>
              </a:camera>
              <a:lightRig rig="threePt" dir="t"/>
            </a:scene3d>
          </p:spPr>
          <p:txBody>
            <a:bodyPr wrap="square" lIns="0" tIns="0" rIns="0" bIns="0" rtlCol="0" anchor="b" anchorCtr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ctr"/>
              <a:r>
                <a:rPr lang="en-US" sz="7502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4F2699-9B49-0DB2-DC76-201FBCC699FC}"/>
                </a:ext>
              </a:extLst>
            </p:cNvPr>
            <p:cNvSpPr txBox="1"/>
            <p:nvPr/>
          </p:nvSpPr>
          <p:spPr>
            <a:xfrm rot="16200000">
              <a:off x="3002083" y="2938441"/>
              <a:ext cx="503875" cy="23083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lIns="0" tIns="0" rIns="0" bIns="0" rtlCol="0" anchor="b" anchorCtr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pPr algn="ctr"/>
              <a:r>
                <a:rPr lang="en-US" sz="15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STEP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B5370B-904D-E6B1-AD67-6D6936BA4978}"/>
                </a:ext>
              </a:extLst>
            </p:cNvPr>
            <p:cNvSpPr txBox="1"/>
            <p:nvPr/>
          </p:nvSpPr>
          <p:spPr>
            <a:xfrm>
              <a:off x="5545208" y="2416891"/>
              <a:ext cx="1170435" cy="115448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3000000" lon="0" rev="21593999"/>
              </a:camera>
              <a:lightRig rig="threePt" dir="t"/>
            </a:scene3d>
          </p:spPr>
          <p:txBody>
            <a:bodyPr wrap="square" lIns="0" tIns="0" rIns="0" bIns="0" rtlCol="0" anchor="b" anchorCtr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ctr"/>
              <a:r>
                <a:rPr lang="en-US" sz="7502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B17681-E30F-074D-0B25-4A94F0097F5C}"/>
                </a:ext>
              </a:extLst>
            </p:cNvPr>
            <p:cNvSpPr txBox="1"/>
            <p:nvPr/>
          </p:nvSpPr>
          <p:spPr>
            <a:xfrm rot="16200000">
              <a:off x="5441456" y="2938441"/>
              <a:ext cx="503875" cy="23083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lIns="0" tIns="0" rIns="0" bIns="0" rtlCol="0" anchor="b" anchorCtr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pPr algn="ctr"/>
              <a:r>
                <a:rPr lang="en-US" sz="15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STEP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0547D3-4FD4-10ED-3C4F-0A27678C13BA}"/>
                </a:ext>
              </a:extLst>
            </p:cNvPr>
            <p:cNvSpPr txBox="1"/>
            <p:nvPr/>
          </p:nvSpPr>
          <p:spPr>
            <a:xfrm>
              <a:off x="7912515" y="2416891"/>
              <a:ext cx="1170435" cy="115448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3000000" lon="0" rev="21593999"/>
              </a:camera>
              <a:lightRig rig="threePt" dir="t"/>
            </a:scene3d>
          </p:spPr>
          <p:txBody>
            <a:bodyPr wrap="square" lIns="0" tIns="0" rIns="0" bIns="0" rtlCol="0" anchor="b" anchorCtr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ctr"/>
              <a:r>
                <a:rPr lang="en-US" sz="7502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45E0ED-A0D4-1E1B-B44D-545DF513B31A}"/>
                </a:ext>
              </a:extLst>
            </p:cNvPr>
            <p:cNvSpPr txBox="1"/>
            <p:nvPr/>
          </p:nvSpPr>
          <p:spPr>
            <a:xfrm rot="16200000">
              <a:off x="7808763" y="2938441"/>
              <a:ext cx="503875" cy="23083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lIns="0" tIns="0" rIns="0" bIns="0" rtlCol="0" anchor="b" anchorCtr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pPr algn="ctr"/>
              <a:r>
                <a:rPr lang="en-US" sz="15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STEP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sldNum" idx="12"/>
          </p:nvPr>
        </p:nvSpPr>
        <p:spPr>
          <a:xfrm>
            <a:off x="357071" y="43616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387406" y="1415459"/>
            <a:ext cx="3911573" cy="282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Interpret Proposal Requirements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Prepare a Checklist and Timeline for Submission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Conduct Preliminary Research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Collaborate with Partners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Contact with Federal Agency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Registrations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357071" y="412458"/>
            <a:ext cx="36504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dirty="0"/>
              <a:t>Grant Activities</a:t>
            </a: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855EB0-3742-CAA9-0C4D-401A04049DA6}"/>
              </a:ext>
            </a:extLst>
          </p:cNvPr>
          <p:cNvGrpSpPr/>
          <p:nvPr/>
        </p:nvGrpSpPr>
        <p:grpSpPr>
          <a:xfrm>
            <a:off x="5439034" y="1056854"/>
            <a:ext cx="3086899" cy="3650613"/>
            <a:chOff x="2289434" y="2017972"/>
            <a:chExt cx="3049507" cy="353922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A00138-AE90-B49C-46B8-95D091F7FA93}"/>
                </a:ext>
              </a:extLst>
            </p:cNvPr>
            <p:cNvGrpSpPr/>
            <p:nvPr/>
          </p:nvGrpSpPr>
          <p:grpSpPr>
            <a:xfrm>
              <a:off x="2289434" y="2017972"/>
              <a:ext cx="3049507" cy="3356245"/>
              <a:chOff x="937269" y="1398245"/>
              <a:chExt cx="4457057" cy="4905375"/>
            </a:xfrm>
          </p:grpSpPr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487160CC-DDBF-3B5C-7E13-656C8D429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3857626"/>
                <a:ext cx="774700" cy="606425"/>
              </a:xfrm>
              <a:custGeom>
                <a:avLst/>
                <a:gdLst>
                  <a:gd name="T0" fmla="*/ 1075 w 1463"/>
                  <a:gd name="T1" fmla="*/ 1144 h 1144"/>
                  <a:gd name="T2" fmla="*/ 1463 w 1463"/>
                  <a:gd name="T3" fmla="*/ 0 h 1144"/>
                  <a:gd name="T4" fmla="*/ 0 w 1463"/>
                  <a:gd name="T5" fmla="*/ 0 h 1144"/>
                  <a:gd name="T6" fmla="*/ 1075 w 1463"/>
                  <a:gd name="T7" fmla="*/ 1144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3" h="1144">
                    <a:moveTo>
                      <a:pt x="1075" y="1144"/>
                    </a:moveTo>
                    <a:lnTo>
                      <a:pt x="1463" y="0"/>
                    </a:lnTo>
                    <a:lnTo>
                      <a:pt x="0" y="0"/>
                    </a:lnTo>
                    <a:lnTo>
                      <a:pt x="1075" y="114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0C54F9FE-E655-6643-F2C6-81AB4479E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69" y="1398245"/>
                <a:ext cx="4418013" cy="4905375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>
                <a:gsLst>
                  <a:gs pos="62808">
                    <a:schemeClr val="tx1">
                      <a:lumMod val="50000"/>
                      <a:lumOff val="50000"/>
                      <a:alpha val="64000"/>
                    </a:schemeClr>
                  </a:gs>
                  <a:gs pos="34000">
                    <a:schemeClr val="tx1">
                      <a:lumMod val="50000"/>
                      <a:lumOff val="50000"/>
                      <a:alpha val="45000"/>
                    </a:schemeClr>
                  </a:gs>
                  <a:gs pos="0">
                    <a:srgbClr val="DCE1E7"/>
                  </a:gs>
                  <a:gs pos="82000">
                    <a:srgbClr val="DCE1E7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D03BC8C-0850-325A-72B7-0AA40E4C6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13" y="1398245"/>
                <a:ext cx="4418013" cy="4905374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rgbClr val="E5E8ED"/>
                  </a:gs>
                  <a:gs pos="0">
                    <a:srgbClr val="E6E9EE"/>
                  </a:gs>
                  <a:gs pos="100000">
                    <a:srgbClr val="E5E8ED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2F63C54D-DE0A-9C7C-2016-C2D3ED9F1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2255838"/>
                <a:ext cx="2878138" cy="1601788"/>
              </a:xfrm>
              <a:custGeom>
                <a:avLst/>
                <a:gdLst>
                  <a:gd name="T0" fmla="*/ 0 w 5438"/>
                  <a:gd name="T1" fmla="*/ 3028 h 3028"/>
                  <a:gd name="T2" fmla="*/ 1463 w 5438"/>
                  <a:gd name="T3" fmla="*/ 3028 h 3028"/>
                  <a:gd name="T4" fmla="*/ 4002 w 5438"/>
                  <a:gd name="T5" fmla="*/ 3028 h 3028"/>
                  <a:gd name="T6" fmla="*/ 5438 w 5438"/>
                  <a:gd name="T7" fmla="*/ 1555 h 3028"/>
                  <a:gd name="T8" fmla="*/ 4937 w 5438"/>
                  <a:gd name="T9" fmla="*/ 0 h 3028"/>
                  <a:gd name="T10" fmla="*/ 926 w 5438"/>
                  <a:gd name="T11" fmla="*/ 0 h 3028"/>
                  <a:gd name="T12" fmla="*/ 0 w 5438"/>
                  <a:gd name="T13" fmla="*/ 3028 h 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8" h="3028">
                    <a:moveTo>
                      <a:pt x="0" y="3028"/>
                    </a:moveTo>
                    <a:lnTo>
                      <a:pt x="1463" y="3028"/>
                    </a:lnTo>
                    <a:lnTo>
                      <a:pt x="4002" y="3028"/>
                    </a:lnTo>
                    <a:lnTo>
                      <a:pt x="5438" y="1555"/>
                    </a:lnTo>
                    <a:lnTo>
                      <a:pt x="4937" y="0"/>
                    </a:lnTo>
                    <a:lnTo>
                      <a:pt x="926" y="0"/>
                    </a:lnTo>
                    <a:lnTo>
                      <a:pt x="0" y="302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332015-FFC8-6750-68DA-8D3A5507110B}"/>
                </a:ext>
              </a:extLst>
            </p:cNvPr>
            <p:cNvCxnSpPr/>
            <p:nvPr/>
          </p:nvCxnSpPr>
          <p:spPr>
            <a:xfrm>
              <a:off x="3025648" y="5557193"/>
              <a:ext cx="541945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8CE6D8-C577-CAC7-6F41-82D7E50D2722}"/>
                </a:ext>
              </a:extLst>
            </p:cNvPr>
            <p:cNvSpPr txBox="1"/>
            <p:nvPr/>
          </p:nvSpPr>
          <p:spPr>
            <a:xfrm rot="156748">
              <a:off x="3051351" y="2416902"/>
              <a:ext cx="1170435" cy="115448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3000000" lon="0" rev="21299999"/>
              </a:camera>
              <a:lightRig rig="threePt" dir="t"/>
            </a:scene3d>
          </p:spPr>
          <p:txBody>
            <a:bodyPr wrap="square" lIns="0" tIns="0" rIns="0" bIns="0" rtlCol="0" anchor="b" anchorCtr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ctr"/>
              <a:r>
                <a:rPr lang="en-US" sz="7502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3FB5C7-C340-4C18-95AA-C965312F3CDB}"/>
                </a:ext>
              </a:extLst>
            </p:cNvPr>
            <p:cNvSpPr txBox="1"/>
            <p:nvPr/>
          </p:nvSpPr>
          <p:spPr>
            <a:xfrm rot="16200000">
              <a:off x="3002083" y="2938441"/>
              <a:ext cx="503875" cy="23083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lIns="0" tIns="0" rIns="0" bIns="0" rtlCol="0" anchor="b" anchorCtr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pPr algn="ctr"/>
              <a:r>
                <a:rPr lang="en-US" sz="15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STEP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5958BA-094F-EC74-2D25-DF7EA62AC0A2}"/>
                </a:ext>
              </a:extLst>
            </p:cNvPr>
            <p:cNvSpPr txBox="1"/>
            <p:nvPr/>
          </p:nvSpPr>
          <p:spPr>
            <a:xfrm>
              <a:off x="2643869" y="3990913"/>
              <a:ext cx="160362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Pre-Proposal Activities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sldNum" idx="12"/>
          </p:nvPr>
        </p:nvSpPr>
        <p:spPr>
          <a:xfrm>
            <a:off x="357071" y="43616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357071" y="1628646"/>
            <a:ext cx="3650400" cy="282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Proposal Outline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Narrative, Work Plan, and Budget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and Merit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Proposal Submission</a:t>
            </a:r>
            <a:endParaRPr dirty="0"/>
          </a:p>
        </p:txBody>
      </p:sp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357071" y="412458"/>
            <a:ext cx="36504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dirty="0"/>
              <a:t>Grant Activities</a:t>
            </a:r>
            <a:endParaRPr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21BF2D-0C88-832B-D8B8-9A9B8ED758A6}"/>
              </a:ext>
            </a:extLst>
          </p:cNvPr>
          <p:cNvGrpSpPr/>
          <p:nvPr/>
        </p:nvGrpSpPr>
        <p:grpSpPr>
          <a:xfrm>
            <a:off x="5447927" y="1071981"/>
            <a:ext cx="3192029" cy="3563493"/>
            <a:chOff x="2205194" y="2099184"/>
            <a:chExt cx="3192029" cy="356349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DD5A5E-FC71-D110-8DAC-1DA92E7E8CA1}"/>
                </a:ext>
              </a:extLst>
            </p:cNvPr>
            <p:cNvGrpSpPr/>
            <p:nvPr/>
          </p:nvGrpSpPr>
          <p:grpSpPr>
            <a:xfrm>
              <a:off x="2205194" y="2099184"/>
              <a:ext cx="3192029" cy="3356245"/>
              <a:chOff x="937269" y="1398245"/>
              <a:chExt cx="4457057" cy="4905375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8EC9552E-A774-98BD-0929-C80EB885B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3857626"/>
                <a:ext cx="774700" cy="606425"/>
              </a:xfrm>
              <a:custGeom>
                <a:avLst/>
                <a:gdLst>
                  <a:gd name="T0" fmla="*/ 1075 w 1463"/>
                  <a:gd name="T1" fmla="*/ 1144 h 1144"/>
                  <a:gd name="T2" fmla="*/ 1463 w 1463"/>
                  <a:gd name="T3" fmla="*/ 0 h 1144"/>
                  <a:gd name="T4" fmla="*/ 0 w 1463"/>
                  <a:gd name="T5" fmla="*/ 0 h 1144"/>
                  <a:gd name="T6" fmla="*/ 1075 w 1463"/>
                  <a:gd name="T7" fmla="*/ 1144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3" h="1144">
                    <a:moveTo>
                      <a:pt x="1075" y="1144"/>
                    </a:moveTo>
                    <a:lnTo>
                      <a:pt x="1463" y="0"/>
                    </a:lnTo>
                    <a:lnTo>
                      <a:pt x="0" y="0"/>
                    </a:lnTo>
                    <a:lnTo>
                      <a:pt x="1075" y="114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B88BD985-4D50-50EF-3B4E-5808233A7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69" y="1398245"/>
                <a:ext cx="4418013" cy="4905375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>
                <a:gsLst>
                  <a:gs pos="62808">
                    <a:schemeClr val="tx1">
                      <a:lumMod val="50000"/>
                      <a:lumOff val="50000"/>
                      <a:alpha val="64000"/>
                    </a:schemeClr>
                  </a:gs>
                  <a:gs pos="34000">
                    <a:schemeClr val="tx1">
                      <a:lumMod val="50000"/>
                      <a:lumOff val="50000"/>
                      <a:alpha val="45000"/>
                    </a:schemeClr>
                  </a:gs>
                  <a:gs pos="0">
                    <a:srgbClr val="DCE1E7"/>
                  </a:gs>
                  <a:gs pos="82000">
                    <a:srgbClr val="DCE1E7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C327D25D-E59E-A242-A3F8-7D152EE13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13" y="1398245"/>
                <a:ext cx="4418013" cy="4905374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rgbClr val="E5E8ED"/>
                  </a:gs>
                  <a:gs pos="0">
                    <a:srgbClr val="E6E9EE"/>
                  </a:gs>
                  <a:gs pos="100000">
                    <a:srgbClr val="E5E8ED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E6155AA-6E9C-539B-79DC-65EBE1A4B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2255838"/>
                <a:ext cx="2878138" cy="1601788"/>
              </a:xfrm>
              <a:custGeom>
                <a:avLst/>
                <a:gdLst>
                  <a:gd name="T0" fmla="*/ 0 w 5438"/>
                  <a:gd name="T1" fmla="*/ 3028 h 3028"/>
                  <a:gd name="T2" fmla="*/ 1463 w 5438"/>
                  <a:gd name="T3" fmla="*/ 3028 h 3028"/>
                  <a:gd name="T4" fmla="*/ 4002 w 5438"/>
                  <a:gd name="T5" fmla="*/ 3028 h 3028"/>
                  <a:gd name="T6" fmla="*/ 5438 w 5438"/>
                  <a:gd name="T7" fmla="*/ 1555 h 3028"/>
                  <a:gd name="T8" fmla="*/ 4937 w 5438"/>
                  <a:gd name="T9" fmla="*/ 0 h 3028"/>
                  <a:gd name="T10" fmla="*/ 926 w 5438"/>
                  <a:gd name="T11" fmla="*/ 0 h 3028"/>
                  <a:gd name="T12" fmla="*/ 0 w 5438"/>
                  <a:gd name="T13" fmla="*/ 3028 h 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8" h="3028">
                    <a:moveTo>
                      <a:pt x="0" y="3028"/>
                    </a:moveTo>
                    <a:lnTo>
                      <a:pt x="1463" y="3028"/>
                    </a:lnTo>
                    <a:lnTo>
                      <a:pt x="4002" y="3028"/>
                    </a:lnTo>
                    <a:lnTo>
                      <a:pt x="5438" y="1555"/>
                    </a:lnTo>
                    <a:lnTo>
                      <a:pt x="4937" y="0"/>
                    </a:lnTo>
                    <a:lnTo>
                      <a:pt x="926" y="0"/>
                    </a:lnTo>
                    <a:lnTo>
                      <a:pt x="0" y="302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6F381E0-455B-00D7-9A5F-75C459842757}"/>
                </a:ext>
              </a:extLst>
            </p:cNvPr>
            <p:cNvCxnSpPr/>
            <p:nvPr/>
          </p:nvCxnSpPr>
          <p:spPr>
            <a:xfrm>
              <a:off x="2888273" y="5662677"/>
              <a:ext cx="54194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68A06F-C703-937B-7AE7-EF27779BC3E7}"/>
                </a:ext>
              </a:extLst>
            </p:cNvPr>
            <p:cNvSpPr txBox="1">
              <a:spLocks/>
            </p:cNvSpPr>
            <p:nvPr/>
          </p:nvSpPr>
          <p:spPr>
            <a:xfrm>
              <a:off x="2614821" y="4047853"/>
              <a:ext cx="2372777" cy="120032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Proposal Development Activities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1AF6DF-1B03-18AB-267A-0B0B3F6799F4}"/>
                </a:ext>
              </a:extLst>
            </p:cNvPr>
            <p:cNvSpPr txBox="1"/>
            <p:nvPr/>
          </p:nvSpPr>
          <p:spPr>
            <a:xfrm>
              <a:off x="2929261" y="2522375"/>
              <a:ext cx="1170435" cy="115448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3000000" lon="0" rev="21593999"/>
              </a:camera>
              <a:lightRig rig="threePt" dir="t"/>
            </a:scene3d>
          </p:spPr>
          <p:txBody>
            <a:bodyPr wrap="square" lIns="0" tIns="0" rIns="0" bIns="0" rtlCol="0" anchor="b" anchorCtr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ctr"/>
              <a:r>
                <a:rPr lang="en-US" sz="7502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871B94-5BD6-AEBB-FBFD-D5849089361F}"/>
                </a:ext>
              </a:extLst>
            </p:cNvPr>
            <p:cNvSpPr txBox="1"/>
            <p:nvPr/>
          </p:nvSpPr>
          <p:spPr>
            <a:xfrm rot="16200000">
              <a:off x="2825509" y="3043925"/>
              <a:ext cx="503875" cy="23083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lIns="0" tIns="0" rIns="0" bIns="0" rtlCol="0" anchor="b" anchorCtr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pPr algn="ctr"/>
              <a:r>
                <a:rPr lang="en-US" sz="15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22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sldNum" idx="12"/>
          </p:nvPr>
        </p:nvSpPr>
        <p:spPr>
          <a:xfrm>
            <a:off x="357071" y="43616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357071" y="1628646"/>
            <a:ext cx="3650400" cy="282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Ensure Compliance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Timeline and Deliverable Implementation 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Program Evaluation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Collect and Quantify Data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Agency Reporting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Award closeout</a:t>
            </a:r>
            <a:endParaRPr lang="en-US" sz="1800" b="1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357071" y="412458"/>
            <a:ext cx="36504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dirty="0"/>
              <a:t>Grant Activities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CFE59C-BA04-BA8C-BDDD-482D477E427B}"/>
              </a:ext>
            </a:extLst>
          </p:cNvPr>
          <p:cNvGrpSpPr/>
          <p:nvPr/>
        </p:nvGrpSpPr>
        <p:grpSpPr>
          <a:xfrm>
            <a:off x="5446645" y="1091236"/>
            <a:ext cx="3049507" cy="3544238"/>
            <a:chOff x="1848312" y="2236923"/>
            <a:chExt cx="3049507" cy="35442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BF1824-AFE2-7287-EA8B-9A102AFFBC7A}"/>
                </a:ext>
              </a:extLst>
            </p:cNvPr>
            <p:cNvGrpSpPr/>
            <p:nvPr/>
          </p:nvGrpSpPr>
          <p:grpSpPr>
            <a:xfrm>
              <a:off x="1848312" y="2236923"/>
              <a:ext cx="3049507" cy="3356245"/>
              <a:chOff x="937269" y="1398245"/>
              <a:chExt cx="4457057" cy="4905375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034075F5-CBD4-F755-3A5F-9D2AB52FD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3857626"/>
                <a:ext cx="774700" cy="606425"/>
              </a:xfrm>
              <a:custGeom>
                <a:avLst/>
                <a:gdLst>
                  <a:gd name="T0" fmla="*/ 1075 w 1463"/>
                  <a:gd name="T1" fmla="*/ 1144 h 1144"/>
                  <a:gd name="T2" fmla="*/ 1463 w 1463"/>
                  <a:gd name="T3" fmla="*/ 0 h 1144"/>
                  <a:gd name="T4" fmla="*/ 0 w 1463"/>
                  <a:gd name="T5" fmla="*/ 0 h 1144"/>
                  <a:gd name="T6" fmla="*/ 1075 w 1463"/>
                  <a:gd name="T7" fmla="*/ 1144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3" h="1144">
                    <a:moveTo>
                      <a:pt x="1075" y="1144"/>
                    </a:moveTo>
                    <a:lnTo>
                      <a:pt x="1463" y="0"/>
                    </a:lnTo>
                    <a:lnTo>
                      <a:pt x="0" y="0"/>
                    </a:lnTo>
                    <a:lnTo>
                      <a:pt x="1075" y="1144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C76D3D66-778F-64FD-8652-682D521C6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269" y="1398245"/>
                <a:ext cx="4418013" cy="4905375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>
                <a:gsLst>
                  <a:gs pos="62808">
                    <a:schemeClr val="tx1">
                      <a:lumMod val="50000"/>
                      <a:lumOff val="50000"/>
                      <a:alpha val="64000"/>
                    </a:schemeClr>
                  </a:gs>
                  <a:gs pos="34000">
                    <a:schemeClr val="tx1">
                      <a:lumMod val="50000"/>
                      <a:lumOff val="50000"/>
                      <a:alpha val="45000"/>
                    </a:schemeClr>
                  </a:gs>
                  <a:gs pos="0">
                    <a:srgbClr val="DCE1E7"/>
                  </a:gs>
                  <a:gs pos="82000">
                    <a:srgbClr val="DCE1E7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BF7EFAF0-3360-1D6E-FCCF-C0A681426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313" y="1398245"/>
                <a:ext cx="4418013" cy="4905374"/>
              </a:xfrm>
              <a:custGeom>
                <a:avLst/>
                <a:gdLst>
                  <a:gd name="T0" fmla="*/ 3027 w 8349"/>
                  <a:gd name="T1" fmla="*/ 0 h 9270"/>
                  <a:gd name="T2" fmla="*/ 8349 w 8349"/>
                  <a:gd name="T3" fmla="*/ 0 h 9270"/>
                  <a:gd name="T4" fmla="*/ 5438 w 8349"/>
                  <a:gd name="T5" fmla="*/ 9270 h 9270"/>
                  <a:gd name="T6" fmla="*/ 0 w 8349"/>
                  <a:gd name="T7" fmla="*/ 9270 h 9270"/>
                  <a:gd name="T8" fmla="*/ 3027 w 8349"/>
                  <a:gd name="T9" fmla="*/ 0 h 9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9" h="9270">
                    <a:moveTo>
                      <a:pt x="3027" y="0"/>
                    </a:moveTo>
                    <a:lnTo>
                      <a:pt x="8349" y="0"/>
                    </a:lnTo>
                    <a:lnTo>
                      <a:pt x="5438" y="9270"/>
                    </a:lnTo>
                    <a:lnTo>
                      <a:pt x="0" y="9270"/>
                    </a:lnTo>
                    <a:lnTo>
                      <a:pt x="3027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rgbClr val="E5E8ED"/>
                  </a:gs>
                  <a:gs pos="0">
                    <a:srgbClr val="E6E9EE"/>
                  </a:gs>
                  <a:gs pos="100000">
                    <a:srgbClr val="E5E8ED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8F980604-C036-EA70-6AA2-7A505A0C9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2255838"/>
                <a:ext cx="2878138" cy="1601788"/>
              </a:xfrm>
              <a:custGeom>
                <a:avLst/>
                <a:gdLst>
                  <a:gd name="T0" fmla="*/ 0 w 5438"/>
                  <a:gd name="T1" fmla="*/ 3028 h 3028"/>
                  <a:gd name="T2" fmla="*/ 1463 w 5438"/>
                  <a:gd name="T3" fmla="*/ 3028 h 3028"/>
                  <a:gd name="T4" fmla="*/ 4002 w 5438"/>
                  <a:gd name="T5" fmla="*/ 3028 h 3028"/>
                  <a:gd name="T6" fmla="*/ 5438 w 5438"/>
                  <a:gd name="T7" fmla="*/ 1555 h 3028"/>
                  <a:gd name="T8" fmla="*/ 4937 w 5438"/>
                  <a:gd name="T9" fmla="*/ 0 h 3028"/>
                  <a:gd name="T10" fmla="*/ 926 w 5438"/>
                  <a:gd name="T11" fmla="*/ 0 h 3028"/>
                  <a:gd name="T12" fmla="*/ 0 w 5438"/>
                  <a:gd name="T13" fmla="*/ 3028 h 3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8" h="3028">
                    <a:moveTo>
                      <a:pt x="0" y="3028"/>
                    </a:moveTo>
                    <a:lnTo>
                      <a:pt x="1463" y="3028"/>
                    </a:lnTo>
                    <a:lnTo>
                      <a:pt x="4002" y="3028"/>
                    </a:lnTo>
                    <a:lnTo>
                      <a:pt x="5438" y="1555"/>
                    </a:lnTo>
                    <a:lnTo>
                      <a:pt x="4937" y="0"/>
                    </a:lnTo>
                    <a:lnTo>
                      <a:pt x="926" y="0"/>
                    </a:lnTo>
                    <a:lnTo>
                      <a:pt x="0" y="30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090B60-2FBD-56F3-2877-42FCA2753200}"/>
                </a:ext>
              </a:extLst>
            </p:cNvPr>
            <p:cNvCxnSpPr/>
            <p:nvPr/>
          </p:nvCxnSpPr>
          <p:spPr>
            <a:xfrm>
              <a:off x="2574300" y="5781161"/>
              <a:ext cx="541945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89C3E5-A970-C331-F4B6-7917FB0A7F54}"/>
                </a:ext>
              </a:extLst>
            </p:cNvPr>
            <p:cNvSpPr txBox="1">
              <a:spLocks/>
            </p:cNvSpPr>
            <p:nvPr/>
          </p:nvSpPr>
          <p:spPr>
            <a:xfrm>
              <a:off x="2422149" y="4102452"/>
              <a:ext cx="1643973" cy="120032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2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Post Award Activities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15C7C3-0C94-0CC1-F0D5-EF064F4A93A6}"/>
                </a:ext>
              </a:extLst>
            </p:cNvPr>
            <p:cNvSpPr txBox="1"/>
            <p:nvPr/>
          </p:nvSpPr>
          <p:spPr>
            <a:xfrm>
              <a:off x="2426115" y="2640859"/>
              <a:ext cx="1170435" cy="1154483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3000000" lon="0" rev="21593999"/>
              </a:camera>
              <a:lightRig rig="threePt" dir="t"/>
            </a:scene3d>
          </p:spPr>
          <p:txBody>
            <a:bodyPr wrap="square" lIns="0" tIns="0" rIns="0" bIns="0" rtlCol="0" anchor="b" anchorCtr="0">
              <a:spAutoFit/>
              <a:scene3d>
                <a:camera prst="perspectiveRelaxed"/>
                <a:lightRig rig="threePt" dir="t"/>
              </a:scene3d>
            </a:bodyPr>
            <a:lstStyle/>
            <a:p>
              <a:pPr algn="ctr"/>
              <a:r>
                <a:rPr lang="en-US" sz="7502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4E6C68-A1AB-6B70-4A24-D96A133567D9}"/>
                </a:ext>
              </a:extLst>
            </p:cNvPr>
            <p:cNvSpPr txBox="1"/>
            <p:nvPr/>
          </p:nvSpPr>
          <p:spPr>
            <a:xfrm rot="16200000">
              <a:off x="2322363" y="3162409"/>
              <a:ext cx="503875" cy="230832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lIns="0" tIns="0" rIns="0" bIns="0" rtlCol="0" anchor="b" anchorCtr="0">
              <a:spAutoFit/>
              <a:scene3d>
                <a:camera prst="perspectiveContrastingLeftFacing"/>
                <a:lightRig rig="threePt" dir="t"/>
              </a:scene3d>
            </a:bodyPr>
            <a:lstStyle/>
            <a:p>
              <a:pPr algn="ctr"/>
              <a:r>
                <a:rPr lang="en-US" sz="15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50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87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lvl="0"/>
            <a:r>
              <a:rPr lang="en-US" dirty="0"/>
              <a:t>Get Prepared</a:t>
            </a:r>
            <a:endParaRPr dirty="0"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41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/>
              <a:t>Questions: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2C"/>
              </a:buClr>
              <a:buSzPts val="1500"/>
              <a:buNone/>
            </a:pPr>
            <a:endParaRPr dirty="0"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6457950" y="463272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2"/>
          </p:nvPr>
        </p:nvSpPr>
        <p:spPr>
          <a:xfrm>
            <a:off x="628650" y="1737927"/>
            <a:ext cx="7886700" cy="264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5143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What is your top priority for your project?</a:t>
            </a:r>
          </a:p>
          <a:p>
            <a:pPr marL="5143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What is your most critical need?</a:t>
            </a:r>
          </a:p>
          <a:p>
            <a:pPr marL="5143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What are your immediate concerns (this week, month)?</a:t>
            </a:r>
          </a:p>
          <a:p>
            <a:pPr marL="5143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What are your current capabilities? </a:t>
            </a:r>
          </a:p>
          <a:p>
            <a:pPr marL="5143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What resources do you have?</a:t>
            </a:r>
          </a:p>
          <a:p>
            <a:pPr marL="5143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What outcomes do you seek?</a:t>
            </a:r>
          </a:p>
          <a:p>
            <a:pPr marL="5143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What is your long term “wish list”?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570</Words>
  <Application>Microsoft Macintosh PowerPoint</Application>
  <PresentationFormat>On-screen Show (16:9)</PresentationFormat>
  <Paragraphs>161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Wingdings</vt:lpstr>
      <vt:lpstr>Office Theme</vt:lpstr>
      <vt:lpstr>Document</vt:lpstr>
      <vt:lpstr> Grant Writing 101 Center for Rural Development Logistics Specialties Inc.</vt:lpstr>
      <vt:lpstr>Introductions</vt:lpstr>
      <vt:lpstr>What are Grants? </vt:lpstr>
      <vt:lpstr>Grant Process—Where do I Start?</vt:lpstr>
      <vt:lpstr>Grant Activities</vt:lpstr>
      <vt:lpstr>Grant Activities</vt:lpstr>
      <vt:lpstr>Grant Activities</vt:lpstr>
      <vt:lpstr>Grant Activities</vt:lpstr>
      <vt:lpstr>Get Prepared</vt:lpstr>
      <vt:lpstr>Get Prepared</vt:lpstr>
      <vt:lpstr>Get Prepared</vt:lpstr>
      <vt:lpstr>Elements of a Grant</vt:lpstr>
      <vt:lpstr>Narrative</vt:lpstr>
      <vt:lpstr>Work Plan </vt:lpstr>
      <vt:lpstr>Work Plan</vt:lpstr>
      <vt:lpstr>Budget</vt:lpstr>
      <vt:lpstr>Takeaways–What can I do? 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Writing 101 Center for Rural Development Logistics Specialties Inc.</dc:title>
  <dc:creator>Eden Johnson</dc:creator>
  <cp:lastModifiedBy>desari read</cp:lastModifiedBy>
  <cp:revision>14</cp:revision>
  <dcterms:modified xsi:type="dcterms:W3CDTF">2022-08-24T14:39:05Z</dcterms:modified>
</cp:coreProperties>
</file>